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4"/>
  </p:notesMasterIdLst>
  <p:sldIdLst>
    <p:sldId id="256" r:id="rId4"/>
    <p:sldId id="266" r:id="rId5"/>
    <p:sldId id="257" r:id="rId6"/>
    <p:sldId id="262" r:id="rId7"/>
    <p:sldId id="263" r:id="rId8"/>
    <p:sldId id="261" r:id="rId9"/>
    <p:sldId id="259" r:id="rId10"/>
    <p:sldId id="267" r:id="rId11"/>
    <p:sldId id="260" r:id="rId12"/>
    <p:sldId id="268" r:id="rId13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8F33"/>
    <a:srgbClr val="2FD54F"/>
    <a:srgbClr val="82E696"/>
    <a:srgbClr val="F60000"/>
    <a:srgbClr val="F57B7B"/>
    <a:srgbClr val="E40000"/>
    <a:srgbClr val="F1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73" autoAdjust="0"/>
  </p:normalViewPr>
  <p:slideViewPr>
    <p:cSldViewPr snapToGrid="0">
      <p:cViewPr varScale="1">
        <p:scale>
          <a:sx n="116" d="100"/>
          <a:sy n="116" d="100"/>
        </p:scale>
        <p:origin x="60" y="44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29.3.2017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MN 31.3.2017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Kiitos!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MN 31.3.2017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Rautatieohjeet 2017</a:t>
            </a:r>
            <a:endParaRPr lang="fi-FI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Ratafoorumi 31.3.2017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69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Kiitokset mielenkiinnosta!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930876"/>
            <a:ext cx="5641245" cy="3658587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01616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Rautatieohjeet ja niiden tulevat muutokset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 </a:t>
            </a:r>
            <a:endParaRPr lang="en-US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291253" y="1483360"/>
            <a:ext cx="4260094" cy="3283903"/>
          </a:xfrm>
        </p:spPr>
        <p:txBody>
          <a:bodyPr>
            <a:normAutofit/>
          </a:bodyPr>
          <a:lstStyle/>
          <a:p>
            <a:r>
              <a:rPr lang="fi-FI" sz="1500" dirty="0"/>
              <a:t>Markku Nummelin</a:t>
            </a:r>
          </a:p>
          <a:p>
            <a:r>
              <a:rPr lang="fi-FI" sz="1500" dirty="0" smtClean="0"/>
              <a:t>Tekniikka- </a:t>
            </a:r>
            <a:r>
              <a:rPr lang="fi-FI" sz="1500" dirty="0"/>
              <a:t>ja ympäristö -</a:t>
            </a:r>
            <a:r>
              <a:rPr lang="fi-FI" sz="1500" dirty="0" smtClean="0"/>
              <a:t>osasto</a:t>
            </a:r>
          </a:p>
          <a:p>
            <a:r>
              <a:rPr lang="fi-FI" sz="1500" dirty="0" smtClean="0"/>
              <a:t>Ohjeryhmän puheenjohtaja</a:t>
            </a:r>
            <a:endParaRPr lang="fi-FI" sz="1500" dirty="0"/>
          </a:p>
          <a:p>
            <a:r>
              <a:rPr lang="fi-FI" sz="1500" dirty="0" smtClean="0"/>
              <a:t>VR1982-1995, RHK 1995-2009, Liikennevirasto 2010-</a:t>
            </a:r>
            <a:endParaRPr lang="fi-FI" sz="1500" dirty="0"/>
          </a:p>
          <a:p>
            <a:r>
              <a:rPr lang="fi-FI" sz="1500" dirty="0" smtClean="0"/>
              <a:t>Lisää </a:t>
            </a:r>
            <a:r>
              <a:rPr lang="fi-FI" sz="1500" dirty="0"/>
              <a:t>tietoa aiheesta löytyy: </a:t>
            </a:r>
            <a:endParaRPr lang="fi-FI" sz="1500" dirty="0" smtClean="0"/>
          </a:p>
          <a:p>
            <a:pPr marL="0" indent="0">
              <a:buNone/>
            </a:pPr>
            <a:r>
              <a:rPr lang="fi-FI" sz="1500" dirty="0" smtClean="0"/>
              <a:t>  www.liikennevirasto.fi/ohjeluettelo</a:t>
            </a:r>
            <a:endParaRPr lang="fi-FI" sz="1500" dirty="0"/>
          </a:p>
          <a:p>
            <a:endParaRPr lang="en-US" sz="1500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154773"/>
          </a:xfrm>
        </p:spPr>
        <p:txBody>
          <a:bodyPr>
            <a:normAutofit fontScale="32500" lnSpcReduction="20000"/>
          </a:bodyPr>
          <a:lstStyle/>
          <a:p>
            <a:r>
              <a:rPr lang="fi-FI" dirty="0" smtClean="0"/>
              <a:t> 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272071"/>
            <a:ext cx="4190850" cy="3069636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8975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Yleistä ohjemaailmasta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Älä hae ohjeita Googlesta,,, vaan Liikenneviraston sivuilta</a:t>
            </a:r>
          </a:p>
          <a:p>
            <a:r>
              <a:rPr lang="fi-FI" dirty="0" smtClean="0"/>
              <a:t>Sähköiset allekirjoitukset otettu käyttöön, ne näkyvät ohjeen viimeisellä sivulla</a:t>
            </a:r>
          </a:p>
          <a:p>
            <a:r>
              <a:rPr lang="fi-FI" dirty="0" err="1" smtClean="0"/>
              <a:t>Liikenneviratson</a:t>
            </a:r>
            <a:r>
              <a:rPr lang="fi-FI" dirty="0" smtClean="0"/>
              <a:t> tekniset ja turvallisuusohjeet allekirjoittavat nyt kunkin ohjeen vastuuhenkilö sekä tekninen johtaja; lisätietoja voi antaa vastuuhenkilö tai joku muu ohjeen asiantuntija</a:t>
            </a:r>
          </a:p>
          <a:p>
            <a:r>
              <a:rPr lang="fi-FI" dirty="0" smtClean="0"/>
              <a:t>Voimaantuloajat kahdesti (tai kolmesti) vuodessa; koulutusaikaa ilmestymisen ja voimaantulon välillä pyritään takaamaan vähintään 2 kk. Tämä koulutuksiin varattu aika on kirjattu tavoitteeksi myös rataverkon käyttösopimuksiin.</a:t>
            </a:r>
          </a:p>
          <a:p>
            <a:r>
              <a:rPr lang="fi-FI" dirty="0" smtClean="0"/>
              <a:t>Aikaisempi ohjetoiminnan menettelykuvaus on poistettu; ohjeprosessi on kuvattu Liikenneviraston toimintajärjestelmässä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87772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Jatkossa rakenteiseen tietoon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Siirrytään noin viiden vuoden jänteellä kokonaan rakenteisen tiedon tuottamiseen</a:t>
            </a:r>
          </a:p>
          <a:p>
            <a:r>
              <a:rPr lang="fi-FI" dirty="0" smtClean="0"/>
              <a:t>Luovutaan perinteisistä asiakirjoista ja dokumenteista</a:t>
            </a:r>
          </a:p>
          <a:p>
            <a:r>
              <a:rPr lang="fi-FI" dirty="0" smtClean="0"/>
              <a:t>Sisällöt jaetaan moduuleihin, joilla on vastuuhenkilöt</a:t>
            </a:r>
          </a:p>
          <a:p>
            <a:r>
              <a:rPr lang="fi-FI" dirty="0" smtClean="0"/>
              <a:t>Helppo päivittää</a:t>
            </a:r>
          </a:p>
          <a:p>
            <a:r>
              <a:rPr lang="fi-FI" dirty="0" smtClean="0"/>
              <a:t>Poistetaan eri ohjeiden ristiriitaisuuksia</a:t>
            </a:r>
          </a:p>
          <a:p>
            <a:r>
              <a:rPr lang="fi-FI" dirty="0" smtClean="0"/>
              <a:t>Hyväksyntä tapahtuu järjestelmässä</a:t>
            </a:r>
          </a:p>
          <a:p>
            <a:r>
              <a:rPr lang="fi-FI" dirty="0" smtClean="0"/>
              <a:t>Ohjeita voidaan katsoa myös taaksepäin; voidaan hakea tiettynä päivänä voimassa ollut ohjeistus</a:t>
            </a:r>
          </a:p>
          <a:p>
            <a:r>
              <a:rPr lang="fi-FI" dirty="0" smtClean="0"/>
              <a:t>Aloitetaan </a:t>
            </a:r>
            <a:r>
              <a:rPr lang="fi-FI" dirty="0" err="1" smtClean="0"/>
              <a:t>pilotoimalla</a:t>
            </a:r>
            <a:r>
              <a:rPr lang="fi-FI" dirty="0" smtClean="0"/>
              <a:t>, ensimmäisenä rautatievaihteet, ratatyökoneet, rekisterien päivitysohje ja tiekaiteet</a:t>
            </a:r>
          </a:p>
          <a:p>
            <a:r>
              <a:rPr lang="fi-FI" dirty="0" smtClean="0"/>
              <a:t>Tehdään yhteistyössä Rakennustietosäätiön kanssa (</a:t>
            </a:r>
            <a:r>
              <a:rPr lang="fi-FI" dirty="0" err="1" smtClean="0"/>
              <a:t>InfraRYL</a:t>
            </a:r>
            <a:r>
              <a:rPr lang="fi-FI" dirty="0" smtClean="0"/>
              <a:t>)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42213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yöristetty suorakulmio 97"/>
          <p:cNvSpPr/>
          <p:nvPr/>
        </p:nvSpPr>
        <p:spPr>
          <a:xfrm>
            <a:off x="115911" y="2266682"/>
            <a:ext cx="3460430" cy="269812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fi-FI" dirty="0" err="1" smtClean="0"/>
              <a:t>RAID-e</a:t>
            </a:r>
            <a:endParaRPr lang="fi-FI" dirty="0"/>
          </a:p>
        </p:txBody>
      </p:sp>
      <p:sp>
        <p:nvSpPr>
          <p:cNvPr id="7" name="Otsikk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RAID-e ohjepalvelun arkkitehtuuri</a:t>
            </a:r>
            <a:endParaRPr lang="fi-FI" dirty="0"/>
          </a:p>
        </p:txBody>
      </p:sp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11" name="Lieriö 10"/>
          <p:cNvSpPr/>
          <p:nvPr/>
        </p:nvSpPr>
        <p:spPr>
          <a:xfrm>
            <a:off x="6959422" y="3580361"/>
            <a:ext cx="978795" cy="959476"/>
          </a:xfrm>
          <a:prstGeom prst="ca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Alfresco</a:t>
            </a:r>
            <a:endParaRPr lang="fi-FI" dirty="0"/>
          </a:p>
        </p:txBody>
      </p:sp>
      <p:sp>
        <p:nvSpPr>
          <p:cNvPr id="12" name="Pyöristetty suorakulmio 11"/>
          <p:cNvSpPr/>
          <p:nvPr/>
        </p:nvSpPr>
        <p:spPr>
          <a:xfrm>
            <a:off x="4481849" y="1017430"/>
            <a:ext cx="2041302" cy="166137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fi-FI" dirty="0" err="1" smtClean="0"/>
              <a:t>Confluence</a:t>
            </a:r>
            <a:endParaRPr lang="fi-FI" dirty="0"/>
          </a:p>
        </p:txBody>
      </p:sp>
      <p:sp>
        <p:nvSpPr>
          <p:cNvPr id="13" name="Suorakulmio 12"/>
          <p:cNvSpPr/>
          <p:nvPr/>
        </p:nvSpPr>
        <p:spPr>
          <a:xfrm>
            <a:off x="4749086" y="1558344"/>
            <a:ext cx="1506828" cy="86932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Versioitu, rakenteellinen ja modulaarinen dokumentaatio</a:t>
            </a:r>
          </a:p>
        </p:txBody>
      </p:sp>
      <p:sp>
        <p:nvSpPr>
          <p:cNvPr id="14" name="Vuokaaviosymboli: Magneettilevy 13"/>
          <p:cNvSpPr/>
          <p:nvPr/>
        </p:nvSpPr>
        <p:spPr>
          <a:xfrm>
            <a:off x="7662930" y="1558344"/>
            <a:ext cx="1114023" cy="708338"/>
          </a:xfrm>
          <a:prstGeom prst="flowChartMagneticDisk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Käyttäjät</a:t>
            </a:r>
            <a:endParaRPr lang="fi-FI" dirty="0"/>
          </a:p>
        </p:txBody>
      </p:sp>
      <p:cxnSp>
        <p:nvCxnSpPr>
          <p:cNvPr id="16" name="Suora yhdysviiva 15"/>
          <p:cNvCxnSpPr>
            <a:stCxn id="13" idx="3"/>
            <a:endCxn id="14" idx="2"/>
          </p:cNvCxnSpPr>
          <p:nvPr/>
        </p:nvCxnSpPr>
        <p:spPr>
          <a:xfrm flipV="1">
            <a:off x="6255914" y="1912513"/>
            <a:ext cx="1407016" cy="80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kstiruutu 17"/>
          <p:cNvSpPr txBox="1"/>
          <p:nvPr/>
        </p:nvSpPr>
        <p:spPr>
          <a:xfrm>
            <a:off x="6583618" y="1868794"/>
            <a:ext cx="120869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50" dirty="0" smtClean="0"/>
              <a:t>käyttäjä omistaa </a:t>
            </a:r>
            <a:r>
              <a:rPr lang="fi-FI" sz="1050" dirty="0" err="1" smtClean="0"/>
              <a:t>modulin</a:t>
            </a:r>
            <a:r>
              <a:rPr lang="fi-FI" sz="1050" dirty="0" smtClean="0"/>
              <a:t> ja vastaa sen sisällöstä</a:t>
            </a:r>
            <a:endParaRPr lang="fi-FI" sz="1050" dirty="0"/>
          </a:p>
        </p:txBody>
      </p:sp>
      <p:cxnSp>
        <p:nvCxnSpPr>
          <p:cNvPr id="20" name="Suora yhdysviiva 19"/>
          <p:cNvCxnSpPr>
            <a:stCxn id="13" idx="2"/>
            <a:endCxn id="11" idx="1"/>
          </p:cNvCxnSpPr>
          <p:nvPr/>
        </p:nvCxnSpPr>
        <p:spPr>
          <a:xfrm>
            <a:off x="5502500" y="2427668"/>
            <a:ext cx="1946320" cy="11526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kstiruutu 21"/>
          <p:cNvSpPr txBox="1"/>
          <p:nvPr/>
        </p:nvSpPr>
        <p:spPr>
          <a:xfrm>
            <a:off x="6268527" y="2816951"/>
            <a:ext cx="2015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50" dirty="0" smtClean="0"/>
              <a:t>dokumentit voidaan linkittää </a:t>
            </a:r>
            <a:r>
              <a:rPr lang="fi-FI" sz="1050" dirty="0" err="1" smtClean="0"/>
              <a:t>Alfrescosta</a:t>
            </a:r>
            <a:r>
              <a:rPr lang="fi-FI" sz="1050" dirty="0" smtClean="0"/>
              <a:t> edelleen</a:t>
            </a:r>
          </a:p>
        </p:txBody>
      </p:sp>
      <p:sp>
        <p:nvSpPr>
          <p:cNvPr id="24" name="Pilvi 23"/>
          <p:cNvSpPr/>
          <p:nvPr/>
        </p:nvSpPr>
        <p:spPr>
          <a:xfrm>
            <a:off x="4924421" y="3743119"/>
            <a:ext cx="1572785" cy="480224"/>
          </a:xfrm>
          <a:prstGeom prst="cloud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Internet</a:t>
            </a:r>
            <a:endParaRPr lang="fi-FI" dirty="0"/>
          </a:p>
        </p:txBody>
      </p:sp>
      <p:cxnSp>
        <p:nvCxnSpPr>
          <p:cNvPr id="26" name="Suora yhdysviiva 25"/>
          <p:cNvCxnSpPr>
            <a:stCxn id="13" idx="2"/>
            <a:endCxn id="24" idx="3"/>
          </p:cNvCxnSpPr>
          <p:nvPr/>
        </p:nvCxnSpPr>
        <p:spPr>
          <a:xfrm>
            <a:off x="5502500" y="2427668"/>
            <a:ext cx="208314" cy="134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iruutu 26"/>
          <p:cNvSpPr txBox="1"/>
          <p:nvPr/>
        </p:nvSpPr>
        <p:spPr>
          <a:xfrm>
            <a:off x="4530838" y="3004455"/>
            <a:ext cx="19433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50" dirty="0" smtClean="0"/>
              <a:t>Myös muuhun aineistoon voidaan linkittää (kohteina voisivat  olla esim. </a:t>
            </a:r>
            <a:r>
              <a:rPr lang="fi-FI" sz="1050" dirty="0" err="1" smtClean="0"/>
              <a:t>Trafin</a:t>
            </a:r>
            <a:r>
              <a:rPr lang="fi-FI" sz="1050" dirty="0" smtClean="0"/>
              <a:t> sivut, laiteohjeet </a:t>
            </a:r>
          </a:p>
        </p:txBody>
      </p:sp>
      <p:sp>
        <p:nvSpPr>
          <p:cNvPr id="28" name="Ellipsi 27"/>
          <p:cNvSpPr/>
          <p:nvPr/>
        </p:nvSpPr>
        <p:spPr>
          <a:xfrm>
            <a:off x="2881347" y="881509"/>
            <a:ext cx="1230164" cy="44659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Ohjeiden haku</a:t>
            </a:r>
            <a:endParaRPr lang="fi-FI" sz="1000" dirty="0"/>
          </a:p>
        </p:txBody>
      </p:sp>
      <p:sp>
        <p:nvSpPr>
          <p:cNvPr id="29" name="Ellipsi 28"/>
          <p:cNvSpPr/>
          <p:nvPr/>
        </p:nvSpPr>
        <p:spPr>
          <a:xfrm>
            <a:off x="2881347" y="1414432"/>
            <a:ext cx="1230164" cy="44659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Ohjeiden katselu</a:t>
            </a:r>
            <a:endParaRPr lang="fi-FI" sz="1000" dirty="0"/>
          </a:p>
        </p:txBody>
      </p:sp>
      <p:sp>
        <p:nvSpPr>
          <p:cNvPr id="30" name="Ellipsi 29"/>
          <p:cNvSpPr/>
          <p:nvPr/>
        </p:nvSpPr>
        <p:spPr>
          <a:xfrm>
            <a:off x="6708053" y="829623"/>
            <a:ext cx="1230164" cy="49847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Ohjeiden päivitys</a:t>
            </a:r>
            <a:endParaRPr lang="fi-FI" sz="1000" dirty="0"/>
          </a:p>
        </p:txBody>
      </p:sp>
      <p:cxnSp>
        <p:nvCxnSpPr>
          <p:cNvPr id="32" name="Suora yhdysviiva 31"/>
          <p:cNvCxnSpPr>
            <a:stCxn id="28" idx="6"/>
          </p:cNvCxnSpPr>
          <p:nvPr/>
        </p:nvCxnSpPr>
        <p:spPr>
          <a:xfrm>
            <a:off x="4111511" y="1104805"/>
            <a:ext cx="370338" cy="1582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uora yhdysviiva 33"/>
          <p:cNvCxnSpPr>
            <a:stCxn id="29" idx="6"/>
            <a:endCxn id="12" idx="1"/>
          </p:cNvCxnSpPr>
          <p:nvPr/>
        </p:nvCxnSpPr>
        <p:spPr>
          <a:xfrm>
            <a:off x="4111511" y="1637728"/>
            <a:ext cx="370338" cy="2103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uora yhdysviiva 35"/>
          <p:cNvCxnSpPr>
            <a:stCxn id="30" idx="4"/>
            <a:endCxn id="12" idx="3"/>
          </p:cNvCxnSpPr>
          <p:nvPr/>
        </p:nvCxnSpPr>
        <p:spPr>
          <a:xfrm flipH="1">
            <a:off x="6523151" y="1328100"/>
            <a:ext cx="799984" cy="5200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yöristetty suorakulmio 36"/>
          <p:cNvSpPr/>
          <p:nvPr/>
        </p:nvSpPr>
        <p:spPr>
          <a:xfrm>
            <a:off x="322340" y="2684087"/>
            <a:ext cx="1821992" cy="1086489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 smtClean="0"/>
              <a:t>Kunnossapidon seuranta- ja ohjausjärjestelmä</a:t>
            </a:r>
            <a:endParaRPr lang="fi-FI" dirty="0"/>
          </a:p>
        </p:txBody>
      </p:sp>
      <p:sp>
        <p:nvSpPr>
          <p:cNvPr id="38" name="Ellipsi 37"/>
          <p:cNvSpPr/>
          <p:nvPr/>
        </p:nvSpPr>
        <p:spPr>
          <a:xfrm>
            <a:off x="2801432" y="3079806"/>
            <a:ext cx="1389993" cy="44659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Tarkastus- lomakepohjat</a:t>
            </a:r>
            <a:endParaRPr lang="fi-FI" sz="1000" dirty="0"/>
          </a:p>
        </p:txBody>
      </p:sp>
      <p:sp>
        <p:nvSpPr>
          <p:cNvPr id="39" name="Ellipsi 38"/>
          <p:cNvSpPr/>
          <p:nvPr/>
        </p:nvSpPr>
        <p:spPr>
          <a:xfrm>
            <a:off x="2801432" y="3591356"/>
            <a:ext cx="1389993" cy="44659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Raja-arvot</a:t>
            </a:r>
            <a:endParaRPr lang="fi-FI" sz="1000" dirty="0"/>
          </a:p>
        </p:txBody>
      </p:sp>
      <p:sp>
        <p:nvSpPr>
          <p:cNvPr id="40" name="Ellipsi 39"/>
          <p:cNvSpPr/>
          <p:nvPr/>
        </p:nvSpPr>
        <p:spPr>
          <a:xfrm>
            <a:off x="2670836" y="4157533"/>
            <a:ext cx="1811011" cy="74994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Määräaikais-huoltojen ja -tarkastusten aikavälit</a:t>
            </a:r>
            <a:endParaRPr lang="fi-FI" sz="1000" dirty="0"/>
          </a:p>
        </p:txBody>
      </p:sp>
      <p:cxnSp>
        <p:nvCxnSpPr>
          <p:cNvPr id="48" name="Suora yhdysviiva 47"/>
          <p:cNvCxnSpPr>
            <a:endCxn id="38" idx="6"/>
          </p:cNvCxnSpPr>
          <p:nvPr/>
        </p:nvCxnSpPr>
        <p:spPr>
          <a:xfrm flipH="1">
            <a:off x="4191425" y="2577998"/>
            <a:ext cx="393732" cy="725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uora yhdysviiva 49"/>
          <p:cNvCxnSpPr>
            <a:endCxn id="39" idx="6"/>
          </p:cNvCxnSpPr>
          <p:nvPr/>
        </p:nvCxnSpPr>
        <p:spPr>
          <a:xfrm flipH="1">
            <a:off x="4191425" y="2577998"/>
            <a:ext cx="466094" cy="12366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uora yhdysviiva 53"/>
          <p:cNvCxnSpPr>
            <a:endCxn id="40" idx="7"/>
          </p:cNvCxnSpPr>
          <p:nvPr/>
        </p:nvCxnSpPr>
        <p:spPr>
          <a:xfrm flipH="1">
            <a:off x="4216631" y="2678805"/>
            <a:ext cx="532455" cy="15885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Ryhmä 57"/>
          <p:cNvGrpSpPr/>
          <p:nvPr/>
        </p:nvGrpSpPr>
        <p:grpSpPr>
          <a:xfrm>
            <a:off x="634830" y="1225891"/>
            <a:ext cx="963725" cy="664906"/>
            <a:chOff x="891380" y="1328100"/>
            <a:chExt cx="963725" cy="664906"/>
          </a:xfrm>
        </p:grpSpPr>
        <p:sp>
          <p:nvSpPr>
            <p:cNvPr id="56" name="Iloiset kasvot 55"/>
            <p:cNvSpPr/>
            <p:nvPr/>
          </p:nvSpPr>
          <p:spPr>
            <a:xfrm>
              <a:off x="1147931" y="1328100"/>
              <a:ext cx="450624" cy="414875"/>
            </a:xfrm>
            <a:prstGeom prst="smileyFac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57" name="Tekstiruutu 56"/>
            <p:cNvSpPr txBox="1"/>
            <p:nvPr/>
          </p:nvSpPr>
          <p:spPr>
            <a:xfrm>
              <a:off x="891380" y="1746785"/>
              <a:ext cx="963725" cy="24622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fi-FI" sz="1000" dirty="0" smtClean="0"/>
                <a:t>kunnossapitäjä</a:t>
              </a:r>
              <a:endParaRPr lang="fi-FI" sz="1000" dirty="0"/>
            </a:p>
          </p:txBody>
        </p:sp>
      </p:grpSp>
      <p:cxnSp>
        <p:nvCxnSpPr>
          <p:cNvPr id="60" name="Suora yhdysviiva 59"/>
          <p:cNvCxnSpPr>
            <a:endCxn id="28" idx="2"/>
          </p:cNvCxnSpPr>
          <p:nvPr/>
        </p:nvCxnSpPr>
        <p:spPr>
          <a:xfrm flipV="1">
            <a:off x="1657761" y="1104805"/>
            <a:ext cx="1223586" cy="3285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uora yhdysviiva 61"/>
          <p:cNvCxnSpPr>
            <a:endCxn id="29" idx="2"/>
          </p:cNvCxnSpPr>
          <p:nvPr/>
        </p:nvCxnSpPr>
        <p:spPr>
          <a:xfrm>
            <a:off x="1598555" y="1453096"/>
            <a:ext cx="1282792" cy="1846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uora yhdysviiva 63"/>
          <p:cNvCxnSpPr/>
          <p:nvPr/>
        </p:nvCxnSpPr>
        <p:spPr>
          <a:xfrm flipH="1">
            <a:off x="7848053" y="648484"/>
            <a:ext cx="249979" cy="3689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uora yhdysviiva 65"/>
          <p:cNvCxnSpPr>
            <a:stCxn id="37" idx="3"/>
            <a:endCxn id="38" idx="2"/>
          </p:cNvCxnSpPr>
          <p:nvPr/>
        </p:nvCxnSpPr>
        <p:spPr>
          <a:xfrm>
            <a:off x="2144332" y="3227332"/>
            <a:ext cx="657100" cy="757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uora yhdysviiva 67"/>
          <p:cNvCxnSpPr>
            <a:stCxn id="37" idx="3"/>
            <a:endCxn id="39" idx="2"/>
          </p:cNvCxnSpPr>
          <p:nvPr/>
        </p:nvCxnSpPr>
        <p:spPr>
          <a:xfrm>
            <a:off x="2144332" y="3227332"/>
            <a:ext cx="657100" cy="587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uora yhdysviiva 69"/>
          <p:cNvCxnSpPr>
            <a:stCxn id="37" idx="3"/>
            <a:endCxn id="40" idx="2"/>
          </p:cNvCxnSpPr>
          <p:nvPr/>
        </p:nvCxnSpPr>
        <p:spPr>
          <a:xfrm>
            <a:off x="2144332" y="3227332"/>
            <a:ext cx="526504" cy="13051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uora yhdysviiva 71"/>
          <p:cNvCxnSpPr>
            <a:endCxn id="37" idx="0"/>
          </p:cNvCxnSpPr>
          <p:nvPr/>
        </p:nvCxnSpPr>
        <p:spPr>
          <a:xfrm>
            <a:off x="1116692" y="1912513"/>
            <a:ext cx="116644" cy="771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Ellipsi 75"/>
          <p:cNvSpPr/>
          <p:nvPr/>
        </p:nvSpPr>
        <p:spPr>
          <a:xfrm>
            <a:off x="2562896" y="2494975"/>
            <a:ext cx="1815920" cy="49847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Kohdekohtaiset toimenpideluettelot</a:t>
            </a:r>
            <a:endParaRPr lang="fi-FI" sz="1000" dirty="0"/>
          </a:p>
        </p:txBody>
      </p:sp>
      <p:cxnSp>
        <p:nvCxnSpPr>
          <p:cNvPr id="78" name="Suora yhdysviiva 77"/>
          <p:cNvCxnSpPr>
            <a:stCxn id="52" idx="6"/>
          </p:cNvCxnSpPr>
          <p:nvPr/>
        </p:nvCxnSpPr>
        <p:spPr>
          <a:xfrm>
            <a:off x="4275785" y="2201998"/>
            <a:ext cx="206062" cy="146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uora yhdysviiva 79"/>
          <p:cNvCxnSpPr>
            <a:stCxn id="52" idx="2"/>
            <a:endCxn id="37" idx="3"/>
          </p:cNvCxnSpPr>
          <p:nvPr/>
        </p:nvCxnSpPr>
        <p:spPr>
          <a:xfrm flipH="1">
            <a:off x="2144332" y="2201998"/>
            <a:ext cx="526504" cy="10253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Ryhmä 91"/>
          <p:cNvGrpSpPr/>
          <p:nvPr/>
        </p:nvGrpSpPr>
        <p:grpSpPr>
          <a:xfrm>
            <a:off x="8031195" y="229799"/>
            <a:ext cx="1112805" cy="664906"/>
            <a:chOff x="891380" y="1328100"/>
            <a:chExt cx="1112805" cy="664906"/>
          </a:xfrm>
        </p:grpSpPr>
        <p:sp>
          <p:nvSpPr>
            <p:cNvPr id="93" name="Iloiset kasvot 92"/>
            <p:cNvSpPr/>
            <p:nvPr/>
          </p:nvSpPr>
          <p:spPr>
            <a:xfrm>
              <a:off x="1147931" y="1328100"/>
              <a:ext cx="450624" cy="414875"/>
            </a:xfrm>
            <a:prstGeom prst="smileyFac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94" name="Tekstiruutu 93"/>
            <p:cNvSpPr txBox="1"/>
            <p:nvPr/>
          </p:nvSpPr>
          <p:spPr>
            <a:xfrm>
              <a:off x="891380" y="1746785"/>
              <a:ext cx="111280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i-FI" sz="1000" dirty="0" smtClean="0"/>
                <a:t>ohjeesta vastaava</a:t>
              </a:r>
              <a:endParaRPr lang="fi-FI" sz="1000" dirty="0"/>
            </a:p>
          </p:txBody>
        </p:sp>
      </p:grpSp>
      <p:sp>
        <p:nvSpPr>
          <p:cNvPr id="99" name="Kuvaselitesuorakulmio 98"/>
          <p:cNvSpPr/>
          <p:nvPr/>
        </p:nvSpPr>
        <p:spPr>
          <a:xfrm>
            <a:off x="4749086" y="4314423"/>
            <a:ext cx="2121793" cy="759852"/>
          </a:xfrm>
          <a:prstGeom prst="wedgeRectCallout">
            <a:avLst>
              <a:gd name="adj1" fmla="val -48381"/>
              <a:gd name="adj2" fmla="val -11247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fi-FI" sz="800" i="1" dirty="0" smtClean="0"/>
              <a:t>Näiden osalta pitää miettiä kumpi on master, ohjepankki vai </a:t>
            </a:r>
            <a:r>
              <a:rPr lang="fi-FI" sz="800" i="1" dirty="0" err="1" smtClean="0"/>
              <a:t>RAID-e</a:t>
            </a:r>
            <a:r>
              <a:rPr lang="fi-FI" sz="800" i="1" dirty="0" smtClean="0"/>
              <a:t> tuottama tietokanta. Tiedon olisi oltava sama </a:t>
            </a:r>
            <a:r>
              <a:rPr lang="fi-FI" sz="800" i="1" dirty="0" err="1" smtClean="0"/>
              <a:t>molemissa</a:t>
            </a:r>
            <a:r>
              <a:rPr lang="fi-FI" sz="800" i="1" dirty="0" smtClean="0"/>
              <a:t>, sekä ohjeessa, että kunnossapidon seuranta- ja ohjausjärjestelmässä</a:t>
            </a:r>
            <a:endParaRPr lang="fi-FI" sz="800" i="1" dirty="0"/>
          </a:p>
        </p:txBody>
      </p:sp>
      <p:cxnSp>
        <p:nvCxnSpPr>
          <p:cNvPr id="101" name="Suora yhdysviiva 100"/>
          <p:cNvCxnSpPr>
            <a:endCxn id="39" idx="6"/>
          </p:cNvCxnSpPr>
          <p:nvPr/>
        </p:nvCxnSpPr>
        <p:spPr>
          <a:xfrm flipH="1" flipV="1">
            <a:off x="4191425" y="3814652"/>
            <a:ext cx="557661" cy="49977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uora yhdysviiva 102"/>
          <p:cNvCxnSpPr/>
          <p:nvPr/>
        </p:nvCxnSpPr>
        <p:spPr>
          <a:xfrm flipH="1" flipV="1">
            <a:off x="4111511" y="3373787"/>
            <a:ext cx="637575" cy="940636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uora yhdysviiva 104"/>
          <p:cNvCxnSpPr>
            <a:stCxn id="76" idx="5"/>
          </p:cNvCxnSpPr>
          <p:nvPr/>
        </p:nvCxnSpPr>
        <p:spPr>
          <a:xfrm>
            <a:off x="4112881" y="2920452"/>
            <a:ext cx="636205" cy="139397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uora yhdysviiva 106"/>
          <p:cNvCxnSpPr>
            <a:endCxn id="40" idx="6"/>
          </p:cNvCxnSpPr>
          <p:nvPr/>
        </p:nvCxnSpPr>
        <p:spPr>
          <a:xfrm flipH="1">
            <a:off x="4481847" y="4267359"/>
            <a:ext cx="267239" cy="26514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llipsi 51"/>
          <p:cNvSpPr/>
          <p:nvPr/>
        </p:nvSpPr>
        <p:spPr>
          <a:xfrm>
            <a:off x="2670836" y="1952759"/>
            <a:ext cx="1604949" cy="49847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dirty="0" smtClean="0"/>
              <a:t>Konteksti sidonnainen ohjeiden katselu</a:t>
            </a:r>
            <a:endParaRPr lang="fi-FI" sz="1000" dirty="0"/>
          </a:p>
        </p:txBody>
      </p:sp>
      <p:cxnSp>
        <p:nvCxnSpPr>
          <p:cNvPr id="15" name="Suora yhdysviiva 14"/>
          <p:cNvCxnSpPr>
            <a:stCxn id="76" idx="2"/>
          </p:cNvCxnSpPr>
          <p:nvPr/>
        </p:nvCxnSpPr>
        <p:spPr>
          <a:xfrm flipH="1">
            <a:off x="2144332" y="2744214"/>
            <a:ext cx="418564" cy="483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uora yhdysviiva 18"/>
          <p:cNvCxnSpPr>
            <a:stCxn id="76" idx="6"/>
          </p:cNvCxnSpPr>
          <p:nvPr/>
        </p:nvCxnSpPr>
        <p:spPr>
          <a:xfrm flipV="1">
            <a:off x="4378816" y="2494975"/>
            <a:ext cx="152022" cy="2492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680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Liikennöinti- ja turvallisuusohjeet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22000" y="1025611"/>
            <a:ext cx="7970400" cy="3834713"/>
          </a:xfrm>
        </p:spPr>
        <p:txBody>
          <a:bodyPr>
            <a:normAutofit lnSpcReduction="10000"/>
          </a:bodyPr>
          <a:lstStyle/>
          <a:p>
            <a:r>
              <a:rPr lang="fi-FI" dirty="0" smtClean="0"/>
              <a:t>Päivitetty </a:t>
            </a:r>
            <a:r>
              <a:rPr lang="fi-FI" b="1" dirty="0" smtClean="0"/>
              <a:t>Radanpidon turvallisuusohjeet (TURO) </a:t>
            </a:r>
            <a:r>
              <a:rPr lang="fi-FI" dirty="0" smtClean="0"/>
              <a:t>on lausuntokierroksella; voimaan 1.6.2017. Tämän jälkeen seuraava päivitys ilmeisesti 1.2.2018 </a:t>
            </a:r>
            <a:r>
              <a:rPr lang="fi-FI" dirty="0" err="1" smtClean="0"/>
              <a:t>RUMAn</a:t>
            </a:r>
            <a:r>
              <a:rPr lang="fi-FI" dirty="0" smtClean="0"/>
              <a:t> (Ratatöiden mobiilialusta) käyttöönoton yhteydessä.</a:t>
            </a:r>
          </a:p>
          <a:p>
            <a:r>
              <a:rPr lang="fi-FI" b="1" dirty="0" smtClean="0"/>
              <a:t>Junaliikenteen ja vaihtotyön turvallisuussäännöt (</a:t>
            </a:r>
            <a:r>
              <a:rPr lang="fi-FI" b="1" dirty="0" err="1"/>
              <a:t>J</a:t>
            </a:r>
            <a:r>
              <a:rPr lang="fi-FI" b="1" dirty="0" err="1" smtClean="0"/>
              <a:t>t</a:t>
            </a:r>
            <a:r>
              <a:rPr lang="fi-FI" b="1" dirty="0" smtClean="0"/>
              <a:t>)</a:t>
            </a:r>
            <a:r>
              <a:rPr lang="fi-FI" dirty="0" smtClean="0"/>
              <a:t> on lausuntokierroksella; korvaa neljä aikaisempaa ohjetta, voimaan 1.6.2017</a:t>
            </a:r>
          </a:p>
          <a:p>
            <a:r>
              <a:rPr lang="fi-FI" b="1" dirty="0" smtClean="0"/>
              <a:t>Viestintä valtion rataverkolla </a:t>
            </a:r>
            <a:r>
              <a:rPr lang="fi-FI" dirty="0" smtClean="0"/>
              <a:t>on lausuntokierroksella; voimaan 1.6.2017</a:t>
            </a:r>
          </a:p>
          <a:p>
            <a:r>
              <a:rPr lang="fi-FI" b="1" dirty="0" smtClean="0"/>
              <a:t>Liikenteenohjauksen käsikirja </a:t>
            </a:r>
            <a:r>
              <a:rPr lang="fi-FI" dirty="0" smtClean="0"/>
              <a:t>päivitetään, voimaan 1.6.2017</a:t>
            </a:r>
          </a:p>
          <a:p>
            <a:r>
              <a:rPr lang="fi-FI" b="1" dirty="0" smtClean="0"/>
              <a:t>Valtakunnallinen kulunvalvontaohje</a:t>
            </a:r>
            <a:r>
              <a:rPr lang="fi-FI" dirty="0" smtClean="0"/>
              <a:t> tulee voimaan 1.6.2017. Siinä kuvataan työskentely ja liikkuminen erikseen luetelluissa kiinteistöissä ja tiloissa.</a:t>
            </a:r>
          </a:p>
          <a:p>
            <a:r>
              <a:rPr lang="fi-FI" b="1" dirty="0" smtClean="0"/>
              <a:t>VAK-ratapihojen varusteluohje </a:t>
            </a:r>
            <a:r>
              <a:rPr lang="fi-FI" dirty="0" smtClean="0"/>
              <a:t>tulee voimaan </a:t>
            </a:r>
            <a:r>
              <a:rPr lang="fi-FI" dirty="0" smtClean="0"/>
              <a:t>1.6.2017</a:t>
            </a:r>
          </a:p>
          <a:p>
            <a:pPr lvl="0"/>
            <a:r>
              <a:rPr lang="fi-FI" b="1" dirty="0"/>
              <a:t>Liikennesuunnittelijan </a:t>
            </a:r>
            <a:r>
              <a:rPr lang="fi-FI" b="1" dirty="0" smtClean="0"/>
              <a:t>työohje</a:t>
            </a:r>
            <a:r>
              <a:rPr lang="fi-FI" dirty="0" smtClean="0"/>
              <a:t>; tämä uusi ohje tulee voimaan 1.6.2017</a:t>
            </a:r>
            <a:endParaRPr lang="en-US" dirty="0"/>
          </a:p>
          <a:p>
            <a:pPr lvl="0"/>
            <a:r>
              <a:rPr lang="fi-FI" b="1" dirty="0"/>
              <a:t>JETI VEK-ilmoitusten </a:t>
            </a:r>
            <a:r>
              <a:rPr lang="fi-FI" b="1" dirty="0" smtClean="0"/>
              <a:t>laadintaohje </a:t>
            </a:r>
            <a:r>
              <a:rPr lang="fi-FI" dirty="0" smtClean="0"/>
              <a:t>tulee voimaan 1.6.2017</a:t>
            </a:r>
            <a:endParaRPr lang="fi-FI" dirty="0" smtClean="0"/>
          </a:p>
          <a:p>
            <a:r>
              <a:rPr lang="fi-FI" b="1" dirty="0" smtClean="0"/>
              <a:t>Erikoiskuljetusohje </a:t>
            </a:r>
            <a:r>
              <a:rPr lang="fi-FI" dirty="0" smtClean="0"/>
              <a:t>on tarkoitus saada valmiiksi kesään 2017 mennessä, voimaan alkusyksyllä</a:t>
            </a:r>
          </a:p>
          <a:p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97421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RATOt</a:t>
            </a:r>
            <a:r>
              <a:rPr lang="fi-FI" dirty="0" smtClean="0"/>
              <a:t> ja niiden päivitys I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RATO 1 Yleiset perusteet uusitaan, voimaan 2018 alussa. Uutta mm. hankkeilta edellytettävät huoltokirjat.</a:t>
            </a:r>
          </a:p>
          <a:p>
            <a:r>
              <a:rPr lang="fi-FI" dirty="0" smtClean="0"/>
              <a:t>RATO 3 Radan rakenne, päivitetään </a:t>
            </a:r>
            <a:r>
              <a:rPr lang="fi-FI" dirty="0" err="1" smtClean="0"/>
              <a:t>YTE:n</a:t>
            </a:r>
            <a:r>
              <a:rPr lang="fi-FI" dirty="0" smtClean="0"/>
              <a:t> vaatimukset uusille lisäraiteille ja parannetuille radoille</a:t>
            </a:r>
          </a:p>
          <a:p>
            <a:r>
              <a:rPr lang="fi-FI" dirty="0" smtClean="0"/>
              <a:t>RATO 5 Sähköistetty rata, päivityksiä 2017, tarkastuksen osalta myös 2018</a:t>
            </a:r>
          </a:p>
          <a:p>
            <a:r>
              <a:rPr lang="fi-FI" dirty="0" smtClean="0"/>
              <a:t>RATO 6 Turvalaitteet, ristiriitaisuudet asetinlaitevaatimuksiin nähden korjataan 2017</a:t>
            </a:r>
          </a:p>
          <a:p>
            <a:r>
              <a:rPr lang="fi-FI" dirty="0" smtClean="0"/>
              <a:t>RATO 9 Tasoristeykset päivitetään 2017 aikana, siihen lisätään muiden tasoristeyssuunnitteluohjeiden sisältöä tarkoituksena ohjemäärän vähentäminen</a:t>
            </a:r>
          </a:p>
          <a:p>
            <a:r>
              <a:rPr lang="fi-FI" dirty="0" smtClean="0"/>
              <a:t>RATO 10 Junien kulunvalvonta, tarkastetaan onko päivitettävää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85331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RATOt</a:t>
            </a:r>
            <a:r>
              <a:rPr lang="fi-FI" dirty="0" smtClean="0"/>
              <a:t> ja niiden päivitys II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i-FI" dirty="0"/>
              <a:t>RATO 13 Radan tarkastus päivitetään voimaan tulevaksi 1.1.2019 liittyen uuden </a:t>
            </a:r>
            <a:r>
              <a:rPr lang="fi-FI" dirty="0" smtClean="0"/>
              <a:t>MEERI-radantarkastusvaunun </a:t>
            </a:r>
            <a:r>
              <a:rPr lang="fi-FI" dirty="0"/>
              <a:t>käyttöönottoon. Samalla päivitetään radantarkastuksen </a:t>
            </a:r>
            <a:r>
              <a:rPr lang="fi-FI" dirty="0" smtClean="0"/>
              <a:t>tulkintaohje. Ohje saatetaan valmiiksi kesällä 2018, jotta koulutukseen jää riittävästi aikaa.</a:t>
            </a:r>
          </a:p>
          <a:p>
            <a:r>
              <a:rPr lang="fi-FI" dirty="0" smtClean="0"/>
              <a:t>RATO 14 Vaihteiden tarkastus ja kunnossapito, kuten edellä</a:t>
            </a:r>
          </a:p>
          <a:p>
            <a:r>
              <a:rPr lang="fi-FI" dirty="0" smtClean="0"/>
              <a:t>RATO 16 Väylät ja laiturit, päivitetään 2017 aikana</a:t>
            </a:r>
          </a:p>
          <a:p>
            <a:r>
              <a:rPr lang="fi-FI" dirty="0" smtClean="0"/>
              <a:t>RATO 17 Radan merkit, päivitetään 2017 aikana</a:t>
            </a:r>
          </a:p>
          <a:p>
            <a:r>
              <a:rPr lang="fi-FI" dirty="0" smtClean="0"/>
              <a:t>RATO 18 Rautatietunnelit, päivitetään 2017 aikana</a:t>
            </a:r>
            <a:endParaRPr lang="fi-FI" dirty="0"/>
          </a:p>
          <a:p>
            <a:r>
              <a:rPr lang="fi-FI" dirty="0" smtClean="0"/>
              <a:t>RATO </a:t>
            </a:r>
            <a:r>
              <a:rPr lang="fi-FI" dirty="0"/>
              <a:t>20 </a:t>
            </a:r>
            <a:r>
              <a:rPr lang="fi-FI" dirty="0" smtClean="0"/>
              <a:t>Ympäristö ja rautatiealueet päivitetään 2017-18 </a:t>
            </a:r>
            <a:r>
              <a:rPr lang="fi-FI" dirty="0"/>
              <a:t>aikana. Puunpoistosta rautatiealueelta ja suoja-alueilta on koekäytössä oma ohjeensa, joka aikanaan liitetään </a:t>
            </a:r>
            <a:r>
              <a:rPr lang="fi-FI" dirty="0" smtClean="0"/>
              <a:t>Ympäristö-</a:t>
            </a:r>
            <a:r>
              <a:rPr lang="fi-FI" dirty="0" err="1" smtClean="0"/>
              <a:t>RATOon</a:t>
            </a:r>
            <a:endParaRPr lang="fi-FI" dirty="0" smtClean="0"/>
          </a:p>
          <a:p>
            <a:r>
              <a:rPr lang="fi-FI" dirty="0" smtClean="0"/>
              <a:t>RATO 21 Liikkuva kalusto, lisätään mm. koeajo-ohjeet, voimaan 2018 alussa</a:t>
            </a:r>
            <a:endParaRPr lang="fi-FI" dirty="0"/>
          </a:p>
          <a:p>
            <a:r>
              <a:rPr lang="fi-FI" dirty="0"/>
              <a:t>ETCS-RATO	Tulossa 2019?</a:t>
            </a:r>
            <a:endParaRPr lang="en-US" dirty="0"/>
          </a:p>
          <a:p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4389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Muita päivitettäviä rautatieohjeita (esimerkkejä)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dirty="0" smtClean="0"/>
              <a:t>Ei-liikennöivät ratatyökoneet -ohje otetaan käyttöön 2018 alussa</a:t>
            </a:r>
          </a:p>
          <a:p>
            <a:r>
              <a:rPr lang="fi-FI" dirty="0" smtClean="0"/>
              <a:t>Erikoiskuljetukset tasoristeyksissä -ohje päivitetään 2017 aikana</a:t>
            </a:r>
          </a:p>
          <a:p>
            <a:r>
              <a:rPr lang="fi-FI" dirty="0" smtClean="0"/>
              <a:t>Rekisterien päivitysohje valmistuu alkukesällä, voimaan syksyllä 2017</a:t>
            </a:r>
          </a:p>
          <a:p>
            <a:r>
              <a:rPr lang="fi-FI" dirty="0" smtClean="0"/>
              <a:t>Radan stabiliteetin laskenta (RHK B 15)- ohjeen päivitys ja laajennus on alkamassa</a:t>
            </a:r>
          </a:p>
          <a:p>
            <a:r>
              <a:rPr lang="fi-FI" dirty="0" smtClean="0"/>
              <a:t>Kääntöpöytien huolto-ohje on työn alla</a:t>
            </a:r>
          </a:p>
          <a:p>
            <a:r>
              <a:rPr lang="fi-FI" dirty="0" smtClean="0"/>
              <a:t>Ohjeistus raakapuuterminaalin ja kuormauspaikan tekemiseen tehdään 2017 aikana</a:t>
            </a:r>
          </a:p>
          <a:p>
            <a:r>
              <a:rPr lang="fi-FI" dirty="0" smtClean="0"/>
              <a:t>Vaihteiden tarkastuksesta tehdään työohje kevään 2017 aikana</a:t>
            </a:r>
          </a:p>
          <a:p>
            <a:r>
              <a:rPr lang="fi-FI" dirty="0" smtClean="0"/>
              <a:t>Betonisiltojen korjaussuunnitteluohje päivitetään 2017 aikana</a:t>
            </a:r>
          </a:p>
          <a:p>
            <a:r>
              <a:rPr lang="fi-FI" dirty="0" smtClean="0"/>
              <a:t>RUMKO-ohjeita päivitetään 2017 aikana</a:t>
            </a:r>
          </a:p>
          <a:p>
            <a:r>
              <a:rPr lang="fi-FI" dirty="0" smtClean="0"/>
              <a:t>Radanpidon ympäristöohje käydään kokonaisvaltaisesti läpi 2017 aikana</a:t>
            </a:r>
          </a:p>
          <a:p>
            <a:r>
              <a:rPr lang="fi-FI" dirty="0" smtClean="0"/>
              <a:t>Rautateiden meluesteet, päivitys matalien meluaitojen osalta valmistuu keväällä 2017</a:t>
            </a:r>
          </a:p>
          <a:p>
            <a:r>
              <a:rPr lang="fi-FI" dirty="0" smtClean="0"/>
              <a:t>Tukemisohje päivitetään 2017 aikana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77245183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4BD13CDD-4E25-448A-9DD2-DAEE2BB59CD7}" vid="{38E294CC-9AD3-49E3-860A-87BD3B9A18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subtitle/>
</xml_kameleon>
</file>

<file path=customXml/item2.xml><?xml version="1.0" encoding="utf-8"?>
<livi_kameleon xmlns="" xmlns:xsi="http://www.w3.org/2001/XMLSchema-instance">
  <tyyppi>Esitys</tyyppi>
  <author>Pekka Kinnunen</author>
  <title/>
  <paivays>23.12.2016</paivays>
</livi_kameleon>
</file>

<file path=customXml/itemProps1.xml><?xml version="1.0" encoding="utf-8"?>
<ds:datastoreItem xmlns:ds="http://schemas.openxmlformats.org/officeDocument/2006/customXml" ds:itemID="{91BE57E7-E2D7-45ED-BFCC-B37D581BAB1B}">
  <ds:schemaRefs/>
</ds:datastoreItem>
</file>

<file path=customXml/itemProps2.xml><?xml version="1.0" encoding="utf-8"?>
<ds:datastoreItem xmlns:ds="http://schemas.openxmlformats.org/officeDocument/2006/customXml" ds:itemID="{302AE47A-9B7D-4587-80E2-39429C587F37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7757</TotalTime>
  <Words>685</Words>
  <Application>Microsoft Office PowerPoint</Application>
  <PresentationFormat>Näytössä katseltava esitys (16:9)</PresentationFormat>
  <Paragraphs>99</Paragraphs>
  <Slides>10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10</vt:i4>
      </vt:variant>
    </vt:vector>
  </HeadingPairs>
  <TitlesOfParts>
    <vt:vector size="14" baseType="lpstr">
      <vt:lpstr>Arial</vt:lpstr>
      <vt:lpstr>Calibri</vt:lpstr>
      <vt:lpstr>Felbridge Pro</vt:lpstr>
      <vt:lpstr>1_uusi_pohja</vt:lpstr>
      <vt:lpstr>Rautatieohjeet 2017</vt:lpstr>
      <vt:lpstr>Rautatieohjeet ja niiden tulevat muutokset</vt:lpstr>
      <vt:lpstr>Yleistä ohjemaailmasta</vt:lpstr>
      <vt:lpstr>Jatkossa rakenteiseen tietoon</vt:lpstr>
      <vt:lpstr>RAID-e ohjepalvelun arkkitehtuuri</vt:lpstr>
      <vt:lpstr>Liikennöinti- ja turvallisuusohjeet</vt:lpstr>
      <vt:lpstr>RATOt ja niiden päivitys I</vt:lpstr>
      <vt:lpstr>RATOt ja niiden päivitys II</vt:lpstr>
      <vt:lpstr>Muita päivitettäviä rautatieohjeita (esimerkkejä)</vt:lpstr>
      <vt:lpstr>Kiitokset mielenkiinnosta!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Työtyytyväisyyskysely 2016</dc:title>
  <dc:creator>Pekka Kinnunen</dc:creator>
  <cp:keywords>Esitys</cp:keywords>
  <cp:lastModifiedBy>Nummelin Markku</cp:lastModifiedBy>
  <cp:revision>88</cp:revision>
  <dcterms:created xsi:type="dcterms:W3CDTF">2016-12-23T07:55:43Z</dcterms:created>
  <dcterms:modified xsi:type="dcterms:W3CDTF">2017-03-29T05:27:13Z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473.85.02.005</vt:lpwstr>
  </property>
  <property fmtid="{D5CDD505-2E9C-101B-9397-08002B2CF9AE}" pid="10" name="dvDefinitionVersion">
    <vt:lpwstr>02.003 / 15.11.2016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>Lappeenrannan toimipiste</vt:lpwstr>
  </property>
  <property fmtid="{D5CDD505-2E9C-101B-9397-08002B2CF9AE}" pid="22" name="dvNumbering">
    <vt:lpwstr>0</vt:lpwstr>
  </property>
  <property fmtid="{D5CDD505-2E9C-101B-9397-08002B2CF9AE}" pid="23" name="dvDUname">
    <vt:lpwstr>Pekka Kinnunen</vt:lpwstr>
  </property>
  <property fmtid="{D5CDD505-2E9C-101B-9397-08002B2CF9AE}" pid="24" name="dvDUFname">
    <vt:lpwstr>Pekka</vt:lpwstr>
  </property>
  <property fmtid="{D5CDD505-2E9C-101B-9397-08002B2CF9AE}" pid="25" name="dvDULname">
    <vt:lpwstr>Kinnunen</vt:lpwstr>
  </property>
  <property fmtid="{D5CDD505-2E9C-101B-9397-08002B2CF9AE}" pid="26" name="dvDUBusinessarea">
    <vt:lpwstr>Liikenne ja tieto</vt:lpwstr>
  </property>
  <property fmtid="{D5CDD505-2E9C-101B-9397-08002B2CF9AE}" pid="27" name="dvDUdepartment">
    <vt:lpwstr>Tieto</vt:lpwstr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author">
    <vt:lpwstr>Pekka Kinnunen</vt:lpwstr>
  </property>
  <property fmtid="{D5CDD505-2E9C-101B-9397-08002B2CF9AE}" pid="34" name="paivays">
    <vt:filetime>2016-12-22T22:00:00Z</vt:filetime>
  </property>
</Properties>
</file>