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3"/>
  </p:notesMasterIdLst>
  <p:sldIdLst>
    <p:sldId id="256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73" autoAdjust="0"/>
  </p:normalViewPr>
  <p:slideViewPr>
    <p:cSldViewPr snapToGrid="0">
      <p:cViewPr varScale="1">
        <p:scale>
          <a:sx n="57" d="100"/>
          <a:sy n="57" d="100"/>
        </p:scale>
        <p:origin x="340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31.3.2017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30.3.2017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Kiitos!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30.3.2017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 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b="1" dirty="0"/>
              <a:t>Radan tarkastuspalvelut 2019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fi-FI" b="1" dirty="0"/>
              <a:t>U</a:t>
            </a:r>
            <a:r>
              <a:rPr lang="fi-FI" b="1" dirty="0" smtClean="0"/>
              <a:t>utta </a:t>
            </a:r>
            <a:r>
              <a:rPr lang="fi-FI" b="1" dirty="0"/>
              <a:t>tietoa suunnitteluun, rakentamiseen ja kunnossapitoon 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125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Taustaa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Liikenneviraston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VR Track </a:t>
            </a:r>
            <a:r>
              <a:rPr lang="en-GB" dirty="0" err="1" smtClean="0"/>
              <a:t>Oy:n</a:t>
            </a:r>
            <a:r>
              <a:rPr lang="en-GB" dirty="0" smtClean="0"/>
              <a:t> </a:t>
            </a:r>
            <a:r>
              <a:rPr lang="en-GB" dirty="0" err="1" smtClean="0"/>
              <a:t>Radantarkastuspalveluiden</a:t>
            </a:r>
            <a:r>
              <a:rPr lang="en-GB" dirty="0" smtClean="0"/>
              <a:t> </a:t>
            </a:r>
            <a:r>
              <a:rPr lang="en-GB" dirty="0" err="1" smtClean="0"/>
              <a:t>sopimus</a:t>
            </a:r>
            <a:r>
              <a:rPr lang="en-GB" dirty="0" smtClean="0"/>
              <a:t> </a:t>
            </a:r>
            <a:r>
              <a:rPr lang="en-GB" dirty="0" err="1" smtClean="0"/>
              <a:t>koneellisesta</a:t>
            </a:r>
            <a:r>
              <a:rPr lang="en-GB" dirty="0" smtClean="0"/>
              <a:t> </a:t>
            </a:r>
            <a:r>
              <a:rPr lang="en-GB" dirty="0" err="1" smtClean="0"/>
              <a:t>radantarkastuksesta</a:t>
            </a:r>
            <a:r>
              <a:rPr lang="en-GB" dirty="0" smtClean="0"/>
              <a:t> </a:t>
            </a:r>
            <a:r>
              <a:rPr lang="en-GB" dirty="0" err="1" smtClean="0"/>
              <a:t>päättyy</a:t>
            </a:r>
            <a:r>
              <a:rPr lang="en-GB" dirty="0" smtClean="0"/>
              <a:t> </a:t>
            </a:r>
            <a:r>
              <a:rPr lang="en-GB" dirty="0" err="1" smtClean="0"/>
              <a:t>vuoden</a:t>
            </a:r>
            <a:r>
              <a:rPr lang="en-GB" dirty="0" smtClean="0"/>
              <a:t> 2018 </a:t>
            </a:r>
            <a:r>
              <a:rPr lang="en-GB" dirty="0" err="1" smtClean="0"/>
              <a:t>lopussa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Uusi</a:t>
            </a:r>
            <a:r>
              <a:rPr lang="en-GB" dirty="0" smtClean="0"/>
              <a:t> </a:t>
            </a:r>
            <a:r>
              <a:rPr lang="en-GB" dirty="0" err="1" smtClean="0"/>
              <a:t>radantarkastussopimus</a:t>
            </a:r>
            <a:r>
              <a:rPr lang="en-GB" dirty="0" smtClean="0"/>
              <a:t> </a:t>
            </a:r>
            <a:r>
              <a:rPr lang="en-GB" dirty="0" err="1" smtClean="0"/>
              <a:t>kilpailutettiin</a:t>
            </a:r>
            <a:r>
              <a:rPr lang="en-GB" dirty="0" smtClean="0"/>
              <a:t> 2015−2016.</a:t>
            </a:r>
          </a:p>
          <a:p>
            <a:r>
              <a:rPr lang="en-GB" dirty="0" err="1" smtClean="0"/>
              <a:t>Tarjouskilpailuun</a:t>
            </a:r>
            <a:r>
              <a:rPr lang="en-GB" dirty="0" smtClean="0"/>
              <a:t> </a:t>
            </a:r>
            <a:r>
              <a:rPr lang="en-GB" dirty="0" err="1" smtClean="0"/>
              <a:t>ilmoittautui</a:t>
            </a:r>
            <a:r>
              <a:rPr lang="en-GB" dirty="0" smtClean="0"/>
              <a:t> </a:t>
            </a:r>
            <a:r>
              <a:rPr lang="en-GB" dirty="0" err="1" smtClean="0"/>
              <a:t>viisi</a:t>
            </a:r>
            <a:r>
              <a:rPr lang="en-GB" dirty="0" smtClean="0"/>
              <a:t> </a:t>
            </a:r>
            <a:r>
              <a:rPr lang="en-GB" dirty="0" err="1" smtClean="0"/>
              <a:t>ehdokasta</a:t>
            </a:r>
            <a:r>
              <a:rPr lang="en-GB" dirty="0" smtClean="0"/>
              <a:t>, </a:t>
            </a:r>
            <a:r>
              <a:rPr lang="en-GB" dirty="0" err="1" smtClean="0"/>
              <a:t>joista</a:t>
            </a:r>
            <a:r>
              <a:rPr lang="en-GB" dirty="0" smtClean="0"/>
              <a:t> </a:t>
            </a:r>
            <a:r>
              <a:rPr lang="en-GB" dirty="0" err="1" smtClean="0"/>
              <a:t>kolme</a:t>
            </a:r>
            <a:r>
              <a:rPr lang="en-GB" dirty="0" smtClean="0"/>
              <a:t> </a:t>
            </a:r>
            <a:r>
              <a:rPr lang="en-GB" dirty="0" err="1" smtClean="0"/>
              <a:t>jätti</a:t>
            </a:r>
            <a:r>
              <a:rPr lang="en-GB" dirty="0" smtClean="0"/>
              <a:t> </a:t>
            </a:r>
            <a:r>
              <a:rPr lang="en-GB" dirty="0" err="1" smtClean="0"/>
              <a:t>hyväksytyn</a:t>
            </a:r>
            <a:r>
              <a:rPr lang="en-GB" dirty="0" smtClean="0"/>
              <a:t> </a:t>
            </a:r>
            <a:r>
              <a:rPr lang="en-GB" dirty="0" err="1" smtClean="0"/>
              <a:t>tarjouksen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Tarjouskilpailun</a:t>
            </a:r>
            <a:r>
              <a:rPr lang="en-GB" dirty="0" smtClean="0"/>
              <a:t> </a:t>
            </a:r>
            <a:r>
              <a:rPr lang="en-GB" dirty="0" err="1" smtClean="0"/>
              <a:t>voitti</a:t>
            </a:r>
            <a:r>
              <a:rPr lang="en-GB" dirty="0" smtClean="0"/>
              <a:t> </a:t>
            </a:r>
            <a:r>
              <a:rPr lang="en-GB" dirty="0" err="1" smtClean="0"/>
              <a:t>italialainen</a:t>
            </a:r>
            <a:r>
              <a:rPr lang="en-GB" dirty="0" smtClean="0"/>
              <a:t> MERMEC S.p.A.</a:t>
            </a:r>
          </a:p>
          <a:p>
            <a:r>
              <a:rPr lang="en-GB" dirty="0" err="1" smtClean="0"/>
              <a:t>Sopimus</a:t>
            </a:r>
            <a:r>
              <a:rPr lang="en-GB" dirty="0" smtClean="0"/>
              <a:t> on </a:t>
            </a:r>
            <a:r>
              <a:rPr lang="en-GB" dirty="0" err="1" smtClean="0"/>
              <a:t>kymmenvuotinen</a:t>
            </a:r>
            <a:r>
              <a:rPr lang="en-GB" dirty="0" smtClean="0"/>
              <a:t> </a:t>
            </a:r>
            <a:r>
              <a:rPr lang="en-GB" dirty="0" err="1" smtClean="0"/>
              <a:t>sisältäen</a:t>
            </a:r>
            <a:r>
              <a:rPr lang="en-GB" dirty="0" smtClean="0"/>
              <a:t> option </a:t>
            </a:r>
            <a:r>
              <a:rPr lang="en-GB" dirty="0" err="1" smtClean="0"/>
              <a:t>sopimuskauden</a:t>
            </a:r>
            <a:r>
              <a:rPr lang="en-GB" dirty="0" smtClean="0"/>
              <a:t> </a:t>
            </a:r>
            <a:r>
              <a:rPr lang="en-GB" dirty="0" err="1" smtClean="0"/>
              <a:t>jatkamisesta</a:t>
            </a:r>
            <a:r>
              <a:rPr lang="en-GB" dirty="0" smtClean="0"/>
              <a:t> </a:t>
            </a:r>
            <a:r>
              <a:rPr lang="en-GB" dirty="0" err="1" smtClean="0"/>
              <a:t>enintään</a:t>
            </a:r>
            <a:r>
              <a:rPr lang="en-GB" dirty="0" smtClean="0"/>
              <a:t> </a:t>
            </a:r>
            <a:r>
              <a:rPr lang="en-GB" dirty="0" err="1" smtClean="0"/>
              <a:t>viidellä</a:t>
            </a:r>
            <a:r>
              <a:rPr lang="en-GB" dirty="0" smtClean="0"/>
              <a:t> </a:t>
            </a:r>
            <a:r>
              <a:rPr lang="en-GB" dirty="0" err="1" smtClean="0"/>
              <a:t>vuodella</a:t>
            </a:r>
            <a:r>
              <a:rPr lang="en-GB" dirty="0" smtClean="0"/>
              <a:t>. </a:t>
            </a:r>
            <a:r>
              <a:rPr lang="en-GB" dirty="0" err="1" smtClean="0"/>
              <a:t>Sopimuksen</a:t>
            </a:r>
            <a:r>
              <a:rPr lang="en-GB" dirty="0" smtClean="0"/>
              <a:t> </a:t>
            </a:r>
            <a:r>
              <a:rPr lang="en-GB" dirty="0" err="1" smtClean="0"/>
              <a:t>palveluntuotantokausi</a:t>
            </a:r>
            <a:r>
              <a:rPr lang="en-GB" dirty="0" smtClean="0"/>
              <a:t> </a:t>
            </a:r>
            <a:r>
              <a:rPr lang="en-GB" dirty="0" err="1" smtClean="0"/>
              <a:t>alkaa</a:t>
            </a:r>
            <a:r>
              <a:rPr lang="en-GB" dirty="0"/>
              <a:t> </a:t>
            </a:r>
            <a:r>
              <a:rPr lang="en-GB" dirty="0" err="1" smtClean="0"/>
              <a:t>vuoden</a:t>
            </a:r>
            <a:r>
              <a:rPr lang="en-GB" dirty="0" smtClean="0"/>
              <a:t> 2019 </a:t>
            </a:r>
            <a:r>
              <a:rPr lang="en-GB" dirty="0" err="1" smtClean="0"/>
              <a:t>alussa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Sopimusta</a:t>
            </a:r>
            <a:r>
              <a:rPr lang="en-GB" dirty="0" smtClean="0"/>
              <a:t> </a:t>
            </a:r>
            <a:r>
              <a:rPr lang="en-GB" dirty="0" err="1" smtClean="0"/>
              <a:t>varten</a:t>
            </a:r>
            <a:r>
              <a:rPr lang="en-GB" dirty="0" smtClean="0"/>
              <a:t> MERMEC </a:t>
            </a:r>
            <a:r>
              <a:rPr lang="en-GB" dirty="0" err="1" smtClean="0"/>
              <a:t>rakentaa</a:t>
            </a:r>
            <a:r>
              <a:rPr lang="en-GB" dirty="0" smtClean="0"/>
              <a:t> </a:t>
            </a:r>
            <a:r>
              <a:rPr lang="en-GB" dirty="0" err="1" smtClean="0"/>
              <a:t>uuden</a:t>
            </a:r>
            <a:r>
              <a:rPr lang="en-GB" dirty="0" smtClean="0"/>
              <a:t> </a:t>
            </a:r>
            <a:r>
              <a:rPr lang="en-GB" dirty="0" err="1" smtClean="0"/>
              <a:t>radantarkastusvaunun</a:t>
            </a:r>
            <a:r>
              <a:rPr lang="en-GB" dirty="0" smtClean="0"/>
              <a:t> MM800FTA</a:t>
            </a:r>
            <a:r>
              <a:rPr lang="en-GB" dirty="0"/>
              <a:t> </a:t>
            </a:r>
            <a:r>
              <a:rPr lang="en-GB" dirty="0" smtClean="0"/>
              <a:t>(MEERI).</a:t>
            </a:r>
            <a:endParaRPr lang="en-GB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28.2.2017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53788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Nykyisen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uuden</a:t>
            </a:r>
            <a:r>
              <a:rPr lang="en-GB" dirty="0" smtClean="0"/>
              <a:t> </a:t>
            </a:r>
            <a:r>
              <a:rPr lang="en-GB" dirty="0" err="1" smtClean="0"/>
              <a:t>radantarkastuksen</a:t>
            </a:r>
            <a:r>
              <a:rPr lang="en-GB" dirty="0" smtClean="0"/>
              <a:t> </a:t>
            </a:r>
            <a:r>
              <a:rPr lang="en-GB" dirty="0" err="1" smtClean="0"/>
              <a:t>palvelusopimuksen</a:t>
            </a:r>
            <a:r>
              <a:rPr lang="en-GB" dirty="0" smtClean="0"/>
              <a:t> </a:t>
            </a:r>
            <a:r>
              <a:rPr lang="en-GB" dirty="0" err="1" smtClean="0"/>
              <a:t>vertailu</a:t>
            </a:r>
            <a:r>
              <a:rPr lang="en-GB" dirty="0" smtClean="0"/>
              <a:t> 1/2</a:t>
            </a:r>
            <a:endParaRPr lang="en-GB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Sopimus</a:t>
            </a:r>
            <a:r>
              <a:rPr lang="en-GB" dirty="0" smtClean="0"/>
              <a:t> LIVI-VRT (-2018)</a:t>
            </a:r>
            <a:endParaRPr lang="en-GB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b="1" dirty="0" err="1" smtClean="0"/>
              <a:t>Raide</a:t>
            </a:r>
            <a:r>
              <a:rPr lang="en-GB" b="1" dirty="0" smtClean="0"/>
              <a:t>- </a:t>
            </a:r>
            <a:r>
              <a:rPr lang="en-GB" b="1" dirty="0" err="1" smtClean="0"/>
              <a:t>ja</a:t>
            </a:r>
            <a:r>
              <a:rPr lang="en-GB" b="1" dirty="0" smtClean="0"/>
              <a:t> </a:t>
            </a:r>
            <a:r>
              <a:rPr lang="en-GB" b="1" dirty="0" err="1" smtClean="0"/>
              <a:t>vaihdegeometria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Raiteen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vaihteen</a:t>
            </a:r>
            <a:r>
              <a:rPr lang="en-GB" dirty="0" smtClean="0"/>
              <a:t> </a:t>
            </a:r>
            <a:r>
              <a:rPr lang="en-GB" dirty="0" err="1" smtClean="0"/>
              <a:t>geometrisen</a:t>
            </a:r>
            <a:r>
              <a:rPr lang="en-GB" dirty="0" smtClean="0"/>
              <a:t> </a:t>
            </a:r>
            <a:r>
              <a:rPr lang="en-GB" dirty="0" err="1" smtClean="0"/>
              <a:t>kunnon</a:t>
            </a:r>
            <a:r>
              <a:rPr lang="en-GB" dirty="0" smtClean="0"/>
              <a:t> </a:t>
            </a:r>
            <a:r>
              <a:rPr lang="en-GB" dirty="0" err="1" smtClean="0"/>
              <a:t>mittaus</a:t>
            </a:r>
            <a:endParaRPr lang="en-GB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Kiihtyvyysmittaukset</a:t>
            </a:r>
            <a:r>
              <a:rPr lang="en-GB" dirty="0" smtClean="0"/>
              <a:t> </a:t>
            </a:r>
            <a:r>
              <a:rPr lang="en-GB" dirty="0" err="1" smtClean="0"/>
              <a:t>telistä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vaunurungosta</a:t>
            </a:r>
            <a:endParaRPr lang="en-GB" dirty="0" smtClean="0"/>
          </a:p>
          <a:p>
            <a:pPr lvl="1"/>
            <a:endParaRPr lang="en-GB" dirty="0"/>
          </a:p>
          <a:p>
            <a:pPr lvl="1"/>
            <a:endParaRPr lang="en-GB" dirty="0" smtClean="0"/>
          </a:p>
          <a:p>
            <a:r>
              <a:rPr lang="en-GB" b="1" dirty="0" err="1"/>
              <a:t>Ratajohto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Ajolangan</a:t>
            </a:r>
            <a:r>
              <a:rPr lang="en-GB" dirty="0"/>
              <a:t> </a:t>
            </a:r>
            <a:r>
              <a:rPr lang="en-GB" dirty="0" err="1"/>
              <a:t>staattisen</a:t>
            </a:r>
            <a:r>
              <a:rPr lang="en-GB" dirty="0"/>
              <a:t> </a:t>
            </a:r>
            <a:r>
              <a:rPr lang="en-GB" dirty="0" err="1"/>
              <a:t>aseman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Ajojohtimen</a:t>
            </a:r>
            <a:r>
              <a:rPr lang="en-GB" dirty="0"/>
              <a:t> </a:t>
            </a:r>
            <a:r>
              <a:rPr lang="en-GB" dirty="0" err="1"/>
              <a:t>dynaaminen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10157" y="1274400"/>
            <a:ext cx="3887391" cy="437442"/>
          </a:xfrm>
        </p:spPr>
        <p:txBody>
          <a:bodyPr/>
          <a:lstStyle/>
          <a:p>
            <a:r>
              <a:rPr lang="en-GB" dirty="0" err="1" smtClean="0"/>
              <a:t>Sopimus</a:t>
            </a:r>
            <a:r>
              <a:rPr lang="en-GB" dirty="0" smtClean="0"/>
              <a:t> LIVI-MERMEC (2019−2028)</a:t>
            </a:r>
            <a:endParaRPr lang="en-GB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GB" b="1" dirty="0" err="1" smtClean="0"/>
              <a:t>Raide</a:t>
            </a:r>
            <a:r>
              <a:rPr lang="en-GB" b="1" dirty="0" smtClean="0"/>
              <a:t>- </a:t>
            </a:r>
            <a:r>
              <a:rPr lang="en-GB" b="1" dirty="0" err="1" smtClean="0"/>
              <a:t>ja</a:t>
            </a:r>
            <a:r>
              <a:rPr lang="en-GB" b="1" dirty="0" smtClean="0"/>
              <a:t> </a:t>
            </a:r>
            <a:r>
              <a:rPr lang="en-GB" b="1" dirty="0" err="1" smtClean="0"/>
              <a:t>vaihdegeometria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Raiteen</a:t>
            </a:r>
            <a:r>
              <a:rPr lang="en-GB" dirty="0"/>
              <a:t> </a:t>
            </a:r>
            <a:r>
              <a:rPr lang="en-GB" dirty="0" err="1"/>
              <a:t>ja</a:t>
            </a:r>
            <a:r>
              <a:rPr lang="en-GB" dirty="0"/>
              <a:t> </a:t>
            </a:r>
            <a:r>
              <a:rPr lang="en-GB" dirty="0" err="1"/>
              <a:t>vaihteen</a:t>
            </a:r>
            <a:r>
              <a:rPr lang="en-GB" dirty="0"/>
              <a:t> </a:t>
            </a:r>
            <a:r>
              <a:rPr lang="en-GB" dirty="0" err="1"/>
              <a:t>geometrisen</a:t>
            </a:r>
            <a:r>
              <a:rPr lang="en-GB" dirty="0"/>
              <a:t> </a:t>
            </a:r>
            <a:r>
              <a:rPr lang="en-GB" dirty="0" err="1"/>
              <a:t>kunnon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Kiihtyvyysmittaukset</a:t>
            </a:r>
            <a:r>
              <a:rPr lang="en-GB" dirty="0" smtClean="0"/>
              <a:t> </a:t>
            </a:r>
            <a:r>
              <a:rPr lang="en-GB" dirty="0" err="1" smtClean="0"/>
              <a:t>akselin</a:t>
            </a:r>
            <a:r>
              <a:rPr lang="en-GB" dirty="0" smtClean="0"/>
              <a:t> </a:t>
            </a:r>
            <a:r>
              <a:rPr lang="en-GB" dirty="0" err="1" smtClean="0"/>
              <a:t>laakeripesästä</a:t>
            </a:r>
            <a:r>
              <a:rPr lang="en-GB" dirty="0" smtClean="0"/>
              <a:t>, </a:t>
            </a:r>
            <a:r>
              <a:rPr lang="en-GB" dirty="0" err="1" smtClean="0"/>
              <a:t>telistä</a:t>
            </a:r>
            <a:r>
              <a:rPr lang="en-GB" dirty="0" smtClean="0"/>
              <a:t> </a:t>
            </a:r>
            <a:r>
              <a:rPr lang="en-GB" dirty="0" err="1" smtClean="0"/>
              <a:t>ja</a:t>
            </a:r>
            <a:r>
              <a:rPr lang="en-GB" dirty="0" smtClean="0"/>
              <a:t> </a:t>
            </a:r>
            <a:r>
              <a:rPr lang="en-GB" dirty="0" err="1" smtClean="0"/>
              <a:t>vaunurungosta</a:t>
            </a:r>
            <a:endParaRPr lang="en-GB" dirty="0" smtClean="0"/>
          </a:p>
          <a:p>
            <a:pPr marL="587375" lvl="1" indent="-228600">
              <a:buFont typeface="+mj-lt"/>
              <a:buAutoNum type="arabicPeriod"/>
            </a:pPr>
            <a:endParaRPr lang="en-GB" dirty="0"/>
          </a:p>
          <a:p>
            <a:r>
              <a:rPr lang="en-GB" b="1" dirty="0" err="1"/>
              <a:t>Ratajohto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Ajolangan</a:t>
            </a:r>
            <a:r>
              <a:rPr lang="en-GB" dirty="0"/>
              <a:t> </a:t>
            </a:r>
            <a:r>
              <a:rPr lang="en-GB" dirty="0" err="1"/>
              <a:t>staattisen</a:t>
            </a:r>
            <a:r>
              <a:rPr lang="en-GB" dirty="0"/>
              <a:t> </a:t>
            </a:r>
            <a:r>
              <a:rPr lang="en-GB" dirty="0" err="1"/>
              <a:t>aseman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Ajojohtimen</a:t>
            </a:r>
            <a:r>
              <a:rPr lang="en-GB" dirty="0"/>
              <a:t> </a:t>
            </a:r>
            <a:r>
              <a:rPr lang="en-GB" dirty="0" err="1"/>
              <a:t>dynaaminen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/>
              <a:t>Ajolangan</a:t>
            </a:r>
            <a:r>
              <a:rPr lang="en-GB" b="1" dirty="0"/>
              <a:t> </a:t>
            </a:r>
            <a:r>
              <a:rPr lang="en-GB" b="1" dirty="0" err="1"/>
              <a:t>kuluneisuuden</a:t>
            </a:r>
            <a:r>
              <a:rPr lang="en-GB" b="1" dirty="0"/>
              <a:t> </a:t>
            </a:r>
            <a:r>
              <a:rPr lang="en-GB" b="1" dirty="0" err="1"/>
              <a:t>mittaus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/>
              <a:t>Ratajohdon</a:t>
            </a:r>
            <a:r>
              <a:rPr lang="en-GB" b="1" dirty="0"/>
              <a:t> </a:t>
            </a:r>
            <a:r>
              <a:rPr lang="en-GB" b="1" dirty="0" err="1"/>
              <a:t>komponenttien</a:t>
            </a:r>
            <a:r>
              <a:rPr lang="en-GB" b="1" dirty="0"/>
              <a:t> </a:t>
            </a:r>
            <a:r>
              <a:rPr lang="en-GB" b="1" dirty="0" err="1"/>
              <a:t>optinen</a:t>
            </a:r>
            <a:r>
              <a:rPr lang="en-GB" b="1" dirty="0"/>
              <a:t> </a:t>
            </a:r>
            <a:r>
              <a:rPr lang="en-GB" b="1" dirty="0" err="1"/>
              <a:t>tarkastus</a:t>
            </a:r>
            <a:endParaRPr lang="en-GB" b="1" dirty="0"/>
          </a:p>
          <a:p>
            <a:pPr marL="1587" indent="0">
              <a:buNone/>
            </a:pPr>
            <a:endParaRPr lang="en-GB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28.2.2017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11967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Nykyisen</a:t>
            </a:r>
            <a:r>
              <a:rPr lang="en-GB" dirty="0"/>
              <a:t> </a:t>
            </a:r>
            <a:r>
              <a:rPr lang="en-GB" dirty="0" err="1"/>
              <a:t>ja</a:t>
            </a:r>
            <a:r>
              <a:rPr lang="en-GB" dirty="0"/>
              <a:t> </a:t>
            </a:r>
            <a:r>
              <a:rPr lang="en-GB" dirty="0" err="1"/>
              <a:t>uuden</a:t>
            </a:r>
            <a:r>
              <a:rPr lang="en-GB" dirty="0"/>
              <a:t> </a:t>
            </a:r>
            <a:r>
              <a:rPr lang="en-GB" dirty="0" err="1"/>
              <a:t>radantarkastuksen</a:t>
            </a:r>
            <a:r>
              <a:rPr lang="en-GB" dirty="0"/>
              <a:t> </a:t>
            </a:r>
            <a:r>
              <a:rPr lang="en-GB" dirty="0" err="1"/>
              <a:t>palveusopimuksen</a:t>
            </a:r>
            <a:r>
              <a:rPr lang="en-GB" dirty="0"/>
              <a:t> </a:t>
            </a:r>
            <a:r>
              <a:rPr lang="en-GB" dirty="0" err="1"/>
              <a:t>vertailu</a:t>
            </a:r>
            <a:r>
              <a:rPr lang="en-GB" dirty="0"/>
              <a:t> </a:t>
            </a:r>
            <a:r>
              <a:rPr lang="en-GB" dirty="0" smtClean="0"/>
              <a:t>2/2</a:t>
            </a:r>
            <a:endParaRPr lang="en-GB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Sopimus</a:t>
            </a:r>
            <a:r>
              <a:rPr lang="en-GB" dirty="0" smtClean="0"/>
              <a:t> LIVI-VRT</a:t>
            </a:r>
            <a:endParaRPr lang="en-GB" dirty="0"/>
          </a:p>
          <a:p>
            <a:endParaRPr lang="en-GB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GB" b="1" dirty="0" err="1" smtClean="0"/>
              <a:t>Radan</a:t>
            </a:r>
            <a:r>
              <a:rPr lang="en-GB" b="1" dirty="0" smtClean="0"/>
              <a:t> </a:t>
            </a:r>
            <a:r>
              <a:rPr lang="en-GB" b="1" dirty="0" err="1" smtClean="0"/>
              <a:t>päällysrakenne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Kiskon</a:t>
            </a:r>
            <a:r>
              <a:rPr lang="en-GB" dirty="0" smtClean="0"/>
              <a:t> </a:t>
            </a:r>
            <a:r>
              <a:rPr lang="en-GB" dirty="0" err="1" smtClean="0"/>
              <a:t>poikittaisprofiilin</a:t>
            </a:r>
            <a:r>
              <a:rPr lang="en-GB" dirty="0" smtClean="0"/>
              <a:t> </a:t>
            </a:r>
            <a:r>
              <a:rPr lang="en-GB" dirty="0" err="1" smtClean="0"/>
              <a:t>mittaus</a:t>
            </a:r>
            <a:endParaRPr lang="en-GB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Kiskon</a:t>
            </a:r>
            <a:r>
              <a:rPr lang="en-GB" dirty="0" smtClean="0"/>
              <a:t> </a:t>
            </a:r>
            <a:r>
              <a:rPr lang="en-GB" dirty="0" err="1" smtClean="0"/>
              <a:t>pituussuuntaisen</a:t>
            </a:r>
            <a:r>
              <a:rPr lang="en-GB" dirty="0" smtClean="0"/>
              <a:t> </a:t>
            </a:r>
            <a:r>
              <a:rPr lang="en-GB" dirty="0" err="1" smtClean="0"/>
              <a:t>profiilin</a:t>
            </a:r>
            <a:r>
              <a:rPr lang="en-GB" dirty="0" smtClean="0"/>
              <a:t> </a:t>
            </a:r>
            <a:r>
              <a:rPr lang="en-GB" dirty="0" err="1" smtClean="0"/>
              <a:t>mittaus</a:t>
            </a:r>
            <a:endParaRPr lang="en-GB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 smtClean="0"/>
              <a:t>Tehollisen</a:t>
            </a:r>
            <a:r>
              <a:rPr lang="en-GB" dirty="0" smtClean="0"/>
              <a:t> </a:t>
            </a:r>
            <a:r>
              <a:rPr lang="en-GB" dirty="0" err="1" smtClean="0"/>
              <a:t>kartiokkuuden</a:t>
            </a:r>
            <a:r>
              <a:rPr lang="en-GB" dirty="0" smtClean="0"/>
              <a:t> </a:t>
            </a:r>
            <a:r>
              <a:rPr lang="en-GB" dirty="0" err="1" smtClean="0"/>
              <a:t>laskenta</a:t>
            </a:r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r>
              <a:rPr lang="en-GB" b="1" dirty="0" err="1"/>
              <a:t>Rataympäristö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Kuljettajan</a:t>
            </a:r>
            <a:r>
              <a:rPr lang="en-GB" dirty="0"/>
              <a:t> </a:t>
            </a:r>
            <a:r>
              <a:rPr lang="en-GB" dirty="0" err="1"/>
              <a:t>etunäkymän</a:t>
            </a:r>
            <a:r>
              <a:rPr lang="en-GB" dirty="0"/>
              <a:t> </a:t>
            </a:r>
            <a:r>
              <a:rPr lang="en-GB" dirty="0" err="1"/>
              <a:t>kuvaus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err="1" smtClean="0"/>
              <a:t>Sopimus</a:t>
            </a:r>
            <a:r>
              <a:rPr lang="en-GB" dirty="0" smtClean="0"/>
              <a:t> LIVI-MERMEC</a:t>
            </a:r>
            <a:endParaRPr lang="en-GB" dirty="0"/>
          </a:p>
          <a:p>
            <a:endParaRPr lang="en-GB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en-GB" b="1" dirty="0" err="1"/>
              <a:t>Radan</a:t>
            </a:r>
            <a:r>
              <a:rPr lang="en-GB" b="1" dirty="0"/>
              <a:t> </a:t>
            </a:r>
            <a:r>
              <a:rPr lang="en-GB" b="1" dirty="0" err="1"/>
              <a:t>päällysrakenne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Kiskon</a:t>
            </a:r>
            <a:r>
              <a:rPr lang="en-GB" dirty="0"/>
              <a:t> </a:t>
            </a:r>
            <a:r>
              <a:rPr lang="en-GB" dirty="0" err="1"/>
              <a:t>poikittaisprofiilin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Kiskon</a:t>
            </a:r>
            <a:r>
              <a:rPr lang="en-GB" dirty="0"/>
              <a:t> </a:t>
            </a:r>
            <a:r>
              <a:rPr lang="en-GB" dirty="0" err="1"/>
              <a:t>pituussuuntaisen</a:t>
            </a:r>
            <a:r>
              <a:rPr lang="en-GB" dirty="0"/>
              <a:t> </a:t>
            </a:r>
            <a:r>
              <a:rPr lang="en-GB" dirty="0" err="1"/>
              <a:t>profiilin</a:t>
            </a:r>
            <a:r>
              <a:rPr lang="en-GB" dirty="0"/>
              <a:t> </a:t>
            </a:r>
            <a:r>
              <a:rPr lang="en-GB" dirty="0" err="1"/>
              <a:t>mittaus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Tehollisen</a:t>
            </a:r>
            <a:r>
              <a:rPr lang="en-GB" dirty="0"/>
              <a:t> </a:t>
            </a:r>
            <a:r>
              <a:rPr lang="en-GB" dirty="0" err="1"/>
              <a:t>kartiokkuuden</a:t>
            </a:r>
            <a:r>
              <a:rPr lang="en-GB" dirty="0"/>
              <a:t> </a:t>
            </a:r>
            <a:r>
              <a:rPr lang="en-GB" dirty="0" err="1" smtClean="0"/>
              <a:t>laskenta</a:t>
            </a:r>
            <a:endParaRPr lang="en-GB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 smtClean="0"/>
              <a:t>Radan</a:t>
            </a:r>
            <a:r>
              <a:rPr lang="en-GB" b="1" dirty="0" smtClean="0"/>
              <a:t> </a:t>
            </a:r>
            <a:r>
              <a:rPr lang="en-GB" b="1" dirty="0" err="1" smtClean="0"/>
              <a:t>päällysrakenteen</a:t>
            </a:r>
            <a:r>
              <a:rPr lang="en-GB" b="1" dirty="0" smtClean="0"/>
              <a:t> </a:t>
            </a:r>
            <a:r>
              <a:rPr lang="en-GB" b="1" dirty="0" err="1" smtClean="0"/>
              <a:t>optinen</a:t>
            </a:r>
            <a:r>
              <a:rPr lang="en-GB" b="1" dirty="0" smtClean="0"/>
              <a:t> </a:t>
            </a:r>
            <a:r>
              <a:rPr lang="en-GB" b="1" dirty="0" err="1" smtClean="0"/>
              <a:t>tarkastus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 smtClean="0"/>
              <a:t>Vierintäväsymissäröilyn</a:t>
            </a:r>
            <a:r>
              <a:rPr lang="en-GB" b="1" dirty="0" smtClean="0"/>
              <a:t> </a:t>
            </a:r>
            <a:r>
              <a:rPr lang="en-GB" b="1" dirty="0" err="1" smtClean="0"/>
              <a:t>tarkastus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 smtClean="0"/>
              <a:t>Vaihteiden</a:t>
            </a:r>
            <a:r>
              <a:rPr lang="en-GB" b="1" dirty="0" smtClean="0"/>
              <a:t> </a:t>
            </a:r>
            <a:r>
              <a:rPr lang="en-GB" b="1" dirty="0" err="1" smtClean="0"/>
              <a:t>automatisoitu</a:t>
            </a:r>
            <a:r>
              <a:rPr lang="en-GB" b="1" dirty="0" smtClean="0"/>
              <a:t> </a:t>
            </a:r>
            <a:r>
              <a:rPr lang="en-GB" b="1" dirty="0" err="1" smtClean="0"/>
              <a:t>mittaus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 smtClean="0"/>
              <a:t>Kiskojen</a:t>
            </a:r>
            <a:r>
              <a:rPr lang="en-GB" b="1" dirty="0" smtClean="0"/>
              <a:t> </a:t>
            </a:r>
            <a:r>
              <a:rPr lang="en-GB" b="1" dirty="0" err="1" smtClean="0"/>
              <a:t>koneellinen</a:t>
            </a:r>
            <a:r>
              <a:rPr lang="en-GB" b="1" dirty="0" smtClean="0"/>
              <a:t> </a:t>
            </a:r>
            <a:r>
              <a:rPr lang="en-GB" b="1" dirty="0" err="1" smtClean="0"/>
              <a:t>ultraäänitarkastus</a:t>
            </a:r>
            <a:endParaRPr lang="en-GB" b="1" dirty="0" smtClean="0"/>
          </a:p>
          <a:p>
            <a:pPr marL="587375" lvl="1" indent="-228600">
              <a:buFont typeface="+mj-lt"/>
              <a:buAutoNum type="arabicPeriod"/>
            </a:pPr>
            <a:endParaRPr lang="en-GB" dirty="0"/>
          </a:p>
          <a:p>
            <a:r>
              <a:rPr lang="en-GB" b="1" dirty="0" err="1"/>
              <a:t>Rataympäristö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dirty="0" err="1"/>
              <a:t>Kuljettajan</a:t>
            </a:r>
            <a:r>
              <a:rPr lang="en-GB" dirty="0"/>
              <a:t> </a:t>
            </a:r>
            <a:r>
              <a:rPr lang="en-GB" dirty="0" err="1"/>
              <a:t>etunäkymän</a:t>
            </a:r>
            <a:r>
              <a:rPr lang="en-GB" dirty="0"/>
              <a:t> </a:t>
            </a:r>
            <a:r>
              <a:rPr lang="en-GB" dirty="0" err="1"/>
              <a:t>kuvaus</a:t>
            </a:r>
            <a:endParaRPr lang="en-GB" dirty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/>
              <a:t>Kuljettajan</a:t>
            </a:r>
            <a:r>
              <a:rPr lang="en-GB" b="1" dirty="0"/>
              <a:t> </a:t>
            </a:r>
            <a:r>
              <a:rPr lang="en-GB" b="1" dirty="0" err="1"/>
              <a:t>sivu</a:t>
            </a:r>
            <a:r>
              <a:rPr lang="en-GB" b="1" dirty="0"/>
              <a:t>- </a:t>
            </a:r>
            <a:r>
              <a:rPr lang="en-GB" b="1" dirty="0" err="1"/>
              <a:t>ja</a:t>
            </a:r>
            <a:r>
              <a:rPr lang="en-GB" b="1" dirty="0"/>
              <a:t> </a:t>
            </a:r>
            <a:r>
              <a:rPr lang="en-GB" b="1" dirty="0" err="1"/>
              <a:t>takanäkymien</a:t>
            </a:r>
            <a:r>
              <a:rPr lang="en-GB" b="1" dirty="0"/>
              <a:t> </a:t>
            </a:r>
            <a:r>
              <a:rPr lang="en-GB" b="1" dirty="0" err="1"/>
              <a:t>kuvaus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r>
              <a:rPr lang="en-GB" b="1" dirty="0" err="1" smtClean="0"/>
              <a:t>Rataympäristön</a:t>
            </a:r>
            <a:r>
              <a:rPr lang="en-GB" b="1" dirty="0" smtClean="0"/>
              <a:t> </a:t>
            </a:r>
            <a:r>
              <a:rPr lang="en-GB" b="1" dirty="0" err="1" smtClean="0"/>
              <a:t>laserskannaus</a:t>
            </a:r>
            <a:endParaRPr lang="en-GB" b="1" dirty="0"/>
          </a:p>
          <a:p>
            <a:pPr marL="587375" lvl="1" indent="-228600">
              <a:buFont typeface="+mj-lt"/>
              <a:buAutoNum type="arabicPeriod"/>
            </a:pPr>
            <a:endParaRPr lang="en-GB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28.2.2017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40834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Yleistä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Koneellisen radantarkastuksen käyttötarkoitukset:</a:t>
            </a:r>
          </a:p>
          <a:p>
            <a:pPr lvl="1"/>
            <a:r>
              <a:rPr lang="fi-FI" dirty="0" smtClean="0"/>
              <a:t>Varmistaa junaliikenteen turvallisuus</a:t>
            </a:r>
          </a:p>
          <a:p>
            <a:pPr lvl="1"/>
            <a:r>
              <a:rPr lang="fi-FI" dirty="0" smtClean="0"/>
              <a:t>Tuottaa tietoa radan kunnon kehittymisestä ja toimenpidetarpeista</a:t>
            </a:r>
          </a:p>
          <a:p>
            <a:pPr lvl="1"/>
            <a:r>
              <a:rPr lang="fi-FI" dirty="0" smtClean="0"/>
              <a:t>Urakoiden ja kunnossapidon laadunvalvonta</a:t>
            </a:r>
          </a:p>
          <a:p>
            <a:r>
              <a:rPr lang="fi-FI" dirty="0"/>
              <a:t>Koneellinen radantarkastus antaa ensisijaisesti tietoa radan kunnosta </a:t>
            </a:r>
            <a:r>
              <a:rPr lang="fi-FI" b="1" dirty="0"/>
              <a:t>tarkastushetkellä</a:t>
            </a:r>
            <a:r>
              <a:rPr lang="fi-FI" dirty="0"/>
              <a:t>.</a:t>
            </a:r>
            <a:endParaRPr lang="fi-FI" b="1" dirty="0"/>
          </a:p>
          <a:p>
            <a:r>
              <a:rPr lang="fi-FI" dirty="0" smtClean="0"/>
              <a:t>Tarkastustulosten käyttö:</a:t>
            </a:r>
          </a:p>
          <a:p>
            <a:pPr lvl="1"/>
            <a:r>
              <a:rPr lang="fi-FI" dirty="0" smtClean="0"/>
              <a:t>Paikalliset akuutit ja </a:t>
            </a:r>
            <a:r>
              <a:rPr lang="fi-FI" dirty="0" err="1" smtClean="0"/>
              <a:t>akutisoituvat</a:t>
            </a:r>
            <a:r>
              <a:rPr lang="fi-FI" dirty="0" smtClean="0"/>
              <a:t> virheet (esimerkiksi raidegeometrian </a:t>
            </a:r>
            <a:r>
              <a:rPr lang="fi-FI" dirty="0" err="1" smtClean="0"/>
              <a:t>D-</a:t>
            </a:r>
            <a:r>
              <a:rPr lang="fi-FI" dirty="0" smtClean="0"/>
              <a:t> ja *-luokka)</a:t>
            </a:r>
          </a:p>
          <a:p>
            <a:pPr lvl="1"/>
            <a:r>
              <a:rPr lang="fi-FI" dirty="0" smtClean="0"/>
              <a:t>Radan kuntoa kuvaavat tunnusluvut (esimerkiksi keskihajontaindeksit, palvelutasot)</a:t>
            </a:r>
          </a:p>
          <a:p>
            <a:pPr lvl="1"/>
            <a:r>
              <a:rPr lang="fi-FI" dirty="0" smtClean="0"/>
              <a:t>Muutokset edellisiin tarkastustuloksiin</a:t>
            </a:r>
          </a:p>
          <a:p>
            <a:pPr lvl="1"/>
            <a:r>
              <a:rPr lang="fi-FI" dirty="0" smtClean="0"/>
              <a:t>Kunnon kehittyminen (aikasarjavertailu, toimenpidetarve-ennusteet)</a:t>
            </a:r>
          </a:p>
          <a:p>
            <a:pPr lvl="1"/>
            <a:endParaRPr lang="fi-FI" dirty="0" smtClean="0"/>
          </a:p>
          <a:p>
            <a:pPr lvl="1"/>
            <a:endParaRPr lang="fi-FI" dirty="0" smtClean="0"/>
          </a:p>
          <a:p>
            <a:pPr marL="0" indent="0">
              <a:buNone/>
            </a:pPr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82771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Kiihtyvyysmittaukset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Kiihtyvyysmittaustulokset kuvaavat raidegeometrian ja geometriavirheiden vaikutusta kaluston kulkuominaisuuksiin.</a:t>
            </a:r>
          </a:p>
          <a:p>
            <a:r>
              <a:rPr lang="fi-FI" dirty="0" smtClean="0"/>
              <a:t>Kiihtyvyysmittaukset täydentävät raidegeometrian mittauksia. Akselin laakeripesän kiihtyvyysmittaukset tuottavat tietoa myös kiskon kulkupinnan kunnosta.</a:t>
            </a:r>
          </a:p>
          <a:p>
            <a:r>
              <a:rPr lang="fi-FI" dirty="0" smtClean="0"/>
              <a:t>Mittaustulokset (etenkin vaunurunko) ovat nopeus- ja kalustoriippuvaisia.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69576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Ratajohdon uudet tarkastukset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b="1" dirty="0" smtClean="0"/>
              <a:t>Ajolangan kuluneisuuden mittaus</a:t>
            </a:r>
            <a:endParaRPr lang="fi-FI" dirty="0" smtClean="0"/>
          </a:p>
          <a:p>
            <a:pPr lvl="1"/>
            <a:r>
              <a:rPr lang="fi-FI" dirty="0" smtClean="0"/>
              <a:t>Ajolangan kontaktipinnan leveyden mittaus, josta johdetaan ajolangan jäljellä oleva poikkipinta-ala</a:t>
            </a:r>
          </a:p>
          <a:p>
            <a:pPr lvl="1"/>
            <a:r>
              <a:rPr lang="fi-FI" dirty="0" smtClean="0"/>
              <a:t>Ajolangan kuluneisuuteen perustuvan vaihtotarpeen määritys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fi-FI" dirty="0" smtClean="0"/>
          </a:p>
          <a:p>
            <a:r>
              <a:rPr lang="fi-FI" dirty="0" smtClean="0"/>
              <a:t> </a:t>
            </a:r>
            <a:r>
              <a:rPr lang="fi-FI" b="1" dirty="0" smtClean="0"/>
              <a:t>Ratajohdon komponenttien optinen tarkastus</a:t>
            </a:r>
            <a:endParaRPr lang="fi-FI" dirty="0" smtClean="0"/>
          </a:p>
          <a:p>
            <a:pPr lvl="1"/>
            <a:r>
              <a:rPr lang="fi-FI" dirty="0" smtClean="0"/>
              <a:t>Ajolangan kannatinrakenteiden ja erotusjaksojen tarkastus</a:t>
            </a:r>
          </a:p>
          <a:p>
            <a:pPr lvl="1"/>
            <a:r>
              <a:rPr lang="fi-FI" dirty="0" smtClean="0"/>
              <a:t>Tavoitteena tunnistaa korjaustarpeet ennen ajojohtimen vaurioitumista</a:t>
            </a:r>
          </a:p>
          <a:p>
            <a:pPr marL="330200" indent="-285750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54102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Radan päällysrakenteen uudet tarkastukset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b="1" dirty="0" smtClean="0"/>
              <a:t>Radan päällysrakenteen optinen tarkastus</a:t>
            </a:r>
            <a:endParaRPr lang="fi-FI" dirty="0" smtClean="0"/>
          </a:p>
          <a:p>
            <a:pPr lvl="1"/>
            <a:r>
              <a:rPr lang="fi-FI" dirty="0" smtClean="0"/>
              <a:t>Kiskojen, ratapölkkyjen ja kiskonkiinnitysten tarkastus</a:t>
            </a:r>
          </a:p>
          <a:p>
            <a:pPr lvl="2"/>
            <a:r>
              <a:rPr lang="fi-FI" dirty="0" smtClean="0"/>
              <a:t>Esimerkiksi kiskon kulkupinnan viat, vaurioituneet ratapölkyt, irronneet kiskonkiinnitykset, jatkosrakojen mittaus</a:t>
            </a:r>
          </a:p>
          <a:p>
            <a:pPr lvl="1"/>
            <a:r>
              <a:rPr lang="fi-FI" dirty="0" smtClean="0"/>
              <a:t>Vierintäväsymissäröjen tarkastus:</a:t>
            </a:r>
          </a:p>
          <a:p>
            <a:pPr lvl="2"/>
            <a:r>
              <a:rPr lang="fi-FI" dirty="0" smtClean="0"/>
              <a:t>Optinen tarkastus on silmämääräistä tarkastusta tarkempi</a:t>
            </a:r>
          </a:p>
          <a:p>
            <a:pPr lvl="3"/>
            <a:r>
              <a:rPr lang="fi-FI" dirty="0" smtClean="0"/>
              <a:t>Mahdollista tunnistaa alkuvaiheessa oleva vierintäväsymissäröily, jolloin se on vielä täysin poistettavissa esimerkiksi kiskonhionnalla</a:t>
            </a:r>
          </a:p>
          <a:p>
            <a:r>
              <a:rPr lang="fi-FI" b="1" dirty="0" smtClean="0"/>
              <a:t>Vaihteiden automatisoitu mittaus</a:t>
            </a:r>
            <a:endParaRPr lang="fi-FI" dirty="0" smtClean="0"/>
          </a:p>
          <a:p>
            <a:pPr lvl="1"/>
            <a:r>
              <a:rPr lang="fi-FI" dirty="0" smtClean="0"/>
              <a:t>Vaihteen ”sisäisten mittojen” (f-, g- ym. mitat) ja teräsosien kuluneisuuden mittaus</a:t>
            </a:r>
          </a:p>
          <a:p>
            <a:r>
              <a:rPr lang="fi-FI" b="1" dirty="0" smtClean="0"/>
              <a:t>Kiskojen koneellinen ultraäänitarkastus</a:t>
            </a:r>
            <a:endParaRPr lang="fi-FI" dirty="0" smtClean="0"/>
          </a:p>
          <a:p>
            <a:pPr lvl="1"/>
            <a:r>
              <a:rPr lang="fi-FI" dirty="0" smtClean="0"/>
              <a:t>Ensisijaisena tarkoituksena kiskovikojen paikantaminen, automatisoitu luokittelu voi olla mahdollista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63438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Rataympäristön uudet tarkastukset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b="1" dirty="0" smtClean="0"/>
              <a:t>Kuljettajanäkymien kuvaus</a:t>
            </a:r>
            <a:endParaRPr lang="fi-FI" dirty="0" smtClean="0"/>
          </a:p>
          <a:p>
            <a:pPr lvl="1"/>
            <a:r>
              <a:rPr lang="fi-FI" dirty="0" smtClean="0"/>
              <a:t>Uutena </a:t>
            </a:r>
            <a:r>
              <a:rPr lang="fi-FI" dirty="0" err="1" smtClean="0"/>
              <a:t>taka</a:t>
            </a:r>
            <a:r>
              <a:rPr lang="fi-FI" dirty="0" smtClean="0"/>
              <a:t>- ja sivunäkymien kuvaus</a:t>
            </a:r>
          </a:p>
          <a:p>
            <a:pPr lvl="1"/>
            <a:r>
              <a:rPr lang="fi-FI" dirty="0" smtClean="0"/>
              <a:t>Mahdollistaa radan vieressä olevien rakenteiden tarkastuksen ratakuvapalvelun kautta</a:t>
            </a:r>
          </a:p>
          <a:p>
            <a:pPr lvl="1"/>
            <a:r>
              <a:rPr lang="fi-FI" dirty="0" smtClean="0"/>
              <a:t>Mahdollistaa uusien konenäköön perustuvien tarkastusten kehittämisen</a:t>
            </a:r>
          </a:p>
          <a:p>
            <a:r>
              <a:rPr lang="fi-FI" b="1" dirty="0" smtClean="0"/>
              <a:t>Laserskannaus</a:t>
            </a:r>
            <a:endParaRPr lang="fi-FI" dirty="0" smtClean="0"/>
          </a:p>
          <a:p>
            <a:pPr lvl="1"/>
            <a:r>
              <a:rPr lang="fi-FI" dirty="0" smtClean="0"/>
              <a:t>Ulottumien sekä tunnelien poikkileikkauksen mittaus</a:t>
            </a:r>
          </a:p>
          <a:p>
            <a:pPr lvl="1"/>
            <a:r>
              <a:rPr lang="fi-FI" dirty="0" smtClean="0"/>
              <a:t>Raiteen keskilinjasta 8-10 metrin etäisyydellä olevien rakenteiden etäisyyden mittaus</a:t>
            </a:r>
          </a:p>
          <a:p>
            <a:pPr lvl="1"/>
            <a:r>
              <a:rPr lang="fi-FI" dirty="0" smtClean="0"/>
              <a:t>Mahdollistaa mittausalueella olevien kiinteiden rakenteiden sijainnin mittauksin radantarkastusvaunun </a:t>
            </a:r>
            <a:r>
              <a:rPr lang="fi-FI" dirty="0" err="1" smtClean="0"/>
              <a:t>paikannnusjärjestelmän</a:t>
            </a:r>
            <a:r>
              <a:rPr lang="fi-FI" dirty="0" smtClean="0"/>
              <a:t> mahdollistamalla tarkkuudella</a:t>
            </a:r>
          </a:p>
          <a:p>
            <a:pPr lvl="1"/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72109855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4BD13CDD-4E25-448A-9DD2-DAEE2BB59CD7}" vid="{38E294CC-9AD3-49E3-860A-87BD3B9A18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subtitle/>
</xml_kameleon>
</file>

<file path=customXml/item2.xml><?xml version="1.0" encoding="utf-8"?>
<livi_kameleon xmlns="" xmlns:xsi="http://www.w3.org/2001/XMLSchema-instance">
  <tyyppi>Esitys</tyyppi>
  <author/>
  <title/>
  <paivays>30.03.2017</paivays>
</livi_kameleon>
</file>

<file path=customXml/itemProps1.xml><?xml version="1.0" encoding="utf-8"?>
<ds:datastoreItem xmlns:ds="http://schemas.openxmlformats.org/officeDocument/2006/customXml" ds:itemID="{147246DF-E7D8-4E7B-B738-6A27AB2B7D68}">
  <ds:schemaRefs/>
</ds:datastoreItem>
</file>

<file path=customXml/itemProps2.xml><?xml version="1.0" encoding="utf-8"?>
<ds:datastoreItem xmlns:ds="http://schemas.openxmlformats.org/officeDocument/2006/customXml" ds:itemID="{869F3B96-DC88-415F-B6A6-27AEF1B9C147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1002</TotalTime>
  <Words>505</Words>
  <Application>Microsoft Office PowerPoint</Application>
  <PresentationFormat>Näytössä katseltava esitys (16:9)</PresentationFormat>
  <Paragraphs>125</Paragraphs>
  <Slides>9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9</vt:i4>
      </vt:variant>
    </vt:vector>
  </HeadingPairs>
  <TitlesOfParts>
    <vt:vector size="14" baseType="lpstr">
      <vt:lpstr>Arial</vt:lpstr>
      <vt:lpstr>Calibri</vt:lpstr>
      <vt:lpstr>Felbridge Pro</vt:lpstr>
      <vt:lpstr>Wingdings</vt:lpstr>
      <vt:lpstr>1_uusi_pohja</vt:lpstr>
      <vt:lpstr>Radan tarkastuspalvelut 2019</vt:lpstr>
      <vt:lpstr>Taustaa</vt:lpstr>
      <vt:lpstr>Nykyisen ja uuden radantarkastuksen palvelusopimuksen vertailu 1/2</vt:lpstr>
      <vt:lpstr>Nykyisen ja uuden radantarkastuksen palveusopimuksen vertailu 2/2</vt:lpstr>
      <vt:lpstr>Yleistä</vt:lpstr>
      <vt:lpstr>Kiihtyvyysmittaukset</vt:lpstr>
      <vt:lpstr>Ratajohdon uudet tarkastukset</vt:lpstr>
      <vt:lpstr>Radan päällysrakenteen uudet tarkastukset</vt:lpstr>
      <vt:lpstr>Rataympäristön uudet tarkastukset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Radan tarkastuspalvelut 2019</dc:title>
  <dc:creator>Valjakka Jukka P.</dc:creator>
  <cp:keywords>Esitys</cp:keywords>
  <cp:lastModifiedBy>Valjakka Jukka P.</cp:lastModifiedBy>
  <cp:revision>8</cp:revision>
  <dcterms:created xsi:type="dcterms:W3CDTF">2017-03-30T13:09:47Z</dcterms:created>
  <dcterms:modified xsi:type="dcterms:W3CDTF">2017-03-31T06:02:42Z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0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473.85.02.005</vt:lpwstr>
  </property>
  <property fmtid="{D5CDD505-2E9C-101B-9397-08002B2CF9AE}" pid="10" name="dvDefinitionVersion">
    <vt:lpwstr>02.003 / 15.11.2016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/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/>
  </property>
  <property fmtid="{D5CDD505-2E9C-101B-9397-08002B2CF9AE}" pid="24" name="dvDUFname">
    <vt:lpwstr/>
  </property>
  <property fmtid="{D5CDD505-2E9C-101B-9397-08002B2CF9AE}" pid="25" name="dvDULname">
    <vt:lpwstr/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/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author">
    <vt:lpwstr/>
  </property>
  <property fmtid="{D5CDD505-2E9C-101B-9397-08002B2CF9AE}" pid="34" name="paivays">
    <vt:filetime>2017-03-29T21:00:00Z</vt:filetime>
  </property>
</Properties>
</file>