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"/>
  </p:notesMasterIdLst>
  <p:sldIdLst>
    <p:sldId id="275" r:id="rId4"/>
    <p:sldId id="289" r:id="rId5"/>
    <p:sldId id="278" r:id="rId6"/>
    <p:sldId id="298" r:id="rId7"/>
    <p:sldId id="27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helä Mika" initials="TM" lastIdx="1" clrIdx="0">
    <p:extLst>
      <p:ext uri="{19B8F6BF-5375-455C-9EA6-DF929625EA0E}">
        <p15:presenceInfo xmlns:p15="http://schemas.microsoft.com/office/powerpoint/2012/main" userId="S-1-5-21-2718613571-2822621595-2164973492-49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 autoAdjust="0"/>
    <p:restoredTop sz="56400" autoAdjust="0"/>
  </p:normalViewPr>
  <p:slideViewPr>
    <p:cSldViewPr snapToGrid="0">
      <p:cViewPr varScale="1">
        <p:scale>
          <a:sx n="91" d="100"/>
          <a:sy n="91" d="100"/>
        </p:scale>
        <p:origin x="319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900400" y="6382800"/>
            <a:ext cx="1743147" cy="365125"/>
          </a:xfrm>
          <a:prstGeom prst="rect">
            <a:avLst/>
          </a:prstGeom>
        </p:spPr>
        <p:txBody>
          <a:bodyPr vert="horz" lIns="91440" tIns="45720" rIns="91440" bIns="35999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29.5.2024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400" y="6530400"/>
            <a:ext cx="1693000" cy="208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Mika Terhelä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  <p:sp>
        <p:nvSpPr>
          <p:cNvPr id="2" name="duser_1">
            <a:extLst>
              <a:ext uri="{FF2B5EF4-FFF2-40B4-BE49-F238E27FC236}">
                <a16:creationId xmlns:a16="http://schemas.microsoft.com/office/drawing/2014/main" id="{60A9AF91-C53D-4531-AF6E-DACF04F99A5E}"/>
              </a:ext>
            </a:extLst>
          </p:cNvPr>
          <p:cNvSpPr txBox="1"/>
          <p:nvPr userDrawn="1"/>
        </p:nvSpPr>
        <p:spPr>
          <a:xfrm>
            <a:off x="2282400" y="6530400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4" name="duser_2">
            <a:extLst>
              <a:ext uri="{FF2B5EF4-FFF2-40B4-BE49-F238E27FC236}">
                <a16:creationId xmlns:a16="http://schemas.microsoft.com/office/drawing/2014/main" id="{E10D8118-209A-4D4B-A629-5C2560422B56}"/>
              </a:ext>
            </a:extLst>
          </p:cNvPr>
          <p:cNvSpPr txBox="1"/>
          <p:nvPr userDrawn="1"/>
        </p:nvSpPr>
        <p:spPr>
          <a:xfrm>
            <a:off x="4118399" y="6353999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duser_3">
            <a:extLst>
              <a:ext uri="{FF2B5EF4-FFF2-40B4-BE49-F238E27FC236}">
                <a16:creationId xmlns:a16="http://schemas.microsoft.com/office/drawing/2014/main" id="{10C393EF-FAAE-44EB-B51E-C3EC1BEC97D1}"/>
              </a:ext>
            </a:extLst>
          </p:cNvPr>
          <p:cNvSpPr txBox="1"/>
          <p:nvPr userDrawn="1"/>
        </p:nvSpPr>
        <p:spPr>
          <a:xfrm>
            <a:off x="4118399" y="6530400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900400" y="6382800"/>
            <a:ext cx="1650783" cy="365125"/>
          </a:xfrm>
          <a:prstGeom prst="rect">
            <a:avLst/>
          </a:prstGeom>
        </p:spPr>
        <p:txBody>
          <a:bodyPr vert="horz" lIns="91440" tIns="45720" rIns="91440" bIns="35999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29.5.2024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400" y="6530400"/>
            <a:ext cx="1693000" cy="208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Mika Terhelä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  <p:sp>
        <p:nvSpPr>
          <p:cNvPr id="2" name="duser_1">
            <a:extLst>
              <a:ext uri="{FF2B5EF4-FFF2-40B4-BE49-F238E27FC236}">
                <a16:creationId xmlns:a16="http://schemas.microsoft.com/office/drawing/2014/main" id="{1F315C5D-722C-4B8A-B5BC-91AB4C009A9B}"/>
              </a:ext>
            </a:extLst>
          </p:cNvPr>
          <p:cNvSpPr txBox="1"/>
          <p:nvPr userDrawn="1"/>
        </p:nvSpPr>
        <p:spPr>
          <a:xfrm>
            <a:off x="2282400" y="6530400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3" name="duser_2">
            <a:extLst>
              <a:ext uri="{FF2B5EF4-FFF2-40B4-BE49-F238E27FC236}">
                <a16:creationId xmlns:a16="http://schemas.microsoft.com/office/drawing/2014/main" id="{950A596F-E433-466F-BB4F-3B68F1443D42}"/>
              </a:ext>
            </a:extLst>
          </p:cNvPr>
          <p:cNvSpPr txBox="1"/>
          <p:nvPr userDrawn="1"/>
        </p:nvSpPr>
        <p:spPr>
          <a:xfrm>
            <a:off x="4118399" y="6353999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4" name="duser_3">
            <a:extLst>
              <a:ext uri="{FF2B5EF4-FFF2-40B4-BE49-F238E27FC236}">
                <a16:creationId xmlns:a16="http://schemas.microsoft.com/office/drawing/2014/main" id="{62EEA4B5-557A-4678-A207-FC4500F22F19}"/>
              </a:ext>
            </a:extLst>
          </p:cNvPr>
          <p:cNvSpPr txBox="1"/>
          <p:nvPr userDrawn="1"/>
        </p:nvSpPr>
        <p:spPr>
          <a:xfrm>
            <a:off x="4118399" y="6530400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  <p:sp>
        <p:nvSpPr>
          <p:cNvPr id="3" name="duser_1">
            <a:extLst>
              <a:ext uri="{FF2B5EF4-FFF2-40B4-BE49-F238E27FC236}">
                <a16:creationId xmlns:a16="http://schemas.microsoft.com/office/drawing/2014/main" id="{C48CE153-B11C-4047-AD55-6B618AF91194}"/>
              </a:ext>
            </a:extLst>
          </p:cNvPr>
          <p:cNvSpPr txBox="1"/>
          <p:nvPr userDrawn="1"/>
        </p:nvSpPr>
        <p:spPr>
          <a:xfrm>
            <a:off x="2282400" y="6530400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4" name="duser_2">
            <a:extLst>
              <a:ext uri="{FF2B5EF4-FFF2-40B4-BE49-F238E27FC236}">
                <a16:creationId xmlns:a16="http://schemas.microsoft.com/office/drawing/2014/main" id="{461F6935-B42A-4DE1-B843-D5DD27BDFD85}"/>
              </a:ext>
            </a:extLst>
          </p:cNvPr>
          <p:cNvSpPr txBox="1"/>
          <p:nvPr userDrawn="1"/>
        </p:nvSpPr>
        <p:spPr>
          <a:xfrm>
            <a:off x="4118399" y="6353999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duser_3">
            <a:extLst>
              <a:ext uri="{FF2B5EF4-FFF2-40B4-BE49-F238E27FC236}">
                <a16:creationId xmlns:a16="http://schemas.microsoft.com/office/drawing/2014/main" id="{FF7C7999-05D0-492B-BB96-C9E0FE582A97}"/>
              </a:ext>
            </a:extLst>
          </p:cNvPr>
          <p:cNvSpPr txBox="1"/>
          <p:nvPr userDrawn="1"/>
        </p:nvSpPr>
        <p:spPr>
          <a:xfrm>
            <a:off x="4118399" y="6530400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kukka&#10;&#10;Kuvaus luotu automaattisesti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9897301" cy="6096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711200" y="1268760"/>
            <a:ext cx="989730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29.5.2024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Mika Terhelä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6401-471F-4779-A081-0A938C0806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21805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29.5.2024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Mika Terhelä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07579" y="4856262"/>
            <a:ext cx="9687641" cy="1882938"/>
          </a:xfrm>
        </p:spPr>
        <p:txBody>
          <a:bodyPr>
            <a:normAutofit/>
          </a:bodyPr>
          <a:lstStyle/>
          <a:p>
            <a:r>
              <a:rPr lang="fi-FI" sz="3200" dirty="0"/>
              <a:t>Urakoitsijaseminaari 14.6.2024</a:t>
            </a:r>
            <a:br>
              <a:rPr lang="fi-FI" sz="3200" dirty="0"/>
            </a:br>
            <a:r>
              <a:rPr lang="fi-FI" sz="3200" dirty="0"/>
              <a:t>* tekniset asiakirjat</a:t>
            </a:r>
            <a:br>
              <a:rPr lang="fi-FI" sz="3200" dirty="0"/>
            </a:br>
            <a:endParaRPr lang="fi-FI" sz="1600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00400" y="6382800"/>
            <a:ext cx="1650783" cy="365125"/>
          </a:xfrm>
        </p:spPr>
        <p:txBody>
          <a:bodyPr bIns="35999" anchor="b"/>
          <a:lstStyle/>
          <a:p>
            <a:r>
              <a:rPr lang="en-US"/>
              <a:t>29.5.2024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82400" y="6530400"/>
            <a:ext cx="1693000" cy="208800"/>
          </a:xfrm>
        </p:spPr>
        <p:txBody>
          <a:bodyPr lIns="0" tIns="0" rIns="0" bIns="0" anchor="t"/>
          <a:lstStyle/>
          <a:p>
            <a:r>
              <a:rPr lang="fi-FI"/>
              <a:t>Mika Terhelä</a:t>
            </a:r>
            <a:endParaRPr lang="fi-FI" dirty="0"/>
          </a:p>
        </p:txBody>
      </p:sp>
      <p:pic>
        <p:nvPicPr>
          <p:cNvPr id="11" name="Kuvan paikkamerkki 10" descr="Kuva, joka sisältää kohteen teksti, kartta, Lapsitaide, piirros&#10;&#10;Kuvaus luotu automaattisesti">
            <a:extLst>
              <a:ext uri="{FF2B5EF4-FFF2-40B4-BE49-F238E27FC236}">
                <a16:creationId xmlns:a16="http://schemas.microsoft.com/office/drawing/2014/main" id="{E0B44EA1-C19E-DBD0-0CBE-2002EB2A6B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7" b="35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839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1041" y="1475963"/>
            <a:ext cx="9678603" cy="4348784"/>
          </a:xfrm>
        </p:spPr>
        <p:txBody>
          <a:bodyPr>
            <a:normAutofit/>
          </a:bodyPr>
          <a:lstStyle/>
          <a:p>
            <a:r>
              <a:rPr lang="fi-FI" dirty="0"/>
              <a:t>Edellisinä vuosina työkohtaista tarkennusta on karsittu paljon ja asioita on siirretty urakan perehdytykseen. Merkittäviä tarkennuksia ei piiloteta.   </a:t>
            </a:r>
          </a:p>
          <a:p>
            <a:r>
              <a:rPr lang="fi-FI" dirty="0"/>
              <a:t>Työkohtaiseen tarkennukseen ei ole tehty valtakunnallisia muutoksia </a:t>
            </a:r>
          </a:p>
          <a:p>
            <a:r>
              <a:rPr lang="fi-FI" dirty="0"/>
              <a:t>Teknisisä asiakirjoissa on edelleen jäänteitä alueurakka hengestä. Pikku hiljaa niitä huomataan ja ohjeita uusittaessa tekstimuutoksilla parannetaan tekstien MHU urakkamalliin sopivuutta.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00400" y="6382800"/>
            <a:ext cx="2743200" cy="365125"/>
          </a:xfrm>
        </p:spPr>
        <p:txBody>
          <a:bodyPr bIns="35999" anchor="b"/>
          <a:lstStyle/>
          <a:p>
            <a:r>
              <a:rPr lang="en-US"/>
              <a:t>29.5.2024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82400" y="6530400"/>
            <a:ext cx="1693000" cy="208800"/>
          </a:xfrm>
        </p:spPr>
        <p:txBody>
          <a:bodyPr lIns="0" tIns="0" rIns="0" bIns="0" anchor="t"/>
          <a:lstStyle/>
          <a:p>
            <a:r>
              <a:rPr lang="fi-FI"/>
              <a:t>Mika Terhelä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6401-471F-4779-A081-0A938C0806DA}" type="slidenum">
              <a:rPr lang="fi-FI" smtClean="0"/>
              <a:t>2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650716A-0DD6-8DB7-C491-8A768EBB2BCF}"/>
              </a:ext>
            </a:extLst>
          </p:cNvPr>
          <p:cNvSpPr txBox="1">
            <a:spLocks/>
          </p:cNvSpPr>
          <p:nvPr/>
        </p:nvSpPr>
        <p:spPr>
          <a:xfrm>
            <a:off x="899159" y="94331"/>
            <a:ext cx="8895770" cy="971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Palvelusopimuksen tavoite: Tienkäyttäjän etu ja heidän joustava palvelunsa</a:t>
            </a:r>
          </a:p>
        </p:txBody>
      </p:sp>
    </p:spTree>
    <p:extLst>
      <p:ext uri="{BB962C8B-B14F-4D97-AF65-F5344CB8AC3E}">
        <p14:creationId xmlns:p14="http://schemas.microsoft.com/office/powerpoint/2010/main" val="349605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0010" y="198148"/>
            <a:ext cx="10434329" cy="81114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33CC"/>
                </a:solidFill>
              </a:rPr>
              <a:t>Tuotekortit  ehdolla seuraavat muutokset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477707" y="1517192"/>
            <a:ext cx="11236585" cy="55945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 Urakan a</a:t>
            </a:r>
            <a:r>
              <a:rPr lang="fi-FI" sz="1800" dirty="0">
                <a:solidFill>
                  <a:srgbClr val="00B050"/>
                </a:solidFill>
              </a:rPr>
              <a:t>urausviitoituksen asennuksen määräpäivä on ensimmäistä auraustoimenpidettä edeltänyt päivä.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srgbClr val="FF0000"/>
                </a:solidFill>
              </a:rPr>
              <a:t>Liikennemerkkien kuntoarvo toimintalinjojen mukaan 1..3. (Uutta kuvaohjetta ei ole tulossa tälle kierrokselle). Kuntoarvovaatimus poistetaan liikenne- ja opastusmerkkien osalta. Syy tehtävä- ja määräluettelon määrät eivät ole riittäneet.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solidFill>
                  <a:srgbClr val="00B050"/>
                </a:solidFill>
              </a:rPr>
              <a:t>Mittarata on ollut työkohtaisessa tarkennuksessa, nyt nostettu tuotekorttiin. </a:t>
            </a:r>
          </a:p>
          <a:p>
            <a:r>
              <a:rPr lang="fi-FI" sz="1800" dirty="0">
                <a:solidFill>
                  <a:srgbClr val="00B050"/>
                </a:solidFill>
              </a:rPr>
              <a:t>Lasiset katokset on pestävä vähintään 2 kertaa vuodessa.</a:t>
            </a:r>
          </a:p>
          <a:p>
            <a:r>
              <a:rPr lang="fi-FI" sz="1800" dirty="0"/>
              <a:t>Harjausten aloittaminen sulan kauden vakiinnuttua </a:t>
            </a:r>
            <a:r>
              <a:rPr lang="fi-FI" sz="1800" dirty="0">
                <a:sym typeface="Wingdings" panose="05000000000000000000" pitchFamily="2" charset="2"/>
              </a:rPr>
              <a:t>  </a:t>
            </a:r>
            <a:r>
              <a:rPr lang="fi-FI" sz="1800" dirty="0">
                <a:solidFill>
                  <a:srgbClr val="FF0000"/>
                </a:solidFill>
                <a:sym typeface="Wingdings" panose="05000000000000000000" pitchFamily="2" charset="2"/>
              </a:rPr>
              <a:t>alkaessa </a:t>
            </a:r>
          </a:p>
          <a:p>
            <a:r>
              <a:rPr lang="fi-FI" sz="1800" dirty="0"/>
              <a:t>Harjaus ei saa aiheutua pölyhaittaa missään kohteessa. Taajama-alueella harjattu materiaali on kerättävä pois, muualla sallitaan sivuun harjaus.     </a:t>
            </a:r>
            <a:r>
              <a:rPr lang="fi-FI" sz="1800" dirty="0">
                <a:highlight>
                  <a:srgbClr val="00FF00"/>
                </a:highlight>
              </a:rPr>
              <a:t>Uusi muotoilu   …. Ellei muuta sovita - pois</a:t>
            </a:r>
          </a:p>
          <a:p>
            <a:r>
              <a:rPr lang="fi-FI" sz="1800" dirty="0">
                <a:solidFill>
                  <a:srgbClr val="00B050"/>
                </a:solidFill>
              </a:rPr>
              <a:t>Soratien pintakuntovaatimustaulukko 6 --- sivukaltevuus ensimmäiseksi, jotta paremmin tulee ilmi, että myös se on laatuvaatimus.   </a:t>
            </a:r>
          </a:p>
          <a:p>
            <a:pPr>
              <a:spcAft>
                <a:spcPts val="1000"/>
              </a:spcAft>
            </a:pPr>
            <a:r>
              <a:rPr lang="fi-FI" sz="1800" dirty="0">
                <a:solidFill>
                  <a:srgbClr val="FF0000"/>
                </a:solidFill>
              </a:rPr>
              <a:t>Soratien tasauksen siirtämistä sopivampaan ajankohtaan  voidaan sopia, kun pitkä kuiva kausi hankaloittaa oleellisesti ja laajasti työtä.</a:t>
            </a:r>
          </a:p>
          <a:p>
            <a:endParaRPr lang="en-US" sz="1600" dirty="0"/>
          </a:p>
          <a:p>
            <a:endParaRPr lang="fi-FI" sz="16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0B1FD5-2EBE-1A63-8644-717B6896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Tuotekortti jatkuu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65C3A0-213A-556F-7A4C-E03956CB14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Ojitusten</a:t>
            </a:r>
            <a:r>
              <a:rPr lang="fi-FI" sz="1800" dirty="0">
                <a:solidFill>
                  <a:srgbClr val="215F9A"/>
                </a:solidFill>
                <a:effectLst/>
                <a:latin typeface="Tahoma" panose="020B0604030504040204" pitchFamily="34" charset="0"/>
              </a:rPr>
              <a:t> yhteydessä tulee estää kiintoaineksen kulkeutuminen luonnonvesistöön kaivamalla pieni </a:t>
            </a:r>
            <a:r>
              <a:rPr lang="fi-FI" sz="1800" dirty="0" err="1">
                <a:solidFill>
                  <a:srgbClr val="215F9A"/>
                </a:solidFill>
                <a:effectLst/>
                <a:latin typeface="Tahoma" panose="020B0604030504040204" pitchFamily="34" charset="0"/>
              </a:rPr>
              <a:t>laskeutusallas</a:t>
            </a:r>
            <a:r>
              <a:rPr lang="fi-FI" sz="1800" dirty="0">
                <a:solidFill>
                  <a:srgbClr val="215F9A"/>
                </a:solidFill>
                <a:effectLst/>
                <a:latin typeface="Tahoma" panose="020B0604030504040204" pitchFamily="34" charset="0"/>
              </a:rPr>
              <a:t> n. 20 metriä ennen luonnonvesistöä. </a:t>
            </a:r>
            <a:r>
              <a:rPr lang="fi-FI" sz="1800" dirty="0" err="1">
                <a:solidFill>
                  <a:srgbClr val="215F9A"/>
                </a:solidFill>
                <a:effectLst/>
                <a:latin typeface="Tahoma" panose="020B0604030504040204" pitchFamily="34" charset="0"/>
              </a:rPr>
              <a:t>Laskeutusaltaan</a:t>
            </a:r>
            <a:r>
              <a:rPr lang="fi-FI" sz="1800" dirty="0">
                <a:solidFill>
                  <a:srgbClr val="215F9A"/>
                </a:solidFill>
                <a:effectLst/>
                <a:latin typeface="Tahoma" panose="020B0604030504040204" pitchFamily="34" charset="0"/>
              </a:rPr>
              <a:t> ja luonnonvesistön välistä sivuojaosuutta ei kaiveta, vaan vanha kasvipeite säilytetään koskemattomana.</a:t>
            </a:r>
          </a:p>
          <a:p>
            <a:endParaRPr lang="fi-FI" dirty="0">
              <a:solidFill>
                <a:srgbClr val="215F9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348A4B-03DB-DEEA-9469-B43870FFB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2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EFAD5915-0DFD-4ED5-BBB0-B918CCC24AB9}" vid="{4045A3D2-AEC4-4D85-873D-6BC4E151EE0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confidentiality/>
  <ddecree/>
  <dlevelofprotection/>
  <dsecrecy/>
</xml_kameleon>
</file>

<file path=customXml/item2.xml><?xml version="1.0" encoding="utf-8"?>
<livi_kameleon xmlns="" xmlns:xsi="http://www.w3.org/2001/XMLSchema-instance">
  <tyyppi>Esitys</tyyppi>
  <title>Tekniset asiakirjat hoitoverkko 29.5.2024</title>
  <author>Mika Terhelä</author>
  <paivays>29.5.2024</paivays>
</livi_kameleon>
</file>

<file path=customXml/itemProps1.xml><?xml version="1.0" encoding="utf-8"?>
<ds:datastoreItem xmlns:ds="http://schemas.openxmlformats.org/officeDocument/2006/customXml" ds:itemID="{37272F39-9932-4C99-A8E8-ECB35A3BF714}">
  <ds:schemaRefs/>
</ds:datastoreItem>
</file>

<file path=customXml/itemProps2.xml><?xml version="1.0" encoding="utf-8"?>
<ds:datastoreItem xmlns:ds="http://schemas.openxmlformats.org/officeDocument/2006/customXml" ds:itemID="{10AA7BF5-0A62-4068-9371-A40BA419293F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4937</TotalTime>
  <Words>244</Words>
  <Application>Microsoft Office PowerPoint</Application>
  <PresentationFormat>Laajakuva</PresentationFormat>
  <Paragraphs>23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Arial</vt:lpstr>
      <vt:lpstr>Calibri</vt:lpstr>
      <vt:lpstr>Exo 2</vt:lpstr>
      <vt:lpstr>Felbridge Pro</vt:lpstr>
      <vt:lpstr>Segoe UI</vt:lpstr>
      <vt:lpstr>Tahoma</vt:lpstr>
      <vt:lpstr>Times New Roman</vt:lpstr>
      <vt:lpstr>vayla</vt:lpstr>
      <vt:lpstr>Urakoitsijaseminaari 14.6.2024 * tekniset asiakirjat </vt:lpstr>
      <vt:lpstr>PowerPoint-esitys</vt:lpstr>
      <vt:lpstr>Tuotekortit  ehdolla seuraavat muutokset</vt:lpstr>
      <vt:lpstr>Tuotekortti jatkuu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Tekniset asiakirjat hoitoverkko 29.5.2024</dc:title>
  <dc:creator>Mika Terhelä</dc:creator>
  <cp:keywords/>
  <cp:lastModifiedBy>Terhelä Mika</cp:lastModifiedBy>
  <cp:revision>55</cp:revision>
  <dcterms:created xsi:type="dcterms:W3CDTF">2020-06-30T05:00:59Z</dcterms:created>
  <dcterms:modified xsi:type="dcterms:W3CDTF">2024-06-17T08:08:00Z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473.85.02.224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Mika Terhelä</vt:lpwstr>
  </property>
  <property fmtid="{D5CDD505-2E9C-101B-9397-08002B2CF9AE}" pid="24" name="dvDUFname">
    <vt:lpwstr>Mika</vt:lpwstr>
  </property>
  <property fmtid="{D5CDD505-2E9C-101B-9397-08002B2CF9AE}" pid="25" name="dvDULname">
    <vt:lpwstr>Terhelä</vt:lpwstr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confidentiality">
    <vt:lpwstr/>
  </property>
  <property fmtid="{D5CDD505-2E9C-101B-9397-08002B2CF9AE}" pid="34" name="ddecree">
    <vt:lpwstr/>
  </property>
  <property fmtid="{D5CDD505-2E9C-101B-9397-08002B2CF9AE}" pid="35" name="dlevelofprotection">
    <vt:lpwstr/>
  </property>
  <property fmtid="{D5CDD505-2E9C-101B-9397-08002B2CF9AE}" pid="36" name="dsecrecy">
    <vt:lpwstr/>
  </property>
  <property fmtid="{D5CDD505-2E9C-101B-9397-08002B2CF9AE}" pid="37" name="tyyppi">
    <vt:lpwstr>Esitys</vt:lpwstr>
  </property>
  <property fmtid="{D5CDD505-2E9C-101B-9397-08002B2CF9AE}" pid="38" name="author">
    <vt:lpwstr>Mika Terhelä</vt:lpwstr>
  </property>
  <property fmtid="{D5CDD505-2E9C-101B-9397-08002B2CF9AE}" pid="39" name="paivays">
    <vt:filetime>2020-06-29T21:00:00Z</vt:filetime>
  </property>
  <property fmtid="{D5CDD505-2E9C-101B-9397-08002B2CF9AE}" pid="40" name="title">
    <vt:lpwstr>Tekniset asiakirjat hoitoverkko 29.5.2024</vt:lpwstr>
  </property>
</Properties>
</file>