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4"/>
  </p:notesMasterIdLst>
  <p:sldIdLst>
    <p:sldId id="256" r:id="rId4"/>
    <p:sldId id="267" r:id="rId5"/>
    <p:sldId id="279" r:id="rId6"/>
    <p:sldId id="282" r:id="rId7"/>
    <p:sldId id="276" r:id="rId8"/>
    <p:sldId id="281" r:id="rId9"/>
    <p:sldId id="277" r:id="rId10"/>
    <p:sldId id="275" r:id="rId11"/>
    <p:sldId id="280" r:id="rId12"/>
    <p:sldId id="274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ivifile01.vally.local\groups\Ely_Livi_yhteiset\Hoito\Elina\Urakoiden%20kilpailutus\2020\Hussin_Elinan_analyysit\Markkinaosuudet%20kilpailutetut%20urakat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 sz="2400" b="1" noProof="0" dirty="0" smtClean="0">
                <a:solidFill>
                  <a:schemeClr val="tx1"/>
                </a:solidFill>
              </a:rPr>
              <a:t>1.10.2020 alkavat urakat - markkinaosuudet</a:t>
            </a:r>
            <a:endParaRPr lang="fi-FI" sz="2400" b="1" noProof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747811159235536"/>
          <c:y val="1.093014701979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ED-40EA-B821-F09355285062}"/>
              </c:ext>
            </c:extLst>
          </c:dPt>
          <c:dPt>
            <c:idx val="1"/>
            <c:bubble3D val="0"/>
            <c:spPr>
              <a:solidFill>
                <a:srgbClr val="B44D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ED-40EA-B821-F09355285062}"/>
              </c:ext>
            </c:extLst>
          </c:dPt>
          <c:dPt>
            <c:idx val="2"/>
            <c:bubble3D val="0"/>
            <c:spPr>
              <a:solidFill>
                <a:srgbClr val="08BDE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ED-40EA-B821-F09355285062}"/>
              </c:ext>
            </c:extLst>
          </c:dPt>
          <c:dPt>
            <c:idx val="3"/>
            <c:bubble3D val="0"/>
            <c:spPr>
              <a:solidFill>
                <a:srgbClr val="F0862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ED-40EA-B821-F09355285062}"/>
              </c:ext>
            </c:extLst>
          </c:dPt>
          <c:dLbls>
            <c:dLbl>
              <c:idx val="0"/>
              <c:layout>
                <c:manualLayout>
                  <c:x val="4.3157296990346393E-2"/>
                  <c:y val="-2.06985797840611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ED-40EA-B821-F09355285062}"/>
                </c:ext>
              </c:extLst>
            </c:dLbl>
            <c:dLbl>
              <c:idx val="1"/>
              <c:layout>
                <c:manualLayout>
                  <c:x val="-4.770017035775128E-2"/>
                  <c:y val="2.7598106378748155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60394"/>
                        <a:gd name="adj2" fmla="val 101683"/>
                        <a:gd name="adj3" fmla="val -33737"/>
                        <a:gd name="adj4" fmla="val 146134"/>
                      </a:avLst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3AED-40EA-B821-F09355285062}"/>
                </c:ext>
              </c:extLst>
            </c:dLbl>
            <c:dLbl>
              <c:idx val="2"/>
              <c:layout>
                <c:manualLayout>
                  <c:x val="-7.9500283929585469E-2"/>
                  <c:y val="6.8995265946870388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42547"/>
                        <a:gd name="adj2" fmla="val 100358"/>
                        <a:gd name="adj3" fmla="val 22847"/>
                        <a:gd name="adj4" fmla="val 190138"/>
                      </a:avLst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3AED-40EA-B821-F09355285062}"/>
                </c:ext>
              </c:extLst>
            </c:dLbl>
            <c:dLbl>
              <c:idx val="3"/>
              <c:layout>
                <c:manualLayout>
                  <c:x val="-9.4264622373651338E-2"/>
                  <c:y val="6.2095739352183321E-2"/>
                </c:manualLayout>
              </c:layout>
              <c:spPr>
                <a:xfrm>
                  <a:off x="794380" y="523037"/>
                  <a:ext cx="1182207" cy="398759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>
                        <a:gd name="adj1" fmla="val 47232"/>
                        <a:gd name="adj2" fmla="val 101380"/>
                        <a:gd name="adj3" fmla="val 62256"/>
                        <a:gd name="adj4" fmla="val 141029"/>
                      </a:avLst>
                    </a:prstGeom>
                  </c15:spPr>
                  <c15:layout>
                    <c:manualLayout>
                      <c:w val="0.21144160216770178"/>
                      <c:h val="0.108317134838480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AED-40EA-B821-F0935528506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accentCallout1">
                    <a:avLst/>
                  </a:prstGeom>
                </c15:spPr>
              </c:ext>
            </c:extLst>
          </c:dLbls>
          <c:cat>
            <c:strRef>
              <c:f>Taul1!$A$3:$A$6</c:f>
              <c:strCache>
                <c:ptCount val="4"/>
                <c:pt idx="0">
                  <c:v>Destia</c:v>
                </c:pt>
                <c:pt idx="1">
                  <c:v>YIT Suomi Oy</c:v>
                </c:pt>
                <c:pt idx="2">
                  <c:v>Pimara Oy</c:v>
                </c:pt>
                <c:pt idx="3">
                  <c:v>Kuljetus ja Maanrakennus P. Salonen Oy</c:v>
                </c:pt>
              </c:strCache>
            </c:strRef>
          </c:cat>
          <c:val>
            <c:numRef>
              <c:f>Taul1!$B$3:$B$6</c:f>
              <c:numCache>
                <c:formatCode>General</c:formatCode>
                <c:ptCount val="4"/>
                <c:pt idx="0">
                  <c:v>78.772999999999996</c:v>
                </c:pt>
                <c:pt idx="1">
                  <c:v>56.22</c:v>
                </c:pt>
                <c:pt idx="2">
                  <c:v>17.251999999999999</c:v>
                </c:pt>
                <c:pt idx="3">
                  <c:v>15.281000000000001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ED-40EA-B821-F0935528506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AED-40EA-B821-F093552850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3AED-40EA-B821-F093552850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3AED-40EA-B821-F093552850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3AED-40EA-B821-F09355285062}"/>
              </c:ext>
            </c:extLst>
          </c:dPt>
          <c:cat>
            <c:strRef>
              <c:f>Taul1!$A$3:$A$6</c:f>
              <c:strCache>
                <c:ptCount val="4"/>
                <c:pt idx="0">
                  <c:v>Destia</c:v>
                </c:pt>
                <c:pt idx="1">
                  <c:v>YIT Suomi Oy</c:v>
                </c:pt>
                <c:pt idx="2">
                  <c:v>Pimara Oy</c:v>
                </c:pt>
                <c:pt idx="3">
                  <c:v>Kuljetus ja Maanrakennus P. Salonen Oy</c:v>
                </c:pt>
              </c:strCache>
            </c:strRef>
          </c:cat>
          <c:val>
            <c:numRef>
              <c:f>Taul1!$C$3:$C$6</c:f>
              <c:numCache>
                <c:formatCode>0.0\ %</c:formatCode>
                <c:ptCount val="4"/>
                <c:pt idx="0">
                  <c:v>0.4702135787877702</c:v>
                </c:pt>
                <c:pt idx="1">
                  <c:v>0.33558969950932988</c:v>
                </c:pt>
                <c:pt idx="2">
                  <c:v>0.10298102981029809</c:v>
                </c:pt>
                <c:pt idx="3">
                  <c:v>9.1215691892601744E-2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AED-40EA-B821-F09355285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AC96E-1DC8-4EA3-9268-8EA7D1653612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8B9A-264D-4165-A769-848A3FBDC0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27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3" y="4915763"/>
            <a:ext cx="1794727" cy="161597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9939"/>
            <a:ext cx="5277610" cy="4701002"/>
          </a:xfrm>
          <a:custGeom>
            <a:avLst/>
            <a:gdLst>
              <a:gd name="connsiteX0" fmla="*/ 0 w 4611688"/>
              <a:gd name="connsiteY0" fmla="*/ 4691063 h 4691063"/>
              <a:gd name="connsiteX1" fmla="*/ 1152922 w 4611688"/>
              <a:gd name="connsiteY1" fmla="*/ 0 h 4691063"/>
              <a:gd name="connsiteX2" fmla="*/ 4611688 w 4611688"/>
              <a:gd name="connsiteY2" fmla="*/ 0 h 4691063"/>
              <a:gd name="connsiteX3" fmla="*/ 3458766 w 4611688"/>
              <a:gd name="connsiteY3" fmla="*/ 4691063 h 4691063"/>
              <a:gd name="connsiteX4" fmla="*/ 0 w 4611688"/>
              <a:gd name="connsiteY4" fmla="*/ 4691063 h 4691063"/>
              <a:gd name="connsiteX0" fmla="*/ 0 w 5277610"/>
              <a:gd name="connsiteY0" fmla="*/ 4701002 h 4701002"/>
              <a:gd name="connsiteX1" fmla="*/ 1152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  <a:gd name="connsiteX0" fmla="*/ 0 w 5277610"/>
              <a:gd name="connsiteY0" fmla="*/ 4701002 h 4701002"/>
              <a:gd name="connsiteX1" fmla="*/ 9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7610" h="4701002">
                <a:moveTo>
                  <a:pt x="0" y="4701002"/>
                </a:moveTo>
                <a:cubicBezTo>
                  <a:pt x="3307" y="3137314"/>
                  <a:pt x="6615" y="1573627"/>
                  <a:pt x="9922" y="9939"/>
                </a:cubicBezTo>
                <a:lnTo>
                  <a:pt x="5277610" y="0"/>
                </a:lnTo>
                <a:lnTo>
                  <a:pt x="3458766" y="4701002"/>
                </a:lnTo>
                <a:lnTo>
                  <a:pt x="0" y="470100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anchor="ctr" anchorCtr="1">
            <a:normAutofit/>
          </a:bodyPr>
          <a:lstStyle>
            <a:lvl1pPr marL="0" indent="0" algn="l">
              <a:buNone/>
              <a:defRPr sz="2000" baseline="0"/>
            </a:lvl1pPr>
          </a:lstStyle>
          <a:p>
            <a:r>
              <a:rPr lang="fi-FI" dirty="0" smtClean="0"/>
              <a:t>Lisää 1. tämä kuva</a:t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593725" y="-795"/>
            <a:ext cx="5053400" cy="4691858"/>
          </a:xfrm>
          <a:custGeom>
            <a:avLst/>
            <a:gdLst>
              <a:gd name="connsiteX0" fmla="*/ 0 w 4611688"/>
              <a:gd name="connsiteY0" fmla="*/ 4691063 h 4691063"/>
              <a:gd name="connsiteX1" fmla="*/ 1152922 w 4611688"/>
              <a:gd name="connsiteY1" fmla="*/ 0 h 4691063"/>
              <a:gd name="connsiteX2" fmla="*/ 4611688 w 4611688"/>
              <a:gd name="connsiteY2" fmla="*/ 0 h 4691063"/>
              <a:gd name="connsiteX3" fmla="*/ 3458766 w 4611688"/>
              <a:gd name="connsiteY3" fmla="*/ 4691063 h 4691063"/>
              <a:gd name="connsiteX4" fmla="*/ 0 w 4611688"/>
              <a:gd name="connsiteY4" fmla="*/ 4691063 h 4691063"/>
              <a:gd name="connsiteX0" fmla="*/ 0 w 5277610"/>
              <a:gd name="connsiteY0" fmla="*/ 4701002 h 4701002"/>
              <a:gd name="connsiteX1" fmla="*/ 1152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  <a:gd name="connsiteX0" fmla="*/ 0 w 5277610"/>
              <a:gd name="connsiteY0" fmla="*/ 4701002 h 4701002"/>
              <a:gd name="connsiteX1" fmla="*/ 9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  <a:gd name="connsiteX0" fmla="*/ 0 w 7036836"/>
              <a:gd name="connsiteY0" fmla="*/ 4691063 h 4701002"/>
              <a:gd name="connsiteX1" fmla="*/ 1769148 w 7036836"/>
              <a:gd name="connsiteY1" fmla="*/ 9939 h 4701002"/>
              <a:gd name="connsiteX2" fmla="*/ 7036836 w 7036836"/>
              <a:gd name="connsiteY2" fmla="*/ 0 h 4701002"/>
              <a:gd name="connsiteX3" fmla="*/ 5217992 w 7036836"/>
              <a:gd name="connsiteY3" fmla="*/ 4701002 h 4701002"/>
              <a:gd name="connsiteX4" fmla="*/ 0 w 7036836"/>
              <a:gd name="connsiteY4" fmla="*/ 4691063 h 4701002"/>
              <a:gd name="connsiteX0" fmla="*/ 0 w 7036836"/>
              <a:gd name="connsiteY0" fmla="*/ 4691063 h 4701002"/>
              <a:gd name="connsiteX1" fmla="*/ 1769148 w 7036836"/>
              <a:gd name="connsiteY1" fmla="*/ 9939 h 4701002"/>
              <a:gd name="connsiteX2" fmla="*/ 7036836 w 7036836"/>
              <a:gd name="connsiteY2" fmla="*/ 0 h 4701002"/>
              <a:gd name="connsiteX3" fmla="*/ 5217992 w 7036836"/>
              <a:gd name="connsiteY3" fmla="*/ 4701002 h 4701002"/>
              <a:gd name="connsiteX4" fmla="*/ 0 w 7036836"/>
              <a:gd name="connsiteY4" fmla="*/ 4691063 h 4701002"/>
              <a:gd name="connsiteX0" fmla="*/ 0 w 7036836"/>
              <a:gd name="connsiteY0" fmla="*/ 4691063 h 4701002"/>
              <a:gd name="connsiteX1" fmla="*/ 1769148 w 7036836"/>
              <a:gd name="connsiteY1" fmla="*/ 9939 h 4701002"/>
              <a:gd name="connsiteX2" fmla="*/ 7036836 w 7036836"/>
              <a:gd name="connsiteY2" fmla="*/ 0 h 4701002"/>
              <a:gd name="connsiteX3" fmla="*/ 5217992 w 7036836"/>
              <a:gd name="connsiteY3" fmla="*/ 4701002 h 4701002"/>
              <a:gd name="connsiteX4" fmla="*/ 0 w 7036836"/>
              <a:gd name="connsiteY4" fmla="*/ 4691063 h 4701002"/>
              <a:gd name="connsiteX0" fmla="*/ 0 w 7064268"/>
              <a:gd name="connsiteY0" fmla="*/ 4691063 h 4701002"/>
              <a:gd name="connsiteX1" fmla="*/ 1796580 w 7064268"/>
              <a:gd name="connsiteY1" fmla="*/ 9939 h 4701002"/>
              <a:gd name="connsiteX2" fmla="*/ 7064268 w 7064268"/>
              <a:gd name="connsiteY2" fmla="*/ 0 h 4701002"/>
              <a:gd name="connsiteX3" fmla="*/ 5245424 w 7064268"/>
              <a:gd name="connsiteY3" fmla="*/ 4701002 h 4701002"/>
              <a:gd name="connsiteX4" fmla="*/ 0 w 7064268"/>
              <a:gd name="connsiteY4" fmla="*/ 4691063 h 4701002"/>
              <a:gd name="connsiteX0" fmla="*/ 0 w 7064268"/>
              <a:gd name="connsiteY0" fmla="*/ 4691063 h 4701002"/>
              <a:gd name="connsiteX1" fmla="*/ 1796580 w 7064268"/>
              <a:gd name="connsiteY1" fmla="*/ 9939 h 4701002"/>
              <a:gd name="connsiteX2" fmla="*/ 7064268 w 7064268"/>
              <a:gd name="connsiteY2" fmla="*/ 0 h 4701002"/>
              <a:gd name="connsiteX3" fmla="*/ 5245424 w 7064268"/>
              <a:gd name="connsiteY3" fmla="*/ 4701002 h 4701002"/>
              <a:gd name="connsiteX4" fmla="*/ 0 w 7064268"/>
              <a:gd name="connsiteY4" fmla="*/ 4691063 h 4701002"/>
              <a:gd name="connsiteX0" fmla="*/ 0 w 5245424"/>
              <a:gd name="connsiteY0" fmla="*/ 4691063 h 4701002"/>
              <a:gd name="connsiteX1" fmla="*/ 1796580 w 5245424"/>
              <a:gd name="connsiteY1" fmla="*/ 9939 h 4701002"/>
              <a:gd name="connsiteX2" fmla="*/ 3315228 w 5245424"/>
              <a:gd name="connsiteY2" fmla="*/ 0 h 4701002"/>
              <a:gd name="connsiteX3" fmla="*/ 5245424 w 5245424"/>
              <a:gd name="connsiteY3" fmla="*/ 4701002 h 4701002"/>
              <a:gd name="connsiteX4" fmla="*/ 0 w 5245424"/>
              <a:gd name="connsiteY4" fmla="*/ 4691063 h 4701002"/>
              <a:gd name="connsiteX0" fmla="*/ 0 w 5245424"/>
              <a:gd name="connsiteY0" fmla="*/ 4681919 h 4691858"/>
              <a:gd name="connsiteX1" fmla="*/ 1796580 w 5245424"/>
              <a:gd name="connsiteY1" fmla="*/ 795 h 4691858"/>
              <a:gd name="connsiteX2" fmla="*/ 3196356 w 5245424"/>
              <a:gd name="connsiteY2" fmla="*/ 0 h 4691858"/>
              <a:gd name="connsiteX3" fmla="*/ 5245424 w 5245424"/>
              <a:gd name="connsiteY3" fmla="*/ 4691858 h 4691858"/>
              <a:gd name="connsiteX4" fmla="*/ 0 w 5245424"/>
              <a:gd name="connsiteY4" fmla="*/ 4681919 h 4691858"/>
              <a:gd name="connsiteX0" fmla="*/ 0 w 5053400"/>
              <a:gd name="connsiteY0" fmla="*/ 4681919 h 4691858"/>
              <a:gd name="connsiteX1" fmla="*/ 1796580 w 5053400"/>
              <a:gd name="connsiteY1" fmla="*/ 795 h 4691858"/>
              <a:gd name="connsiteX2" fmla="*/ 3196356 w 5053400"/>
              <a:gd name="connsiteY2" fmla="*/ 0 h 4691858"/>
              <a:gd name="connsiteX3" fmla="*/ 5053400 w 5053400"/>
              <a:gd name="connsiteY3" fmla="*/ 4691858 h 4691858"/>
              <a:gd name="connsiteX4" fmla="*/ 0 w 5053400"/>
              <a:gd name="connsiteY4" fmla="*/ 4681919 h 4691858"/>
              <a:gd name="connsiteX0" fmla="*/ 0 w 5053400"/>
              <a:gd name="connsiteY0" fmla="*/ 4691063 h 4691858"/>
              <a:gd name="connsiteX1" fmla="*/ 1796580 w 5053400"/>
              <a:gd name="connsiteY1" fmla="*/ 795 h 4691858"/>
              <a:gd name="connsiteX2" fmla="*/ 3196356 w 5053400"/>
              <a:gd name="connsiteY2" fmla="*/ 0 h 4691858"/>
              <a:gd name="connsiteX3" fmla="*/ 5053400 w 5053400"/>
              <a:gd name="connsiteY3" fmla="*/ 4691858 h 4691858"/>
              <a:gd name="connsiteX4" fmla="*/ 0 w 5053400"/>
              <a:gd name="connsiteY4" fmla="*/ 4691063 h 4691858"/>
              <a:gd name="connsiteX0" fmla="*/ 0 w 5053400"/>
              <a:gd name="connsiteY0" fmla="*/ 4691063 h 4691858"/>
              <a:gd name="connsiteX1" fmla="*/ 1796580 w 5053400"/>
              <a:gd name="connsiteY1" fmla="*/ 795 h 4691858"/>
              <a:gd name="connsiteX2" fmla="*/ 3196356 w 5053400"/>
              <a:gd name="connsiteY2" fmla="*/ 0 h 4691858"/>
              <a:gd name="connsiteX3" fmla="*/ 5053400 w 5053400"/>
              <a:gd name="connsiteY3" fmla="*/ 4691858 h 4691858"/>
              <a:gd name="connsiteX4" fmla="*/ 0 w 5053400"/>
              <a:gd name="connsiteY4" fmla="*/ 4691063 h 469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400" h="4691858">
                <a:moveTo>
                  <a:pt x="0" y="4691063"/>
                </a:moveTo>
                <a:cubicBezTo>
                  <a:pt x="741983" y="2827611"/>
                  <a:pt x="1256560" y="1465091"/>
                  <a:pt x="1796580" y="795"/>
                </a:cubicBezTo>
                <a:lnTo>
                  <a:pt x="3196356" y="0"/>
                </a:lnTo>
                <a:lnTo>
                  <a:pt x="5053400" y="4691858"/>
                </a:lnTo>
                <a:lnTo>
                  <a:pt x="0" y="46910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anchor="ctr" anchorCtr="1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r>
              <a:rPr lang="fi-FI" dirty="0" smtClean="0"/>
              <a:t>Lisää 2. tämä kuva</a:t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924312" y="0"/>
            <a:ext cx="5267688" cy="4710146"/>
          </a:xfrm>
          <a:custGeom>
            <a:avLst/>
            <a:gdLst>
              <a:gd name="connsiteX0" fmla="*/ 0 w 4611688"/>
              <a:gd name="connsiteY0" fmla="*/ 4691063 h 4691063"/>
              <a:gd name="connsiteX1" fmla="*/ 1152922 w 4611688"/>
              <a:gd name="connsiteY1" fmla="*/ 0 h 4691063"/>
              <a:gd name="connsiteX2" fmla="*/ 4611688 w 4611688"/>
              <a:gd name="connsiteY2" fmla="*/ 0 h 4691063"/>
              <a:gd name="connsiteX3" fmla="*/ 3458766 w 4611688"/>
              <a:gd name="connsiteY3" fmla="*/ 4691063 h 4691063"/>
              <a:gd name="connsiteX4" fmla="*/ 0 w 4611688"/>
              <a:gd name="connsiteY4" fmla="*/ 4691063 h 4691063"/>
              <a:gd name="connsiteX0" fmla="*/ 0 w 5277610"/>
              <a:gd name="connsiteY0" fmla="*/ 4701002 h 4701002"/>
              <a:gd name="connsiteX1" fmla="*/ 1152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  <a:gd name="connsiteX0" fmla="*/ 0 w 5277610"/>
              <a:gd name="connsiteY0" fmla="*/ 4701002 h 4701002"/>
              <a:gd name="connsiteX1" fmla="*/ 9922 w 5277610"/>
              <a:gd name="connsiteY1" fmla="*/ 9939 h 4701002"/>
              <a:gd name="connsiteX2" fmla="*/ 5277610 w 5277610"/>
              <a:gd name="connsiteY2" fmla="*/ 0 h 4701002"/>
              <a:gd name="connsiteX3" fmla="*/ 3458766 w 5277610"/>
              <a:gd name="connsiteY3" fmla="*/ 4701002 h 4701002"/>
              <a:gd name="connsiteX4" fmla="*/ 0 w 5277610"/>
              <a:gd name="connsiteY4" fmla="*/ 4701002 h 4701002"/>
              <a:gd name="connsiteX0" fmla="*/ 0 w 5277610"/>
              <a:gd name="connsiteY0" fmla="*/ 4701002 h 4710146"/>
              <a:gd name="connsiteX1" fmla="*/ 9922 w 5277610"/>
              <a:gd name="connsiteY1" fmla="*/ 9939 h 4710146"/>
              <a:gd name="connsiteX2" fmla="*/ 5277610 w 5277610"/>
              <a:gd name="connsiteY2" fmla="*/ 0 h 4710146"/>
              <a:gd name="connsiteX3" fmla="*/ 5260134 w 5277610"/>
              <a:gd name="connsiteY3" fmla="*/ 4710146 h 4710146"/>
              <a:gd name="connsiteX4" fmla="*/ 0 w 5277610"/>
              <a:gd name="connsiteY4" fmla="*/ 4701002 h 4710146"/>
              <a:gd name="connsiteX0" fmla="*/ 1846315 w 5267693"/>
              <a:gd name="connsiteY0" fmla="*/ 4701002 h 4710146"/>
              <a:gd name="connsiteX1" fmla="*/ 5 w 5267693"/>
              <a:gd name="connsiteY1" fmla="*/ 9939 h 4710146"/>
              <a:gd name="connsiteX2" fmla="*/ 5267693 w 5267693"/>
              <a:gd name="connsiteY2" fmla="*/ 0 h 4710146"/>
              <a:gd name="connsiteX3" fmla="*/ 5250217 w 5267693"/>
              <a:gd name="connsiteY3" fmla="*/ 4710146 h 4710146"/>
              <a:gd name="connsiteX4" fmla="*/ 1846315 w 5267693"/>
              <a:gd name="connsiteY4" fmla="*/ 4701002 h 4710146"/>
              <a:gd name="connsiteX0" fmla="*/ 1846316 w 5267694"/>
              <a:gd name="connsiteY0" fmla="*/ 4701002 h 4710146"/>
              <a:gd name="connsiteX1" fmla="*/ 6 w 5267694"/>
              <a:gd name="connsiteY1" fmla="*/ 9939 h 4710146"/>
              <a:gd name="connsiteX2" fmla="*/ 5267694 w 5267694"/>
              <a:gd name="connsiteY2" fmla="*/ 0 h 4710146"/>
              <a:gd name="connsiteX3" fmla="*/ 5250218 w 5267694"/>
              <a:gd name="connsiteY3" fmla="*/ 4710146 h 4710146"/>
              <a:gd name="connsiteX4" fmla="*/ 1846316 w 5267694"/>
              <a:gd name="connsiteY4" fmla="*/ 4701002 h 4710146"/>
              <a:gd name="connsiteX0" fmla="*/ 1846316 w 5267694"/>
              <a:gd name="connsiteY0" fmla="*/ 4701002 h 4710146"/>
              <a:gd name="connsiteX1" fmla="*/ 6 w 5267694"/>
              <a:gd name="connsiteY1" fmla="*/ 795 h 4710146"/>
              <a:gd name="connsiteX2" fmla="*/ 5267694 w 5267694"/>
              <a:gd name="connsiteY2" fmla="*/ 0 h 4710146"/>
              <a:gd name="connsiteX3" fmla="*/ 5250218 w 5267694"/>
              <a:gd name="connsiteY3" fmla="*/ 4710146 h 4710146"/>
              <a:gd name="connsiteX4" fmla="*/ 1846316 w 5267694"/>
              <a:gd name="connsiteY4" fmla="*/ 4701002 h 4710146"/>
              <a:gd name="connsiteX0" fmla="*/ 1846310 w 5267688"/>
              <a:gd name="connsiteY0" fmla="*/ 4701002 h 4710146"/>
              <a:gd name="connsiteX1" fmla="*/ 0 w 5267688"/>
              <a:gd name="connsiteY1" fmla="*/ 795 h 4710146"/>
              <a:gd name="connsiteX2" fmla="*/ 5267688 w 5267688"/>
              <a:gd name="connsiteY2" fmla="*/ 0 h 4710146"/>
              <a:gd name="connsiteX3" fmla="*/ 5250212 w 5267688"/>
              <a:gd name="connsiteY3" fmla="*/ 4710146 h 4710146"/>
              <a:gd name="connsiteX4" fmla="*/ 1846310 w 5267688"/>
              <a:gd name="connsiteY4" fmla="*/ 4701002 h 4710146"/>
              <a:gd name="connsiteX0" fmla="*/ 1873742 w 5267688"/>
              <a:gd name="connsiteY0" fmla="*/ 4710146 h 4710146"/>
              <a:gd name="connsiteX1" fmla="*/ 0 w 5267688"/>
              <a:gd name="connsiteY1" fmla="*/ 795 h 4710146"/>
              <a:gd name="connsiteX2" fmla="*/ 5267688 w 5267688"/>
              <a:gd name="connsiteY2" fmla="*/ 0 h 4710146"/>
              <a:gd name="connsiteX3" fmla="*/ 5250212 w 5267688"/>
              <a:gd name="connsiteY3" fmla="*/ 4710146 h 4710146"/>
              <a:gd name="connsiteX4" fmla="*/ 1873742 w 5267688"/>
              <a:gd name="connsiteY4" fmla="*/ 4710146 h 471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7688" h="4710146">
                <a:moveTo>
                  <a:pt x="1873742" y="4710146"/>
                </a:moveTo>
                <a:cubicBezTo>
                  <a:pt x="1227825" y="3055018"/>
                  <a:pt x="645917" y="1601059"/>
                  <a:pt x="0" y="795"/>
                </a:cubicBezTo>
                <a:lnTo>
                  <a:pt x="5267688" y="0"/>
                </a:lnTo>
                <a:cubicBezTo>
                  <a:pt x="5261863" y="1570049"/>
                  <a:pt x="5256037" y="3140097"/>
                  <a:pt x="5250212" y="4710146"/>
                </a:cubicBezTo>
                <a:lnTo>
                  <a:pt x="1873742" y="47101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anchor="ctr" anchorCtr="1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dirty="0" smtClean="0"/>
              <a:t>Lisää 3. tämä kuva </a:t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2265770" y="5000877"/>
            <a:ext cx="9030880" cy="1297185"/>
          </a:xfrm>
        </p:spPr>
        <p:txBody>
          <a:bodyPr anchor="t">
            <a:normAutofit/>
          </a:bodyPr>
          <a:lstStyle>
            <a:lvl1pPr algn="l">
              <a:defRPr sz="4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750017" y="6321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2.4.2019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862" y="6321116"/>
            <a:ext cx="2476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Markku Hussi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3155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t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0463AF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91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DD38F2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07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FFC300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3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8DCB6D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06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FF008F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FF5100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_palkki_kuva_v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7409"/>
            <a:ext cx="3987800" cy="6737351"/>
          </a:xfrm>
          <a:solidFill>
            <a:srgbClr val="49C2F0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95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00B0CC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96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k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049BE2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6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t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0463AF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1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3" y="4915763"/>
            <a:ext cx="1794727" cy="161597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-9939"/>
            <a:ext cx="12192000" cy="4720085"/>
          </a:xfrm>
          <a:custGeom>
            <a:avLst/>
            <a:gdLst>
              <a:gd name="connsiteX0" fmla="*/ 12192000 w 12192000"/>
              <a:gd name="connsiteY0" fmla="*/ 9939 h 4720085"/>
              <a:gd name="connsiteX1" fmla="*/ 12174524 w 12192000"/>
              <a:gd name="connsiteY1" fmla="*/ 4720085 h 4720085"/>
              <a:gd name="connsiteX2" fmla="*/ 8798054 w 12192000"/>
              <a:gd name="connsiteY2" fmla="*/ 4720085 h 4720085"/>
              <a:gd name="connsiteX3" fmla="*/ 6924312 w 12192000"/>
              <a:gd name="connsiteY3" fmla="*/ 10734 h 4720085"/>
              <a:gd name="connsiteX4" fmla="*/ 6790081 w 12192000"/>
              <a:gd name="connsiteY4" fmla="*/ 9144 h 4720085"/>
              <a:gd name="connsiteX5" fmla="*/ 8647125 w 12192000"/>
              <a:gd name="connsiteY5" fmla="*/ 4701002 h 4720085"/>
              <a:gd name="connsiteX6" fmla="*/ 3593725 w 12192000"/>
              <a:gd name="connsiteY6" fmla="*/ 4691063 h 4720085"/>
              <a:gd name="connsiteX7" fmla="*/ 5390305 w 12192000"/>
              <a:gd name="connsiteY7" fmla="*/ 9939 h 4720085"/>
              <a:gd name="connsiteX8" fmla="*/ 5277610 w 12192000"/>
              <a:gd name="connsiteY8" fmla="*/ 0 h 4720085"/>
              <a:gd name="connsiteX9" fmla="*/ 3458767 w 12192000"/>
              <a:gd name="connsiteY9" fmla="*/ 4701002 h 4720085"/>
              <a:gd name="connsiteX10" fmla="*/ 0 w 12192000"/>
              <a:gd name="connsiteY10" fmla="*/ 4701002 h 4720085"/>
              <a:gd name="connsiteX11" fmla="*/ 9922 w 12192000"/>
              <a:gd name="connsiteY11" fmla="*/ 9939 h 472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4720085">
                <a:moveTo>
                  <a:pt x="12192000" y="9939"/>
                </a:moveTo>
                <a:cubicBezTo>
                  <a:pt x="12186175" y="1579988"/>
                  <a:pt x="12180349" y="3150036"/>
                  <a:pt x="12174524" y="4720085"/>
                </a:cubicBezTo>
                <a:lnTo>
                  <a:pt x="8798054" y="4720085"/>
                </a:lnTo>
                <a:cubicBezTo>
                  <a:pt x="8152137" y="3064957"/>
                  <a:pt x="7570229" y="1610998"/>
                  <a:pt x="6924312" y="10734"/>
                </a:cubicBezTo>
                <a:close/>
                <a:moveTo>
                  <a:pt x="6790081" y="9144"/>
                </a:moveTo>
                <a:lnTo>
                  <a:pt x="8647125" y="4701002"/>
                </a:lnTo>
                <a:lnTo>
                  <a:pt x="3593725" y="4691063"/>
                </a:lnTo>
                <a:cubicBezTo>
                  <a:pt x="4353996" y="2818467"/>
                  <a:pt x="4850285" y="1474235"/>
                  <a:pt x="5390305" y="9939"/>
                </a:cubicBezTo>
                <a:close/>
                <a:moveTo>
                  <a:pt x="5277610" y="0"/>
                </a:moveTo>
                <a:lnTo>
                  <a:pt x="3458767" y="4701002"/>
                </a:lnTo>
                <a:lnTo>
                  <a:pt x="0" y="4701002"/>
                </a:lnTo>
                <a:cubicBezTo>
                  <a:pt x="3307" y="3137314"/>
                  <a:pt x="6615" y="1573627"/>
                  <a:pt x="9922" y="99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1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2265770" y="5000877"/>
            <a:ext cx="9030880" cy="1297185"/>
          </a:xfrm>
        </p:spPr>
        <p:txBody>
          <a:bodyPr anchor="t">
            <a:normAutofit/>
          </a:bodyPr>
          <a:lstStyle>
            <a:lvl1pPr algn="l">
              <a:defRPr sz="4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750017" y="6321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2.4.2019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862" y="6321116"/>
            <a:ext cx="2476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Markku Hussi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02295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DD38F2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3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FFC300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36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8DCB6D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91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1374" y="-15876"/>
            <a:ext cx="3987800" cy="6737351"/>
          </a:xfrm>
          <a:solidFill>
            <a:srgbClr val="FF008F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_palkki_kuv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396000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3486" y="0"/>
            <a:ext cx="3987800" cy="6737351"/>
          </a:xfrm>
          <a:solidFill>
            <a:srgbClr val="FF5100">
              <a:alpha val="75000"/>
            </a:srgbClr>
          </a:solidFill>
          <a:ln>
            <a:noFill/>
          </a:ln>
        </p:spPr>
        <p:txBody>
          <a:bodyPr lIns="396000" tIns="1188000" rIns="396000" anchor="t" anchorCtr="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200" y="2702740"/>
            <a:ext cx="3990975" cy="3937773"/>
          </a:xfrm>
        </p:spPr>
        <p:txBody>
          <a:bodyPr lIns="396000" tIns="46800" rIns="396000" bIns="46800">
            <a:normAutofit/>
          </a:bodyPr>
          <a:lstStyle>
            <a:lvl1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 b="0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77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v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49C2F0"/>
          </a:solidFill>
        </p:spPr>
        <p:txBody>
          <a:bodyPr lIns="396000" tIns="1188000" rIns="396000" bIns="46800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8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00B0CC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71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k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049BE2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01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t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0463AF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5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DD38F2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60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3" y="4807430"/>
            <a:ext cx="1794727" cy="1615970"/>
          </a:xfrm>
          <a:prstGeom prst="rect">
            <a:avLst/>
          </a:prstGeom>
        </p:spPr>
      </p:pic>
      <p:sp>
        <p:nvSpPr>
          <p:cNvPr id="10" name="Text Placeholder 27"/>
          <p:cNvSpPr>
            <a:spLocks noGrp="1"/>
          </p:cNvSpPr>
          <p:nvPr>
            <p:ph type="body" sz="quarter" idx="11"/>
          </p:nvPr>
        </p:nvSpPr>
        <p:spPr>
          <a:xfrm>
            <a:off x="623888" y="752474"/>
            <a:ext cx="3919537" cy="4054955"/>
          </a:xfrm>
        </p:spPr>
        <p:txBody>
          <a:bodyPr/>
          <a:lstStyle>
            <a:lvl1pPr marL="0" indent="0">
              <a:buFontTx/>
              <a:buNone/>
              <a:defRPr b="1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Exo 2" charset="0"/>
                <a:ea typeface="Exo 2" charset="0"/>
                <a:cs typeface="Exo 2" charset="0"/>
              </a:defRPr>
            </a:lvl3pPr>
            <a:lvl4pPr>
              <a:defRPr>
                <a:latin typeface="Exo 2" charset="0"/>
                <a:ea typeface="Exo 2" charset="0"/>
                <a:cs typeface="Exo 2" charset="0"/>
              </a:defRPr>
            </a:lvl4pPr>
            <a:lvl5pPr>
              <a:defRPr>
                <a:latin typeface="Exo 2" charset="0"/>
                <a:ea typeface="Exo 2" charset="0"/>
                <a:cs typeface="Exo 2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433135" y="0"/>
            <a:ext cx="6758866" cy="673735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n>
                  <a:noFill/>
                </a:ln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62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C300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37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8DCB6D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82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uva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008F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88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a_palkki_kuv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5100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5155670" y="0"/>
            <a:ext cx="7036330" cy="6721475"/>
          </a:xfrm>
        </p:spPr>
        <p:txBody>
          <a:bodyPr wrap="none" tIns="1224000" anchor="t" anchorCtr="1"/>
          <a:lstStyle>
            <a:lvl1pPr marL="0" indent="0" algn="r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1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v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49C2F0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2524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00B0CC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8497"/>
      </p:ext>
    </p:extLst>
  </p:cSld>
  <p:clrMapOvr>
    <a:masterClrMapping/>
  </p:clrMapOvr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0" y="53927"/>
            <a:ext cx="5155670" cy="6737350"/>
          </a:xfrm>
          <a:solidFill>
            <a:srgbClr val="049BE2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5590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t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0463AF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8984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0" y="0"/>
            <a:ext cx="5155670" cy="6737350"/>
          </a:xfrm>
          <a:solidFill>
            <a:srgbClr val="DD38F2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98071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C300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2219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12526" y="18720"/>
            <a:ext cx="5989319" cy="3299205"/>
          </a:xfrm>
          <a:solidFill>
            <a:schemeClr val="bg1">
              <a:lumMod val="75000"/>
            </a:schemeClr>
          </a:solidFill>
        </p:spPr>
        <p:txBody>
          <a:bodyPr tIns="756000" bIns="468000" anchor="b" anchorCtr="1"/>
          <a:lstStyle>
            <a:lvl1pPr marL="0" indent="0">
              <a:buFontTx/>
              <a:buNone/>
              <a:defRPr sz="2000"/>
            </a:lvl1pPr>
          </a:lstStyle>
          <a:p>
            <a:r>
              <a:rPr lang="fi-FI" dirty="0" smtClean="0"/>
              <a:t>Lisää 1. tämä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129862" y="18720"/>
            <a:ext cx="6074664" cy="3299205"/>
          </a:xfrm>
          <a:solidFill>
            <a:schemeClr val="bg1">
              <a:lumMod val="75000"/>
            </a:schemeClr>
          </a:solidFill>
        </p:spPr>
        <p:txBody>
          <a:bodyPr tIns="756000" bIns="468000" anchor="b" anchorCtr="1"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dirty="0" smtClean="0"/>
              <a:t>Lisää 2. tämä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2526" y="3425619"/>
            <a:ext cx="5989319" cy="3299205"/>
          </a:xfrm>
          <a:solidFill>
            <a:schemeClr val="bg1">
              <a:lumMod val="75000"/>
            </a:schemeClr>
          </a:solidFill>
        </p:spPr>
        <p:txBody>
          <a:bodyPr tIns="756000" bIns="468000" anchor="b" anchorCtr="1"/>
          <a:lstStyle>
            <a:lvl1pPr marL="0" indent="0">
              <a:buFontTx/>
              <a:buNone/>
              <a:defRPr sz="2000"/>
            </a:lvl1pPr>
          </a:lstStyle>
          <a:p>
            <a:r>
              <a:rPr lang="fi-FI" dirty="0" smtClean="0"/>
              <a:t>Lisää 3. tämä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129862" y="3425619"/>
            <a:ext cx="6074664" cy="3299205"/>
          </a:xfrm>
          <a:solidFill>
            <a:schemeClr val="bg1">
              <a:lumMod val="75000"/>
            </a:schemeClr>
          </a:solidFill>
        </p:spPr>
        <p:txBody>
          <a:bodyPr tIns="756000" bIns="468000" anchor="b" anchorCtr="1"/>
          <a:lstStyle>
            <a:lvl1pPr marL="0" indent="0">
              <a:buFontTx/>
              <a:buNone/>
              <a:defRPr sz="2000"/>
            </a:lvl1pPr>
          </a:lstStyle>
          <a:p>
            <a:r>
              <a:rPr lang="fi-FI" dirty="0" smtClean="0"/>
              <a:t>Lisää 4. tämä kuva </a:t>
            </a:r>
            <a:r>
              <a:rPr lang="fi-FI" dirty="0" err="1" smtClean="0"/>
              <a:t>Kameleonin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0" y="374808"/>
            <a:ext cx="5989319" cy="877888"/>
          </a:xfrm>
        </p:spPr>
        <p:txBody>
          <a:bodyPr anchor="ctr" anchorCtr="1"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117336" y="374808"/>
            <a:ext cx="5989319" cy="877888"/>
          </a:xfrm>
        </p:spPr>
        <p:txBody>
          <a:bodyPr anchor="ctr" anchorCtr="1"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0" y="3812953"/>
            <a:ext cx="5989319" cy="877888"/>
          </a:xfrm>
        </p:spPr>
        <p:txBody>
          <a:bodyPr anchor="ctr" anchorCtr="1"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6117336" y="3812953"/>
            <a:ext cx="5989319" cy="877888"/>
          </a:xfrm>
        </p:spPr>
        <p:txBody>
          <a:bodyPr anchor="ctr" anchorCtr="1"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Rectangle 18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31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8DCB6D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75271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008F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88349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ea_palkki_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-15875"/>
            <a:ext cx="5155670" cy="6737350"/>
          </a:xfrm>
          <a:solidFill>
            <a:srgbClr val="FF5100"/>
          </a:solidFill>
        </p:spPr>
        <p:txBody>
          <a:bodyPr lIns="396000" tIns="1188000" rIns="396000" bIns="46800"/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156200" y="-15875"/>
            <a:ext cx="7035800" cy="6753225"/>
          </a:xfrm>
        </p:spPr>
        <p:txBody>
          <a:bodyPr lIns="360000" tIns="1188000" rIns="360000" bIns="720000"/>
          <a:lstStyle>
            <a:lvl1pPr>
              <a:defRPr lang="fi-FI" dirty="0" smtClean="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49801"/>
      </p:ext>
    </p:extLst>
  </p:cSld>
  <p:clrMapOvr>
    <a:masterClrMapping/>
  </p:clrMapOvr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ust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676" y="1654055"/>
            <a:ext cx="3577632" cy="32212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071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usta_k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000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two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1" y="1905000"/>
            <a:ext cx="4947604" cy="4010025"/>
          </a:xfrm>
        </p:spPr>
        <p:txBody>
          <a:bodyPr/>
          <a:lstStyle>
            <a:lvl1pPr>
              <a:defRPr sz="2400"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5996197" y="1909763"/>
            <a:ext cx="5357602" cy="39973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0549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vay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021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905000"/>
            <a:ext cx="10487025" cy="4010025"/>
          </a:xfrm>
        </p:spPr>
        <p:txBody>
          <a:bodyPr/>
          <a:lstStyle>
            <a:lvl1pPr>
              <a:defRPr sz="2400"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234" y="6356350"/>
            <a:ext cx="51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eukarelialogoplaceholder"/>
          <p:cNvSpPr txBox="1"/>
          <p:nvPr userDrawn="1"/>
        </p:nvSpPr>
        <p:spPr>
          <a:xfrm>
            <a:off x="864000" y="6002532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5" name="eulogoplaceholder"/>
          <p:cNvSpPr txBox="1"/>
          <p:nvPr userDrawn="1"/>
        </p:nvSpPr>
        <p:spPr>
          <a:xfrm>
            <a:off x="864000" y="5983065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7" name="eulogotenplaceholder"/>
          <p:cNvSpPr txBox="1"/>
          <p:nvPr userDrawn="1"/>
        </p:nvSpPr>
        <p:spPr>
          <a:xfrm>
            <a:off x="864000" y="6228000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21" name="eufinancelogoplaceholder"/>
          <p:cNvSpPr txBox="1"/>
          <p:nvPr userDrawn="1"/>
        </p:nvSpPr>
        <p:spPr>
          <a:xfrm>
            <a:off x="864000" y="6228000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273159895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9612" cy="1325563"/>
          </a:xfrm>
        </p:spPr>
        <p:txBody>
          <a:bodyPr>
            <a:normAutofit/>
          </a:bodyPr>
          <a:lstStyle>
            <a:lvl1pPr>
              <a:defRPr sz="36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905000"/>
            <a:ext cx="10487025" cy="4010025"/>
          </a:xfrm>
        </p:spPr>
        <p:txBody>
          <a:bodyPr/>
          <a:lstStyle>
            <a:lvl1pPr>
              <a:defRPr sz="2400"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234" y="6356350"/>
            <a:ext cx="51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ukarelialogoplaceholder"/>
          <p:cNvSpPr txBox="1"/>
          <p:nvPr userDrawn="1"/>
        </p:nvSpPr>
        <p:spPr>
          <a:xfrm>
            <a:off x="864000" y="6002532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4" name="eulogotenplaceholder"/>
          <p:cNvSpPr txBox="1"/>
          <p:nvPr userDrawn="1"/>
        </p:nvSpPr>
        <p:spPr>
          <a:xfrm>
            <a:off x="864000" y="6228000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8" name="eulogoplaceholder"/>
          <p:cNvSpPr txBox="1"/>
          <p:nvPr userDrawn="1"/>
        </p:nvSpPr>
        <p:spPr>
          <a:xfrm>
            <a:off x="864000" y="5983065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9" name="eufinancelogoplaceholder"/>
          <p:cNvSpPr txBox="1"/>
          <p:nvPr userDrawn="1"/>
        </p:nvSpPr>
        <p:spPr>
          <a:xfrm>
            <a:off x="864000" y="6228000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 smtClean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pic>
        <p:nvPicPr>
          <p:cNvPr id="1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095" y="349258"/>
            <a:ext cx="1191433" cy="10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1669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v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5875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49C2F0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53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palkki_kuv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00B0CC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aka_palkki_kuva_k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721475"/>
          </a:xfrm>
        </p:spPr>
        <p:txBody>
          <a:bodyPr wrap="none" tIns="1224000" anchor="t" anchorCtr="1"/>
          <a:lstStyle>
            <a:lvl1pPr marL="0" indent="0">
              <a:buFontTx/>
              <a:buNone/>
              <a:defRPr/>
            </a:lvl1pPr>
          </a:lstStyle>
          <a:p>
            <a:r>
              <a:rPr lang="fi-FI" dirty="0" smtClean="0"/>
              <a:t>Lisää kuva </a:t>
            </a:r>
            <a:r>
              <a:rPr lang="fi-FI" dirty="0" err="1" smtClean="0"/>
              <a:t>Kameleonin</a:t>
            </a:r>
            <a:r>
              <a:rPr lang="fi-FI" dirty="0" smtClean="0"/>
              <a:t> Kuvagalleriasta </a:t>
            </a:r>
            <a:br>
              <a:rPr lang="fi-FI" dirty="0" smtClean="0"/>
            </a:br>
            <a:r>
              <a:rPr lang="fi-FI" dirty="0" smtClean="0"/>
              <a:t>tai esim. omista tiedostoista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076397"/>
            <a:ext cx="12192000" cy="2526600"/>
          </a:xfrm>
          <a:solidFill>
            <a:srgbClr val="049BE2">
              <a:alpha val="75000"/>
            </a:srgbClr>
          </a:solidFill>
          <a:ln>
            <a:noFill/>
          </a:ln>
        </p:spPr>
        <p:txBody>
          <a:bodyPr lIns="864000" rIns="90000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54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2.4.2019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22124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Markku Hussi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1" r:id="rId3"/>
    <p:sldLayoutId id="2147483664" r:id="rId4"/>
    <p:sldLayoutId id="2147483665" r:id="rId5"/>
    <p:sldLayoutId id="2147483744" r:id="rId6"/>
    <p:sldLayoutId id="2147483669" r:id="rId7"/>
    <p:sldLayoutId id="2147483724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743" r:id="rId25"/>
    <p:sldLayoutId id="2147483726" r:id="rId26"/>
    <p:sldLayoutId id="2147483727" r:id="rId27"/>
    <p:sldLayoutId id="2147483728" r:id="rId28"/>
    <p:sldLayoutId id="2147483729" r:id="rId29"/>
    <p:sldLayoutId id="2147483730" r:id="rId30"/>
    <p:sldLayoutId id="2147483731" r:id="rId31"/>
    <p:sldLayoutId id="2147483732" r:id="rId32"/>
    <p:sldLayoutId id="2147483733" r:id="rId33"/>
    <p:sldLayoutId id="2147483734" r:id="rId34"/>
    <p:sldLayoutId id="2147483735" r:id="rId35"/>
    <p:sldLayoutId id="2147483736" r:id="rId36"/>
    <p:sldLayoutId id="2147483737" r:id="rId37"/>
    <p:sldLayoutId id="2147483738" r:id="rId38"/>
    <p:sldLayoutId id="2147483739" r:id="rId39"/>
    <p:sldLayoutId id="2147483740" r:id="rId40"/>
    <p:sldLayoutId id="2147483741" r:id="rId41"/>
    <p:sldLayoutId id="2147483742" r:id="rId42"/>
    <p:sldLayoutId id="2147483705" r:id="rId43"/>
    <p:sldLayoutId id="2147483708" r:id="rId44"/>
    <p:sldLayoutId id="2147483745" r:id="rId45"/>
    <p:sldLayoutId id="2147483746" r:id="rId4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2265769" y="5000878"/>
            <a:ext cx="9689163" cy="982234"/>
          </a:xfrm>
        </p:spPr>
        <p:txBody>
          <a:bodyPr>
            <a:noAutofit/>
          </a:bodyPr>
          <a:lstStyle/>
          <a:p>
            <a:r>
              <a:rPr lang="fi-FI" sz="2900" dirty="0" smtClean="0"/>
              <a:t>Maanteiden hoidon </a:t>
            </a:r>
            <a:r>
              <a:rPr lang="fi-FI" sz="2900" dirty="0"/>
              <a:t>kilpailuttamisen</a:t>
            </a:r>
            <a:r>
              <a:rPr lang="fi-FI" sz="2900" dirty="0" smtClean="0"/>
              <a:t> </a:t>
            </a:r>
            <a:r>
              <a:rPr lang="fi-FI" sz="2900" dirty="0"/>
              <a:t>tuloksia </a:t>
            </a:r>
            <a:r>
              <a:rPr lang="fi-FI" sz="2900" dirty="0" smtClean="0"/>
              <a:t>2020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dirty="0" smtClean="0"/>
              <a:t>6.2.2020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Elina Granqvist, Jyri Vilhunen &amp; Otto Kärki</a:t>
            </a:r>
            <a:endParaRPr lang="fi-FI" dirty="0"/>
          </a:p>
        </p:txBody>
      </p:sp>
      <p:pic>
        <p:nvPicPr>
          <p:cNvPr id="7" name="Kuvan paikkamerkki 7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7" b="20967"/>
          <a:stretch>
            <a:fillRect/>
          </a:stretch>
        </p:blipFill>
        <p:spPr>
          <a:xfrm>
            <a:off x="0" y="-10953"/>
            <a:ext cx="12223348" cy="4797442"/>
          </a:xfrm>
        </p:spPr>
      </p:pic>
    </p:spTree>
    <p:extLst>
      <p:ext uri="{BB962C8B-B14F-4D97-AF65-F5344CB8AC3E}">
        <p14:creationId xmlns:p14="http://schemas.microsoft.com/office/powerpoint/2010/main" val="1846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399612" cy="1325563"/>
          </a:xfrm>
        </p:spPr>
        <p:txBody>
          <a:bodyPr>
            <a:normAutofit/>
          </a:bodyPr>
          <a:lstStyle/>
          <a:p>
            <a:r>
              <a:rPr lang="fi-FI" sz="3200" dirty="0" smtClean="0"/>
              <a:t>Maanteiden </a:t>
            </a:r>
            <a:r>
              <a:rPr lang="fi-FI" sz="3200" dirty="0"/>
              <a:t>hoidon kilpailuttaminen </a:t>
            </a:r>
            <a:r>
              <a:rPr lang="fi-FI" sz="3200" dirty="0" smtClean="0"/>
              <a:t>2020</a:t>
            </a:r>
            <a:endParaRPr lang="fi-FI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fi-FI" smtClean="0"/>
              <a:t>2</a:t>
            </a:fld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41935"/>
              </p:ext>
            </p:extLst>
          </p:nvPr>
        </p:nvGraphicFramePr>
        <p:xfrm>
          <a:off x="2124364" y="923640"/>
          <a:ext cx="7065817" cy="5883965"/>
        </p:xfrm>
        <a:graphic>
          <a:graphicData uri="http://schemas.openxmlformats.org/drawingml/2006/table">
            <a:tbl>
              <a:tblPr/>
              <a:tblGrid>
                <a:gridCol w="704673">
                  <a:extLst>
                    <a:ext uri="{9D8B030D-6E8A-4147-A177-3AD203B41FA5}">
                      <a16:colId xmlns:a16="http://schemas.microsoft.com/office/drawing/2014/main" val="2210592171"/>
                    </a:ext>
                  </a:extLst>
                </a:gridCol>
                <a:gridCol w="1213869">
                  <a:extLst>
                    <a:ext uri="{9D8B030D-6E8A-4147-A177-3AD203B41FA5}">
                      <a16:colId xmlns:a16="http://schemas.microsoft.com/office/drawing/2014/main" val="2817604103"/>
                    </a:ext>
                  </a:extLst>
                </a:gridCol>
                <a:gridCol w="1529008">
                  <a:extLst>
                    <a:ext uri="{9D8B030D-6E8A-4147-A177-3AD203B41FA5}">
                      <a16:colId xmlns:a16="http://schemas.microsoft.com/office/drawing/2014/main" val="813497191"/>
                    </a:ext>
                  </a:extLst>
                </a:gridCol>
                <a:gridCol w="501888">
                  <a:extLst>
                    <a:ext uri="{9D8B030D-6E8A-4147-A177-3AD203B41FA5}">
                      <a16:colId xmlns:a16="http://schemas.microsoft.com/office/drawing/2014/main" val="1103015090"/>
                    </a:ext>
                  </a:extLst>
                </a:gridCol>
                <a:gridCol w="805355">
                  <a:extLst>
                    <a:ext uri="{9D8B030D-6E8A-4147-A177-3AD203B41FA5}">
                      <a16:colId xmlns:a16="http://schemas.microsoft.com/office/drawing/2014/main" val="2378287165"/>
                    </a:ext>
                  </a:extLst>
                </a:gridCol>
                <a:gridCol w="1156479">
                  <a:extLst>
                    <a:ext uri="{9D8B030D-6E8A-4147-A177-3AD203B41FA5}">
                      <a16:colId xmlns:a16="http://schemas.microsoft.com/office/drawing/2014/main" val="201670124"/>
                    </a:ext>
                  </a:extLst>
                </a:gridCol>
                <a:gridCol w="692728">
                  <a:extLst>
                    <a:ext uri="{9D8B030D-6E8A-4147-A177-3AD203B41FA5}">
                      <a16:colId xmlns:a16="http://schemas.microsoft.com/office/drawing/2014/main" val="1448662899"/>
                    </a:ext>
                  </a:extLst>
                </a:gridCol>
                <a:gridCol w="461817">
                  <a:extLst>
                    <a:ext uri="{9D8B030D-6E8A-4147-A177-3AD203B41FA5}">
                      <a16:colId xmlns:a16="http://schemas.microsoft.com/office/drawing/2014/main" val="3261970690"/>
                    </a:ext>
                  </a:extLst>
                </a:gridCol>
              </a:tblGrid>
              <a:tr h="26570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VUONNA 2020 </a:t>
                      </a:r>
                      <a:r>
                        <a:rPr lang="en-US" sz="1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KILPAILUTETUT </a:t>
                      </a:r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URAKAT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338029"/>
                  </a:ext>
                </a:extLst>
              </a:tr>
              <a:tr h="17096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41568" marR="41568" marT="20784" marB="20784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3559720"/>
                  </a:ext>
                </a:extLst>
              </a:tr>
              <a:tr h="3095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Hankinta-alue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ELY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Urakka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 kesto 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Tiekm:t yhteensä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Jalankulku ja </a:t>
                      </a:r>
                      <a:r>
                        <a:rPr lang="fi-FI" sz="105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pyöräilyväylät </a:t>
                      </a:r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Sorateitä</a:t>
                      </a:r>
                      <a:r>
                        <a:rPr lang="en-US" sz="105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3606647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Etelä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Mäntsälä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1455908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Etelä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Porvoo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1 030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3668497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Etelä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KAS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Kotka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2725467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Länsi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Lieto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486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5685972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Länsi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Parkano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493575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Länsi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Virrat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8184637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Länsi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Lapua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1 395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0160085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Itä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Ilomantsi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1143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2329710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Itä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1265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2231774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Itä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Nurmes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1240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727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2898280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Pohj.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Puolanka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1010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465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2079466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Pohj.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Kemijärvi-Posio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1597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5604215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Pohj.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Sodankylä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887" marR="2887" marT="2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1109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2887" marR="2887" marT="28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5249071"/>
                  </a:ext>
                </a:extLst>
              </a:tr>
              <a:tr h="269237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13 828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5 191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339391"/>
                  </a:ext>
                </a:extLst>
              </a:tr>
              <a:tr h="2443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effectLst/>
                          <a:latin typeface="Arial" panose="020B0604020202020204" pitchFamily="34" charset="0"/>
                        </a:rPr>
                        <a:t>Hankinta-alue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509810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Etelä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effectLst/>
                          <a:latin typeface="Arial" panose="020B0604020202020204" pitchFamily="34" charset="0"/>
                        </a:rPr>
                        <a:t>Vaativuus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5330569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Länsi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erittäin vaativa urakka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87" marR="2887" marT="2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0131097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Itä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vaativa urakka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87" marR="2887" marT="2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8054418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Pohj</a:t>
                      </a:r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 err="1">
                          <a:effectLst/>
                          <a:latin typeface="Arial" panose="020B0604020202020204" pitchFamily="34" charset="0"/>
                        </a:rPr>
                        <a:t>perusurakka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887" marR="2887" marT="2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752171"/>
                  </a:ext>
                </a:extLst>
              </a:tr>
              <a:tr h="244353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YHT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2887" marR="2887" marT="28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87" marR="2887" marT="2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1568" marR="41568" marT="20784" marB="20784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101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9612" cy="506413"/>
          </a:xfrm>
        </p:spPr>
        <p:txBody>
          <a:bodyPr>
            <a:normAutofit/>
          </a:bodyPr>
          <a:lstStyle/>
          <a:p>
            <a:r>
              <a:rPr lang="fi-FI" sz="2800" dirty="0"/>
              <a:t>Maanteiden hoidon kilpailuttaminen </a:t>
            </a:r>
            <a:r>
              <a:rPr lang="fi-FI" sz="2800" dirty="0" smtClean="0"/>
              <a:t>2020</a:t>
            </a:r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60617"/>
              </p:ext>
            </p:extLst>
          </p:nvPr>
        </p:nvGraphicFramePr>
        <p:xfrm>
          <a:off x="1960200" y="764759"/>
          <a:ext cx="7599436" cy="5837384"/>
        </p:xfrm>
        <a:graphic>
          <a:graphicData uri="http://schemas.openxmlformats.org/drawingml/2006/table">
            <a:tbl>
              <a:tblPr/>
              <a:tblGrid>
                <a:gridCol w="1393349">
                  <a:extLst>
                    <a:ext uri="{9D8B030D-6E8A-4147-A177-3AD203B41FA5}">
                      <a16:colId xmlns:a16="http://schemas.microsoft.com/office/drawing/2014/main" val="2514981455"/>
                    </a:ext>
                  </a:extLst>
                </a:gridCol>
                <a:gridCol w="1524863">
                  <a:extLst>
                    <a:ext uri="{9D8B030D-6E8A-4147-A177-3AD203B41FA5}">
                      <a16:colId xmlns:a16="http://schemas.microsoft.com/office/drawing/2014/main" val="376082810"/>
                    </a:ext>
                  </a:extLst>
                </a:gridCol>
                <a:gridCol w="2586417">
                  <a:extLst>
                    <a:ext uri="{9D8B030D-6E8A-4147-A177-3AD203B41FA5}">
                      <a16:colId xmlns:a16="http://schemas.microsoft.com/office/drawing/2014/main" val="1634912432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val="4059598167"/>
                    </a:ext>
                  </a:extLst>
                </a:gridCol>
                <a:gridCol w="606829">
                  <a:extLst>
                    <a:ext uri="{9D8B030D-6E8A-4147-A177-3AD203B41FA5}">
                      <a16:colId xmlns:a16="http://schemas.microsoft.com/office/drawing/2014/main" val="2962273121"/>
                    </a:ext>
                  </a:extLst>
                </a:gridCol>
              </a:tblGrid>
              <a:tr h="4123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Vuoden 2020 urakoitsijamuutokset</a:t>
                      </a:r>
                      <a:endParaRPr lang="fi-FI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5.2.2020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307574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893704"/>
                  </a:ext>
                </a:extLst>
              </a:tr>
              <a:tr h="18135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876805"/>
                  </a:ext>
                </a:extLst>
              </a:tr>
              <a:tr h="2015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ELY</a:t>
                      </a:r>
                    </a:p>
                  </a:txBody>
                  <a:tcPr marL="7634" marR="7634" marT="76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Urakka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Voittanut yritys</a:t>
                      </a:r>
                    </a:p>
                  </a:txBody>
                  <a:tcPr marL="7634" marR="7634" marT="76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00" b="1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Entinen urakoitsija</a:t>
                      </a:r>
                      <a:endParaRPr lang="fi-FI" sz="1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375044"/>
                  </a:ext>
                </a:extLst>
              </a:tr>
              <a:tr h="222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Mäntsälä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Arial" panose="020B0604020202020204" pitchFamily="34" charset="0"/>
                        </a:rPr>
                        <a:t>Kuljetus ja Maanrakennus P. Salonen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778717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Porvoo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670388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Lieto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873425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KAS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Kotka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3597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Ilomantsi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654924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384949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Nurmes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528513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Parkano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294647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Virrat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221330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Lapua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5043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Puolanka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682547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Kemijärvi - Posio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18401"/>
                  </a:ext>
                </a:extLst>
              </a:tr>
              <a:tr h="181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Sodankylä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721721"/>
                  </a:ext>
                </a:extLst>
              </a:tr>
              <a:tr h="181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328562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282462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erittäin vaativa urakka</a:t>
                      </a: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938423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vaativa urakka</a:t>
                      </a: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Vaihtui</a:t>
                      </a:r>
                      <a:endParaRPr lang="fi-FI" sz="11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fi-FI" sz="11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637292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perusurakka</a:t>
                      </a:r>
                      <a:endParaRPr lang="fi-FI" sz="9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51841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747225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28426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855830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NCC Suomi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72905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Pahkakangas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967701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YIT Rakennus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48386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Savon Kuljetus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801817"/>
                  </a:ext>
                </a:extLst>
              </a:tr>
              <a:tr h="1712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 panose="020B0604020202020204" pitchFamily="34" charset="0"/>
                        </a:rPr>
                        <a:t>Kuljetus ja Maanrakennus P. Salonen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51776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003087"/>
                  </a:ext>
                </a:extLst>
              </a:tr>
              <a:tr h="171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YHT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34" marR="7634" marT="7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1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704834"/>
              </p:ext>
            </p:extLst>
          </p:nvPr>
        </p:nvGraphicFramePr>
        <p:xfrm>
          <a:off x="789709" y="149629"/>
          <a:ext cx="10208029" cy="650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81758"/>
              </p:ext>
            </p:extLst>
          </p:nvPr>
        </p:nvGraphicFramePr>
        <p:xfrm>
          <a:off x="8844741" y="4452086"/>
          <a:ext cx="3233651" cy="1276350"/>
        </p:xfrm>
        <a:graphic>
          <a:graphicData uri="http://schemas.openxmlformats.org/drawingml/2006/table">
            <a:tbl>
              <a:tblPr/>
              <a:tblGrid>
                <a:gridCol w="1836020">
                  <a:extLst>
                    <a:ext uri="{9D8B030D-6E8A-4147-A177-3AD203B41FA5}">
                      <a16:colId xmlns:a16="http://schemas.microsoft.com/office/drawing/2014/main" val="414552292"/>
                    </a:ext>
                  </a:extLst>
                </a:gridCol>
                <a:gridCol w="691050">
                  <a:extLst>
                    <a:ext uri="{9D8B030D-6E8A-4147-A177-3AD203B41FA5}">
                      <a16:colId xmlns:a16="http://schemas.microsoft.com/office/drawing/2014/main" val="2264996286"/>
                    </a:ext>
                  </a:extLst>
                </a:gridCol>
                <a:gridCol w="706581">
                  <a:extLst>
                    <a:ext uri="{9D8B030D-6E8A-4147-A177-3AD203B41FA5}">
                      <a16:colId xmlns:a16="http://schemas.microsoft.com/office/drawing/2014/main" val="381945604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M€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osuus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114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78,773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47,0 %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6745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56,220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33,6 %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507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1012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Kuljetus ja Maanrakennus P. Salonen Oy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4253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167,526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1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99612" cy="74930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Kaikki urakat – markkinaosuudet 1.10.2020 alkaen</a:t>
            </a:r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5</a:t>
            </a:fld>
            <a:endParaRPr lang="en-US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99" y="1015194"/>
            <a:ext cx="7265670" cy="560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0451" y="207184"/>
            <a:ext cx="10016836" cy="13255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Maanteiden hoitourakat 1.10.2020: markkinaosuudet (M€) ja kumulatiivinen osuus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6</a:t>
            </a:fld>
            <a:endParaRPr lang="en-US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87" y="1617757"/>
            <a:ext cx="10254695" cy="473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7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99612" cy="763588"/>
          </a:xfrm>
        </p:spPr>
        <p:txBody>
          <a:bodyPr>
            <a:normAutofit/>
          </a:bodyPr>
          <a:lstStyle/>
          <a:p>
            <a:r>
              <a:rPr lang="fi-FI" sz="2800" dirty="0"/>
              <a:t>Maanteiden hoidon kilpailuttaminen </a:t>
            </a:r>
            <a:r>
              <a:rPr lang="fi-FI" sz="2800" dirty="0" smtClean="0"/>
              <a:t>2020</a:t>
            </a:r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3364"/>
              </p:ext>
            </p:extLst>
          </p:nvPr>
        </p:nvGraphicFramePr>
        <p:xfrm>
          <a:off x="197082" y="1454729"/>
          <a:ext cx="11683190" cy="4571990"/>
        </p:xfrm>
        <a:graphic>
          <a:graphicData uri="http://schemas.openxmlformats.org/drawingml/2006/table">
            <a:tbl>
              <a:tblPr/>
              <a:tblGrid>
                <a:gridCol w="2697912">
                  <a:extLst>
                    <a:ext uri="{9D8B030D-6E8A-4147-A177-3AD203B41FA5}">
                      <a16:colId xmlns:a16="http://schemas.microsoft.com/office/drawing/2014/main" val="1850593495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4084556381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2289281990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4108212552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3059880775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2127032032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1247431107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3414300093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2926818912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171685895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3057981729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2408277259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3555177363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4154662830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1081319741"/>
                    </a:ext>
                  </a:extLst>
                </a:gridCol>
                <a:gridCol w="558188">
                  <a:extLst>
                    <a:ext uri="{9D8B030D-6E8A-4147-A177-3AD203B41FA5}">
                      <a16:colId xmlns:a16="http://schemas.microsoft.com/office/drawing/2014/main" val="423901981"/>
                    </a:ext>
                  </a:extLst>
                </a:gridCol>
                <a:gridCol w="612458">
                  <a:extLst>
                    <a:ext uri="{9D8B030D-6E8A-4147-A177-3AD203B41FA5}">
                      <a16:colId xmlns:a16="http://schemas.microsoft.com/office/drawing/2014/main" val="1677126484"/>
                    </a:ext>
                  </a:extLst>
                </a:gridCol>
              </a:tblGrid>
              <a:tr h="487268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Markkinaosuuksien 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kehitys euroissa laskettuna kaikissa 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käynnissä 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olevista urakoista vuosina 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2005-2020</a:t>
                      </a:r>
                    </a:p>
                    <a:p>
                      <a:pPr algn="l" rtl="0" fontAlgn="b"/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- 1.10.2020 tilanteessa mukana vanhoissa urakoissa indeksit ja suurimmat urakan aikaiset muutokset (talvihoitoluokkakorotukset)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5.2.2020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591810"/>
                  </a:ext>
                </a:extLst>
              </a:tr>
              <a:tr h="19077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787561"/>
                  </a:ext>
                </a:extLst>
              </a:tr>
              <a:tr h="1812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URAKOITSIJA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1.10.2005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1.10.2006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1.10.2007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1.10.2008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1.10.2009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1.10.2012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1.10.2019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1.10.2020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538786"/>
                  </a:ext>
                </a:extLst>
              </a:tr>
              <a:tr h="200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 % ]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124604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(Tieliikelaitos)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707249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Rakennus Oy/YIT Suomi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196153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Infra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56155"/>
                  </a:ext>
                </a:extLst>
              </a:tr>
              <a:tr h="350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Road Services Oy/(NCC Roads/NCC Suomi Oy)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720572"/>
                  </a:ext>
                </a:extLst>
              </a:tr>
              <a:tr h="181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 Kuljetus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407749"/>
                  </a:ext>
                </a:extLst>
              </a:tr>
              <a:tr h="190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68740"/>
                  </a:ext>
                </a:extLst>
              </a:tr>
              <a:tr h="190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 Salonen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035993"/>
                  </a:ext>
                </a:extLst>
              </a:tr>
              <a:tr h="333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Tapio Pahkakangas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186383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Lemminkäinen Infra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72675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TSE-Tienvieri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65043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Koillistie Määttä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186655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Skanska Asfaltti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210906"/>
                  </a:ext>
                </a:extLst>
              </a:tr>
              <a:tr h="190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Teho Oy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79" marR="6979" marT="6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097851"/>
                  </a:ext>
                </a:extLst>
              </a:tr>
              <a:tr h="18762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100,4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99,4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99,9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979" marR="6979" marT="6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770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1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99612" cy="663574"/>
          </a:xfrm>
        </p:spPr>
        <p:txBody>
          <a:bodyPr>
            <a:normAutofit/>
          </a:bodyPr>
          <a:lstStyle/>
          <a:p>
            <a:r>
              <a:rPr lang="fi-FI" sz="2800" dirty="0"/>
              <a:t>Maanteiden hoidon kilpailuttaminen </a:t>
            </a:r>
            <a:r>
              <a:rPr lang="fi-FI" sz="2800" dirty="0" smtClean="0"/>
              <a:t>2020</a:t>
            </a:r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09774"/>
              </p:ext>
            </p:extLst>
          </p:nvPr>
        </p:nvGraphicFramePr>
        <p:xfrm>
          <a:off x="238124" y="1142997"/>
          <a:ext cx="11753850" cy="5154479"/>
        </p:xfrm>
        <a:graphic>
          <a:graphicData uri="http://schemas.openxmlformats.org/drawingml/2006/table">
            <a:tbl>
              <a:tblPr/>
              <a:tblGrid>
                <a:gridCol w="323851">
                  <a:extLst>
                    <a:ext uri="{9D8B030D-6E8A-4147-A177-3AD203B41FA5}">
                      <a16:colId xmlns:a16="http://schemas.microsoft.com/office/drawing/2014/main" val="4002034871"/>
                    </a:ext>
                  </a:extLst>
                </a:gridCol>
                <a:gridCol w="1251754">
                  <a:extLst>
                    <a:ext uri="{9D8B030D-6E8A-4147-A177-3AD203B41FA5}">
                      <a16:colId xmlns:a16="http://schemas.microsoft.com/office/drawing/2014/main" val="3348258193"/>
                    </a:ext>
                  </a:extLst>
                </a:gridCol>
                <a:gridCol w="362305">
                  <a:extLst>
                    <a:ext uri="{9D8B030D-6E8A-4147-A177-3AD203B41FA5}">
                      <a16:colId xmlns:a16="http://schemas.microsoft.com/office/drawing/2014/main" val="3662310613"/>
                    </a:ext>
                  </a:extLst>
                </a:gridCol>
                <a:gridCol w="530819">
                  <a:extLst>
                    <a:ext uri="{9D8B030D-6E8A-4147-A177-3AD203B41FA5}">
                      <a16:colId xmlns:a16="http://schemas.microsoft.com/office/drawing/2014/main" val="1935335023"/>
                    </a:ext>
                  </a:extLst>
                </a:gridCol>
                <a:gridCol w="463413">
                  <a:extLst>
                    <a:ext uri="{9D8B030D-6E8A-4147-A177-3AD203B41FA5}">
                      <a16:colId xmlns:a16="http://schemas.microsoft.com/office/drawing/2014/main" val="72925320"/>
                    </a:ext>
                  </a:extLst>
                </a:gridCol>
                <a:gridCol w="494308">
                  <a:extLst>
                    <a:ext uri="{9D8B030D-6E8A-4147-A177-3AD203B41FA5}">
                      <a16:colId xmlns:a16="http://schemas.microsoft.com/office/drawing/2014/main" val="244879947"/>
                    </a:ext>
                  </a:extLst>
                </a:gridCol>
                <a:gridCol w="606651">
                  <a:extLst>
                    <a:ext uri="{9D8B030D-6E8A-4147-A177-3AD203B41FA5}">
                      <a16:colId xmlns:a16="http://schemas.microsoft.com/office/drawing/2014/main" val="1654294715"/>
                    </a:ext>
                  </a:extLst>
                </a:gridCol>
                <a:gridCol w="564522">
                  <a:extLst>
                    <a:ext uri="{9D8B030D-6E8A-4147-A177-3AD203B41FA5}">
                      <a16:colId xmlns:a16="http://schemas.microsoft.com/office/drawing/2014/main" val="2434310835"/>
                    </a:ext>
                  </a:extLst>
                </a:gridCol>
                <a:gridCol w="494308">
                  <a:extLst>
                    <a:ext uri="{9D8B030D-6E8A-4147-A177-3AD203B41FA5}">
                      <a16:colId xmlns:a16="http://schemas.microsoft.com/office/drawing/2014/main" val="3976564775"/>
                    </a:ext>
                  </a:extLst>
                </a:gridCol>
                <a:gridCol w="2269322">
                  <a:extLst>
                    <a:ext uri="{9D8B030D-6E8A-4147-A177-3AD203B41FA5}">
                      <a16:colId xmlns:a16="http://schemas.microsoft.com/office/drawing/2014/main" val="4122450898"/>
                    </a:ext>
                  </a:extLst>
                </a:gridCol>
                <a:gridCol w="584181">
                  <a:extLst>
                    <a:ext uri="{9D8B030D-6E8A-4147-A177-3AD203B41FA5}">
                      <a16:colId xmlns:a16="http://schemas.microsoft.com/office/drawing/2014/main" val="2263581839"/>
                    </a:ext>
                  </a:extLst>
                </a:gridCol>
                <a:gridCol w="651588">
                  <a:extLst>
                    <a:ext uri="{9D8B030D-6E8A-4147-A177-3AD203B41FA5}">
                      <a16:colId xmlns:a16="http://schemas.microsoft.com/office/drawing/2014/main" val="623845823"/>
                    </a:ext>
                  </a:extLst>
                </a:gridCol>
                <a:gridCol w="595416">
                  <a:extLst>
                    <a:ext uri="{9D8B030D-6E8A-4147-A177-3AD203B41FA5}">
                      <a16:colId xmlns:a16="http://schemas.microsoft.com/office/drawing/2014/main" val="2538755270"/>
                    </a:ext>
                  </a:extLst>
                </a:gridCol>
                <a:gridCol w="550479">
                  <a:extLst>
                    <a:ext uri="{9D8B030D-6E8A-4147-A177-3AD203B41FA5}">
                      <a16:colId xmlns:a16="http://schemas.microsoft.com/office/drawing/2014/main" val="8863190"/>
                    </a:ext>
                  </a:extLst>
                </a:gridCol>
                <a:gridCol w="662821">
                  <a:extLst>
                    <a:ext uri="{9D8B030D-6E8A-4147-A177-3AD203B41FA5}">
                      <a16:colId xmlns:a16="http://schemas.microsoft.com/office/drawing/2014/main" val="1528224237"/>
                    </a:ext>
                  </a:extLst>
                </a:gridCol>
                <a:gridCol w="539245">
                  <a:extLst>
                    <a:ext uri="{9D8B030D-6E8A-4147-A177-3AD203B41FA5}">
                      <a16:colId xmlns:a16="http://schemas.microsoft.com/office/drawing/2014/main" val="1931265277"/>
                    </a:ext>
                  </a:extLst>
                </a:gridCol>
                <a:gridCol w="808867">
                  <a:extLst>
                    <a:ext uri="{9D8B030D-6E8A-4147-A177-3AD203B41FA5}">
                      <a16:colId xmlns:a16="http://schemas.microsoft.com/office/drawing/2014/main" val="1613984842"/>
                    </a:ext>
                  </a:extLst>
                </a:gridCol>
              </a:tblGrid>
              <a:tr h="4747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effectLst/>
                          <a:latin typeface="Arial" panose="020B0604020202020204" pitchFamily="34" charset="0"/>
                        </a:rPr>
                        <a:t>MAANTEIDEN HOIDON VUODEN 2020 ALUEURAKOIDEN KILPAILUTUKSEN RATKAISUT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5.2.2020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965071"/>
                  </a:ext>
                </a:extLst>
              </a:tr>
              <a:tr h="24179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943304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04347"/>
                  </a:ext>
                </a:extLst>
              </a:tr>
              <a:tr h="7630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ELY</a:t>
                      </a:r>
                      <a:endParaRPr lang="en-US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Urakka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kesto 4/5/7 v.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km:t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Kevari-km:t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Soratie km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Tilaajan kust.-arvio (M€)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K-arvio   euroa/km / vuosi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Hyv. tarjous-ten luku-määrä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Voittanut yritys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1. tarjous-hinta (M€)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1. ero kust. arvioon (%)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2. tarjous-hinta (M€)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2:ksi tulleen ero voittajaan (%)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euroa/km/ vuosi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milj. euroa/v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Vuosi"säästö" kust.arvoon verrattuna Meuroa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450749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Mäntsälä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16,300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3 357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900" b="1" i="0" u="none" strike="noStrike">
                          <a:effectLst/>
                          <a:latin typeface="Arial" panose="020B0604020202020204" pitchFamily="34" charset="0"/>
                        </a:rPr>
                        <a:t>Kuljetus ja Maanrakennus P. Salonen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15,281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-6,25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15,545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1,72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3 148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3,06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0,204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973572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Porvoo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1 030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16,100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3 126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15,876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-1,39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16,090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3 083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3,18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0,045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64674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Lieto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486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7,500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3 086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6,601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-11,99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7,572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2 716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1,32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0,180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52474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KAS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Kotka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951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16,600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3 491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15,676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-5,56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16,749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6,84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3 297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3,14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0,185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216743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Parkano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11,500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2 761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8,954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-22,14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9,972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11,37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2 150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1,79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0,509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982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PIR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Virrat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9,600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2 409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8,299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-13,56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8,564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3,20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2 082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1,66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0,260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71602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Ilomantsi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1 143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11,500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2 012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12,090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5,13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12,408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2,62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2 116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2,42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-0,118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535729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1 265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14,000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14,477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3,41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14,790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2 289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2,90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-0,095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81843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Nurmes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1 240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727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13,200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2 129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13,808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4,60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13,797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-0,08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2 227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-0,122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18372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Lapua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1 395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18,500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2 652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14,262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-22,91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15,190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6,51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2 045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2,85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0,848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00595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Puolanka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1 010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465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10,200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2 020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9,752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-4,39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10,952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12,31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1 931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1,95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0,090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88405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Kemijärvi-Posio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1 597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20,000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2 505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19,466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-2,67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19,703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1,22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2 438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3,89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0,107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66922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Sodankylä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1 109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12,200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2 200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12,985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6,44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14,097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8,56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2 342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2,60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-0,157 </a:t>
                      </a:r>
                    </a:p>
                  </a:txBody>
                  <a:tcPr marL="7547" marR="7547" marT="7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12338"/>
                  </a:ext>
                </a:extLst>
              </a:tr>
              <a:tr h="16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Yhteensä/k.arvo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13 827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5 190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177,200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2 613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167,527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-5,46 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175,430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4,72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2 451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1,935 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723673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37052"/>
                  </a:ext>
                </a:extLst>
              </a:tr>
              <a:tr h="15971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Yht.</a:t>
                      </a: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125116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43821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Yht</a:t>
                      </a:r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177,20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3,23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167,53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-5,46 </a:t>
                      </a:r>
                    </a:p>
                  </a:txBody>
                  <a:tcPr marL="7547" marR="90565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175,43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4,72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708550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613462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vaativa urakka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vaativa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109,00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3,43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101,64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-6,75 </a:t>
                      </a:r>
                    </a:p>
                  </a:txBody>
                  <a:tcPr marL="7547" marR="90565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105,64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3,94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32102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perusurakka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perus</a:t>
                      </a: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68,20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3,00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65,89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-3,39 </a:t>
                      </a:r>
                    </a:p>
                  </a:txBody>
                  <a:tcPr marL="7547" marR="90565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69,79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5,92</a:t>
                      </a: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6791"/>
                  </a:ext>
                </a:extLst>
              </a:tr>
              <a:tr h="15221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47" marR="7547" marT="7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361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Yhteenvetoa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771698" y="1690688"/>
            <a:ext cx="10487025" cy="4501106"/>
          </a:xfrm>
        </p:spPr>
        <p:txBody>
          <a:bodyPr>
            <a:normAutofit fontScale="92500" lnSpcReduction="10000"/>
          </a:bodyPr>
          <a:lstStyle/>
          <a:p>
            <a:r>
              <a:rPr lang="fi-FI" sz="2000" dirty="0" smtClean="0"/>
              <a:t>Markkinoille kaksi uutta urakoitsijaa: </a:t>
            </a:r>
            <a:r>
              <a:rPr lang="fi-FI" sz="2000" dirty="0" err="1" smtClean="0"/>
              <a:t>Pimara</a:t>
            </a:r>
            <a:r>
              <a:rPr lang="fi-FI" sz="2000" dirty="0" smtClean="0"/>
              <a:t> Oy ja Kuljetus ja Maanrakennus P. Salonen Oy</a:t>
            </a:r>
          </a:p>
          <a:p>
            <a:r>
              <a:rPr lang="fi-FI" sz="2000" dirty="0"/>
              <a:t>Urakoitsija vaihtui </a:t>
            </a:r>
            <a:r>
              <a:rPr lang="fi-FI" sz="2000" dirty="0" smtClean="0"/>
              <a:t>kuudessa urakassa 13:sta</a:t>
            </a:r>
          </a:p>
          <a:p>
            <a:r>
              <a:rPr lang="fi-FI" sz="2000" dirty="0" smtClean="0"/>
              <a:t>Markkinaosuutta menetti </a:t>
            </a:r>
            <a:r>
              <a:rPr lang="fi-FI" sz="2000" smtClean="0"/>
              <a:t>eniten </a:t>
            </a:r>
            <a:r>
              <a:rPr lang="fi-FI" sz="2000" smtClean="0"/>
              <a:t>Destia</a:t>
            </a:r>
          </a:p>
          <a:p>
            <a:r>
              <a:rPr lang="fi-FI" sz="2000" dirty="0" smtClean="0"/>
              <a:t>YIT:n </a:t>
            </a:r>
            <a:r>
              <a:rPr lang="fi-FI" sz="2000" dirty="0" smtClean="0"/>
              <a:t>markkinaosuus vahva alueilla, joilla hintataso suhteellisen hyvä (Etelä ja paikoin Lappi)</a:t>
            </a:r>
          </a:p>
          <a:p>
            <a:r>
              <a:rPr lang="fi-FI" sz="2000" dirty="0" smtClean="0"/>
              <a:t>Kilpailu suhteellisen kireää ja tarjoajien määrä on kasvanut edellisvuodesta</a:t>
            </a:r>
          </a:p>
          <a:p>
            <a:r>
              <a:rPr lang="fi-FI" sz="2000" dirty="0" smtClean="0"/>
              <a:t>Hyväksyttyjen tarjousten määrä oli 3,2/urakka, kun se oli 2,3 tarjousta/urakka vuonna 2019</a:t>
            </a:r>
          </a:p>
          <a:p>
            <a:r>
              <a:rPr lang="fi-FI" sz="2000" dirty="0" smtClean="0"/>
              <a:t>Kilpailutuksen laatuosat (tentit, testit ja lupaukset) kannustavat urakoitsijoita kehittämään osaamistaan ja yhteistyövalmiuksiaan</a:t>
            </a:r>
          </a:p>
          <a:p>
            <a:r>
              <a:rPr lang="fi-FI" sz="2000" dirty="0" smtClean="0"/>
              <a:t>Kustannusvaikutus melko neutraali: </a:t>
            </a:r>
          </a:p>
          <a:p>
            <a:pPr lvl="1"/>
            <a:r>
              <a:rPr lang="fi-FI" sz="2000" dirty="0" smtClean="0"/>
              <a:t>Kilpailutetut urakat keskimäärin 2 % kalliimpia kuin indeksikorjatut vanhat urakat (rahaksi muutettuna vaikutus reilut 0,5 M€/vuosi)</a:t>
            </a:r>
          </a:p>
          <a:p>
            <a:pPr lvl="1"/>
            <a:r>
              <a:rPr lang="fi-FI" sz="2000" dirty="0" smtClean="0"/>
              <a:t>Hinnoissa jonkin verran nousua pohjoisessa</a:t>
            </a:r>
          </a:p>
          <a:p>
            <a:pPr lvl="1"/>
            <a:r>
              <a:rPr lang="fi-FI" sz="2000" dirty="0" err="1" smtClean="0"/>
              <a:t>ELY:jen</a:t>
            </a:r>
            <a:r>
              <a:rPr lang="fi-FI" sz="2000" dirty="0" smtClean="0"/>
              <a:t> kustannusarviot alittuivat kuitenkin keskimäärin 5,5 % 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92898"/>
      </p:ext>
    </p:extLst>
  </p:cSld>
  <p:clrMapOvr>
    <a:masterClrMapping/>
  </p:clrMapOvr>
</p:sld>
</file>

<file path=ppt/theme/theme1.xml><?xml version="1.0" encoding="utf-8"?>
<a:theme xmlns:a="http://schemas.openxmlformats.org/drawingml/2006/main" name="vayla">
  <a:themeElements>
    <a:clrScheme name="VÄYLÄ">
      <a:dk1>
        <a:srgbClr val="000000"/>
      </a:dk1>
      <a:lt1>
        <a:srgbClr val="FFFFFF"/>
      </a:lt1>
      <a:dk2>
        <a:srgbClr val="000000"/>
      </a:dk2>
      <a:lt2>
        <a:srgbClr val="FDFCFF"/>
      </a:lt2>
      <a:accent1>
        <a:srgbClr val="49C2F0"/>
      </a:accent1>
      <a:accent2>
        <a:srgbClr val="00B0CC"/>
      </a:accent2>
      <a:accent3>
        <a:srgbClr val="009BFF"/>
      </a:accent3>
      <a:accent4>
        <a:srgbClr val="0065AF"/>
      </a:accent4>
      <a:accent5>
        <a:srgbClr val="DD38F2"/>
      </a:accent5>
      <a:accent6>
        <a:srgbClr val="FFC300"/>
      </a:accent6>
      <a:hlink>
        <a:srgbClr val="00AFCB"/>
      </a:hlink>
      <a:folHlink>
        <a:srgbClr val="49C2EF"/>
      </a:folHlink>
    </a:clrScheme>
    <a:fontScheme name="Mukautettu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yla_ilmeella_fi.potx" id="{AE977343-594A-473B-A14F-8B7E96572D58}" vid="{183630C8-0935-4D2C-BE8D-24D6EBA6C31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ivi_kameleon xmlns="" xmlns:xsi="http://www.w3.org/2001/XMLSchema-instance">
  <tyyppi>Esitys</tyyppi>
  <author>Markku Hussi</author>
  <title/>
  <paivays>2.4.2019</paivays>
</livi_kameleon>
</file>

<file path=customXml/item2.xml><?xml version="1.0" encoding="utf-8"?>
<xml_kameleon/>
</file>

<file path=customXml/itemProps1.xml><?xml version="1.0" encoding="utf-8"?>
<ds:datastoreItem xmlns:ds="http://schemas.openxmlformats.org/officeDocument/2006/customXml" ds:itemID="{13559E4A-FA89-4BE0-869A-4BC7C1717263}">
  <ds:schemaRefs>
    <ds:schemaRef ds:uri=""/>
  </ds:schemaRefs>
</ds:datastoreItem>
</file>

<file path=customXml/itemProps2.xml><?xml version="1.0" encoding="utf-8"?>
<ds:datastoreItem xmlns:ds="http://schemas.openxmlformats.org/officeDocument/2006/customXml" ds:itemID="{03821572-D42A-4C79-808A-AA1432572BC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vayla_ilmeella_fi</Template>
  <TotalTime>423</TotalTime>
  <Words>1313</Words>
  <Application>Microsoft Office PowerPoint</Application>
  <PresentationFormat>Laajakuva</PresentationFormat>
  <Paragraphs>833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Exo 2</vt:lpstr>
      <vt:lpstr>Felbridge Pro</vt:lpstr>
      <vt:lpstr>Tahoma</vt:lpstr>
      <vt:lpstr>vayla</vt:lpstr>
      <vt:lpstr>Maanteiden hoidon kilpailuttamisen tuloksia 2020</vt:lpstr>
      <vt:lpstr>Maanteiden hoidon kilpailuttaminen 2020</vt:lpstr>
      <vt:lpstr>Maanteiden hoidon kilpailuttaminen 2020</vt:lpstr>
      <vt:lpstr>PowerPoint-esitys</vt:lpstr>
      <vt:lpstr>Kaikki urakat – markkinaosuudet 1.10.2020 alkaen</vt:lpstr>
      <vt:lpstr>Maanteiden hoitourakat 1.10.2020: markkinaosuudet (M€) ja kumulatiivinen osuus</vt:lpstr>
      <vt:lpstr>Maanteiden hoidon kilpailuttaminen 2020</vt:lpstr>
      <vt:lpstr>Maanteiden hoidon kilpailuttaminen 2020</vt:lpstr>
      <vt:lpstr>Yhteenvetoa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Markku Hussi</dc:creator>
  <cp:keywords>Esitys</cp:keywords>
  <cp:lastModifiedBy>Kärki Otto</cp:lastModifiedBy>
  <cp:revision>57</cp:revision>
  <dcterms:created xsi:type="dcterms:W3CDTF">2019-04-02T03:43:48Z</dcterms:created>
  <dcterms:modified xsi:type="dcterms:W3CDTF">2020-02-26T14:18:22Z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473.983.02.010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vayla_ilmeella_fi.potx</vt:lpwstr>
  </property>
  <property fmtid="{D5CDD505-2E9C-101B-9397-08002B2CF9AE}" pid="6" name="dvDefinition">
    <vt:lpwstr>702 (dd_default.xml)</vt:lpwstr>
  </property>
  <property fmtid="{D5CDD505-2E9C-101B-9397-08002B2CF9AE}" pid="7" name="dvDefinitionID">
    <vt:lpwstr>702</vt:lpwstr>
  </property>
  <property fmtid="{D5CDD505-2E9C-101B-9397-08002B2CF9AE}" pid="8" name="dvContentFile">
    <vt:lpwstr>dd_default.xml</vt:lpwstr>
  </property>
  <property fmtid="{D5CDD505-2E9C-101B-9397-08002B2CF9AE}" pid="9" name="dvGlobalVerID">
    <vt:lpwstr>473.85.02.201</vt:lpwstr>
  </property>
  <property fmtid="{D5CDD505-2E9C-101B-9397-08002B2CF9AE}" pid="10" name="dvDefinitionVersion">
    <vt:lpwstr>02.002 / 20.12.2018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2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VAYL</vt:lpwstr>
  </property>
  <property fmtid="{D5CDD505-2E9C-101B-9397-08002B2CF9AE}" pid="21" name="dvSite">
    <vt:lpwstr>Helsinki</vt:lpwstr>
  </property>
  <property fmtid="{D5CDD505-2E9C-101B-9397-08002B2CF9AE}" pid="22" name="dvNumbering">
    <vt:lpwstr>0</vt:lpwstr>
  </property>
  <property fmtid="{D5CDD505-2E9C-101B-9397-08002B2CF9AE}" pid="23" name="dvDUname">
    <vt:lpwstr>Markku Hussi</vt:lpwstr>
  </property>
  <property fmtid="{D5CDD505-2E9C-101B-9397-08002B2CF9AE}" pid="24" name="dvDUFname">
    <vt:lpwstr>Markku</vt:lpwstr>
  </property>
  <property fmtid="{D5CDD505-2E9C-101B-9397-08002B2CF9AE}" pid="25" name="dvDULname">
    <vt:lpwstr>Hussi</vt:lpwstr>
  </property>
  <property fmtid="{D5CDD505-2E9C-101B-9397-08002B2CF9AE}" pid="26" name="dvDUBusinessarea">
    <vt:lpwstr>Väylänpito</vt:lpwstr>
  </property>
  <property fmtid="{D5CDD505-2E9C-101B-9397-08002B2CF9AE}" pid="27" name="dvDUdepartment">
    <vt:lpwstr>Kunnossapito-osasto</vt:lpwstr>
  </property>
  <property fmtid="{D5CDD505-2E9C-101B-9397-08002B2CF9AE}" pid="28" name="dvLogoExist">
    <vt:lpwstr>0</vt:lpwstr>
  </property>
  <property fmtid="{D5CDD505-2E9C-101B-9397-08002B2CF9AE}" pid="29" name="dvCurrentlogo">
    <vt:lpwstr>vayla_fi.jpg</vt:lpwstr>
  </property>
  <property fmtid="{D5CDD505-2E9C-101B-9397-08002B2CF9AE}" pid="30" name="dvEULogoExist">
    <vt:lpwstr>0</vt:lpwstr>
  </property>
  <property fmtid="{D5CDD505-2E9C-101B-9397-08002B2CF9AE}" pid="31" name="dvCurrentEUListLogo">
    <vt:lpwstr/>
  </property>
  <property fmtid="{D5CDD505-2E9C-101B-9397-08002B2CF9AE}" pid="32" name="dvCurrentEUlogo">
    <vt:lpwstr/>
  </property>
  <property fmtid="{D5CDD505-2E9C-101B-9397-08002B2CF9AE}" pid="33" name="tyyppi">
    <vt:lpwstr>Esitys</vt:lpwstr>
  </property>
  <property fmtid="{D5CDD505-2E9C-101B-9397-08002B2CF9AE}" pid="34" name="author">
    <vt:lpwstr>Markku Hussi</vt:lpwstr>
  </property>
  <property fmtid="{D5CDD505-2E9C-101B-9397-08002B2CF9AE}" pid="35" name="paivays">
    <vt:filetime>2019-04-01T21:00:00Z</vt:filetime>
  </property>
</Properties>
</file>