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12"/>
  </p:notesMasterIdLst>
  <p:handoutMasterIdLst>
    <p:handoutMasterId r:id="rId13"/>
  </p:handoutMasterIdLst>
  <p:sldIdLst>
    <p:sldId id="256" r:id="rId4"/>
    <p:sldId id="270" r:id="rId5"/>
    <p:sldId id="271" r:id="rId6"/>
    <p:sldId id="266" r:id="rId7"/>
    <p:sldId id="264" r:id="rId8"/>
    <p:sldId id="265" r:id="rId9"/>
    <p:sldId id="259" r:id="rId10"/>
    <p:sldId id="26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446" autoAdjust="0"/>
  </p:normalViewPr>
  <p:slideViewPr>
    <p:cSldViewPr snapToGrid="0">
      <p:cViewPr varScale="1">
        <p:scale>
          <a:sx n="39" d="100"/>
          <a:sy n="39" d="100"/>
        </p:scale>
        <p:origin x="396" y="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28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aylafile01.vally.local\groups\Ely_Livi_yhteiset\Hoito\Elina\Urakoiden%20kilpailutus\2023\Analyysit\Markkinaosuudet_2023-2024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vaylafile01.vally.local\groups\Ely_Livi_yhteiset\Hoito\Elina\Urakoiden%20kilpailutus\2023\Analyysit\Markkinaosuudet_2023-2024.xls" TargetMode="Externa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\\vaylafile01.vally.local\groups\Ely_Livi_yhteiset\Hoito\Elina\Urakoiden%20kilpailutus\2023\Analyysit\Markkinaosuudet_2005-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i-FI" sz="3200" dirty="0"/>
              <a:t>1.10.2023 alkavat urakat - markkinaosuudet</a:t>
            </a:r>
          </a:p>
        </c:rich>
      </c:tx>
      <c:layout>
        <c:manualLayout>
          <c:xMode val="edge"/>
          <c:yMode val="edge"/>
          <c:x val="0.17602732146770442"/>
          <c:y val="0"/>
        </c:manualLayout>
      </c:layout>
      <c:overlay val="0"/>
      <c:spPr>
        <a:noFill/>
        <a:ln w="25400">
          <a:noFill/>
        </a:ln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C0E-4B1F-BC8D-F746D5F374F9}"/>
              </c:ext>
            </c:extLst>
          </c:dPt>
          <c:dPt>
            <c:idx val="1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0E-4B1F-BC8D-F746D5F374F9}"/>
              </c:ext>
            </c:extLst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0E-4B1F-BC8D-F746D5F374F9}"/>
              </c:ext>
            </c:extLst>
          </c:dPt>
          <c:dPt>
            <c:idx val="3"/>
            <c:bubble3D val="0"/>
            <c:spPr>
              <a:solidFill>
                <a:srgbClr val="E47BF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0E-4B1F-BC8D-F746D5F374F9}"/>
              </c:ext>
            </c:extLst>
          </c:dPt>
          <c:dLbls>
            <c:dLbl>
              <c:idx val="0"/>
              <c:layout>
                <c:manualLayout>
                  <c:x val="6.3875075124018299E-2"/>
                  <c:y val="-6.0668194339484713E-2"/>
                </c:manualLayout>
              </c:layout>
              <c:tx>
                <c:rich>
                  <a:bodyPr/>
                  <a:lstStyle/>
                  <a:p>
                    <a:pPr>
                      <a:defRPr sz="200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2000" b="1" i="0" u="none" strike="noStrike" baseline="0">
                        <a:solidFill>
                          <a:srgbClr val="333333"/>
                        </a:solidFill>
                        <a:latin typeface="Calibri"/>
                        <a:cs typeface="Calibri"/>
                      </a:rPr>
                      <a:t>Destia Oy </a:t>
                    </a:r>
                  </a:p>
                  <a:p>
                    <a:pPr>
                      <a:defRPr sz="200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2000" b="1" i="0" u="none" strike="noStrike" baseline="0">
                        <a:solidFill>
                          <a:srgbClr val="333333"/>
                        </a:solidFill>
                        <a:latin typeface="Calibri"/>
                        <a:cs typeface="Calibri"/>
                      </a:rPr>
                      <a:t>45,1 %</a:t>
                    </a:r>
                  </a:p>
                </c:rich>
              </c:tx>
              <c:numFmt formatCode="General" sourceLinked="0"/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C0E-4B1F-BC8D-F746D5F374F9}"/>
                </c:ext>
              </c:extLst>
            </c:dLbl>
            <c:dLbl>
              <c:idx val="1"/>
              <c:layout>
                <c:manualLayout>
                  <c:x val="-0.1172701601954928"/>
                  <c:y val="-0.44364862831636492"/>
                </c:manualLayout>
              </c:layout>
              <c:tx>
                <c:rich>
                  <a:bodyPr/>
                  <a:lstStyle/>
                  <a:p>
                    <a:pPr>
                      <a:defRPr sz="200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2000" b="1" i="0" u="none" strike="noStrike" baseline="0">
                        <a:solidFill>
                          <a:srgbClr val="333333"/>
                        </a:solidFill>
                        <a:latin typeface="Calibri"/>
                        <a:cs typeface="Calibri"/>
                      </a:rPr>
                      <a:t>YIT Suomi Oy</a:t>
                    </a:r>
                  </a:p>
                  <a:p>
                    <a:pPr>
                      <a:defRPr sz="200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2000" b="1" i="0" u="none" strike="noStrike" baseline="0">
                        <a:solidFill>
                          <a:srgbClr val="333333"/>
                        </a:solidFill>
                        <a:latin typeface="Calibri"/>
                        <a:cs typeface="Calibri"/>
                      </a:rPr>
                      <a:t>18,6 %</a:t>
                    </a:r>
                  </a:p>
                </c:rich>
              </c:tx>
              <c:numFmt formatCode="General" sourceLinked="0"/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C0E-4B1F-BC8D-F746D5F374F9}"/>
                </c:ext>
              </c:extLst>
            </c:dLbl>
            <c:dLbl>
              <c:idx val="2"/>
              <c:layout>
                <c:manualLayout>
                  <c:x val="-1.1536926418680423E-2"/>
                  <c:y val="0.42723205777621748"/>
                </c:manualLayout>
              </c:layout>
              <c:tx>
                <c:rich>
                  <a:bodyPr/>
                  <a:lstStyle/>
                  <a:p>
                    <a:pPr>
                      <a:defRPr sz="200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2000" b="1" i="0" u="none" strike="noStrike" baseline="0">
                        <a:solidFill>
                          <a:srgbClr val="333333"/>
                        </a:solidFill>
                        <a:latin typeface="Calibri"/>
                        <a:cs typeface="Calibri"/>
                      </a:rPr>
                      <a:t>Terranor Oy</a:t>
                    </a:r>
                  </a:p>
                  <a:p>
                    <a:pPr>
                      <a:defRPr sz="200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2000" b="1" i="0" u="none" strike="noStrike" baseline="0">
                        <a:solidFill>
                          <a:srgbClr val="333333"/>
                        </a:solidFill>
                        <a:latin typeface="Calibri"/>
                        <a:cs typeface="Calibri"/>
                      </a:rPr>
                      <a:t>27,7 %</a:t>
                    </a:r>
                  </a:p>
                </c:rich>
              </c:tx>
              <c:numFmt formatCode="General" sourceLinked="0"/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C0E-4B1F-BC8D-F746D5F374F9}"/>
                </c:ext>
              </c:extLst>
            </c:dLbl>
            <c:dLbl>
              <c:idx val="3"/>
              <c:layout>
                <c:manualLayout>
                  <c:x val="-5.9204181373879991E-2"/>
                  <c:y val="3.2030442850694618E-2"/>
                </c:manualLayout>
              </c:layout>
              <c:tx>
                <c:rich>
                  <a:bodyPr/>
                  <a:lstStyle/>
                  <a:p>
                    <a:pPr>
                      <a:defRPr sz="200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2000" b="1" i="0" u="none" strike="noStrike" baseline="0">
                        <a:solidFill>
                          <a:srgbClr val="333333"/>
                        </a:solidFill>
                        <a:latin typeface="Calibri"/>
                        <a:cs typeface="Calibri"/>
                      </a:rPr>
                      <a:t>Pimara Oy</a:t>
                    </a:r>
                  </a:p>
                  <a:p>
                    <a:pPr>
                      <a:defRPr sz="200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2000" b="1" i="0" u="none" strike="noStrike" baseline="0">
                        <a:solidFill>
                          <a:srgbClr val="333333"/>
                        </a:solidFill>
                        <a:latin typeface="Calibri"/>
                        <a:cs typeface="Calibri"/>
                      </a:rPr>
                      <a:t>8,6 %</a:t>
                    </a:r>
                  </a:p>
                </c:rich>
              </c:tx>
              <c:numFmt formatCode="General" sourceLinked="0"/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FC0E-4B1F-BC8D-F746D5F374F9}"/>
                </c:ext>
              </c:extLst>
            </c:dLbl>
            <c:dLbl>
              <c:idx val="4"/>
              <c:layout>
                <c:manualLayout>
                  <c:x val="-8.3511423943934626E-2"/>
                  <c:y val="3.4138733819263314E-2"/>
                </c:manualLayout>
              </c:layout>
              <c:tx>
                <c:rich>
                  <a:bodyPr/>
                  <a:lstStyle/>
                  <a:p>
                    <a:pPr>
                      <a:defRPr sz="2000" b="1" i="0" u="none" strike="noStrike" baseline="0">
                        <a:solidFill>
                          <a:srgbClr val="333333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2000" b="1"/>
                      <a:t>Pimara Oy 6,1 %</a:t>
                    </a:r>
                  </a:p>
                </c:rich>
              </c:tx>
              <c:numFmt formatCode="General" sourceLinked="0"/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FC0E-4B1F-BC8D-F746D5F374F9}"/>
                </c:ext>
              </c:extLst>
            </c:dLbl>
            <c:numFmt formatCode="General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'Alkavien urak markkinaos'!$A$3:$A$6</c:f>
              <c:strCache>
                <c:ptCount val="4"/>
                <c:pt idx="0">
                  <c:v>Destia Oy</c:v>
                </c:pt>
                <c:pt idx="1">
                  <c:v>Terranor Oy</c:v>
                </c:pt>
                <c:pt idx="2">
                  <c:v>YIT Suomi Oy</c:v>
                </c:pt>
                <c:pt idx="3">
                  <c:v>Pimara Oy</c:v>
                </c:pt>
              </c:strCache>
            </c:strRef>
          </c:cat>
          <c:val>
            <c:numRef>
              <c:f>'Alkavien urak markkinaos'!$B$3:$B$6</c:f>
              <c:numCache>
                <c:formatCode>0.000</c:formatCode>
                <c:ptCount val="4"/>
                <c:pt idx="0">
                  <c:v>76.757085000000004</c:v>
                </c:pt>
                <c:pt idx="1">
                  <c:v>47.093149999999994</c:v>
                </c:pt>
                <c:pt idx="2">
                  <c:v>31.626579</c:v>
                </c:pt>
                <c:pt idx="3">
                  <c:v>14.638999999999999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C0E-4B1F-BC8D-F746D5F374F9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C0E-4B1F-BC8D-F746D5F374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C0E-4B1F-BC8D-F746D5F374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C0E-4B1F-BC8D-F746D5F374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FC0E-4B1F-BC8D-F746D5F374F9}"/>
              </c:ext>
            </c:extLst>
          </c:dPt>
          <c:cat>
            <c:strRef>
              <c:f>'Alkavien urak markkinaos'!$A$3:$A$6</c:f>
              <c:strCache>
                <c:ptCount val="4"/>
                <c:pt idx="0">
                  <c:v>Destia Oy</c:v>
                </c:pt>
                <c:pt idx="1">
                  <c:v>Terranor Oy</c:v>
                </c:pt>
                <c:pt idx="2">
                  <c:v>YIT Suomi Oy</c:v>
                </c:pt>
                <c:pt idx="3">
                  <c:v>Pimara Oy</c:v>
                </c:pt>
              </c:strCache>
            </c:strRef>
          </c:cat>
          <c:val>
            <c:numRef>
              <c:f>'Alkavien urak markkinaos'!$C$3:$C$6</c:f>
              <c:numCache>
                <c:formatCode>0.0\ %</c:formatCode>
                <c:ptCount val="4"/>
                <c:pt idx="0">
                  <c:v>0.45120487740193282</c:v>
                </c:pt>
                <c:pt idx="1">
                  <c:v>0.27682993657485594</c:v>
                </c:pt>
                <c:pt idx="2">
                  <c:v>0.18591204577841305</c:v>
                </c:pt>
                <c:pt idx="3">
                  <c:v>8.6053140244798168E-2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FC0E-4B1F-BC8D-F746D5F374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/>
        <a:lstStyle/>
        <a:p>
          <a:pPr>
            <a:defRPr sz="18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fi-FI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9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2"/>
          <c:order val="0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3B2-464C-A4A8-156DFDD75F85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3B2-464C-A4A8-156DFDD75F85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B2-464C-A4A8-156DFDD75F85}"/>
              </c:ext>
            </c:extLst>
          </c:dPt>
          <c:dPt>
            <c:idx val="3"/>
            <c:bubble3D val="0"/>
            <c:spPr>
              <a:solidFill>
                <a:srgbClr val="FF66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3B2-464C-A4A8-156DFDD75F85}"/>
              </c:ext>
            </c:extLst>
          </c:dPt>
          <c:dPt>
            <c:idx val="4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3B2-464C-A4A8-156DFDD75F85}"/>
              </c:ext>
            </c:extLst>
          </c:dPt>
          <c:dPt>
            <c:idx val="5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3B2-464C-A4A8-156DFDD75F85}"/>
              </c:ext>
            </c:extLst>
          </c:dPt>
          <c:dLbls>
            <c:dLbl>
              <c:idx val="0"/>
              <c:layout>
                <c:manualLayout>
                  <c:x val="3.6986806914790303E-2"/>
                  <c:y val="9.20857520547157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fi-FI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B2-464C-A4A8-156DFDD75F85}"/>
                </c:ext>
              </c:extLst>
            </c:dLbl>
            <c:dLbl>
              <c:idx val="1"/>
              <c:layout>
                <c:manualLayout>
                  <c:x val="1.793348174931644E-2"/>
                  <c:y val="4.154261739180412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fi-FI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B2-464C-A4A8-156DFDD75F85}"/>
                </c:ext>
              </c:extLst>
            </c:dLbl>
            <c:dLbl>
              <c:idx val="2"/>
              <c:layout>
                <c:manualLayout>
                  <c:x val="-7.3511034080891713E-2"/>
                  <c:y val="0.122825219840220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fi-FI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B2-464C-A4A8-156DFDD75F85}"/>
                </c:ext>
              </c:extLst>
            </c:dLbl>
            <c:dLbl>
              <c:idx val="3"/>
              <c:layout>
                <c:manualLayout>
                  <c:x val="-7.3306488965919112E-2"/>
                  <c:y val="5.965584228978677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fi-FI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B2-464C-A4A8-156DFDD75F85}"/>
                </c:ext>
              </c:extLst>
            </c:dLbl>
            <c:dLbl>
              <c:idx val="6"/>
              <c:layout>
                <c:manualLayout>
                  <c:x val="0.18398031496062991"/>
                  <c:y val="1.729248445714197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fi-FI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B2-464C-A4A8-156DFDD75F8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'Koko maa 2023'!$K$5:$K$10</c:f>
              <c:strCache>
                <c:ptCount val="6"/>
                <c:pt idx="0">
                  <c:v>Destia Oy</c:v>
                </c:pt>
                <c:pt idx="1">
                  <c:v>YIT Suomi Oy</c:v>
                </c:pt>
                <c:pt idx="2">
                  <c:v>Terranor Oy</c:v>
                </c:pt>
                <c:pt idx="3">
                  <c:v>Pimara Oy</c:v>
                </c:pt>
                <c:pt idx="4">
                  <c:v>Savon Kuljetus Oy</c:v>
                </c:pt>
                <c:pt idx="5">
                  <c:v>P.Salonen Oy</c:v>
                </c:pt>
              </c:strCache>
            </c:strRef>
          </c:cat>
          <c:val>
            <c:numRef>
              <c:f>'Koko maa 2023'!$N$5:$N$10</c:f>
              <c:numCache>
                <c:formatCode>0.0</c:formatCode>
                <c:ptCount val="6"/>
                <c:pt idx="0">
                  <c:v>44.456950500675127</c:v>
                </c:pt>
                <c:pt idx="1">
                  <c:v>30.447623017011544</c:v>
                </c:pt>
                <c:pt idx="2">
                  <c:v>14.652026141158556</c:v>
                </c:pt>
                <c:pt idx="3">
                  <c:v>5.7139156603412626</c:v>
                </c:pt>
                <c:pt idx="4">
                  <c:v>3.0795526974166139</c:v>
                </c:pt>
                <c:pt idx="5">
                  <c:v>1.6499319833968931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3B2-464C-A4A8-156DFDD75F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Taul1!$V$24:$V$29</cx:f>
        <cx:lvl ptCount="6">
          <cx:pt idx="0">Destia Oy</cx:pt>
          <cx:pt idx="1">YIT Suomi Oy</cx:pt>
          <cx:pt idx="2">Terranor Oy</cx:pt>
          <cx:pt idx="3">Pimara Oy</cx:pt>
          <cx:pt idx="4">Savon Kuljetus Oy</cx:pt>
          <cx:pt idx="5">P.Salonen Oy</cx:pt>
        </cx:lvl>
      </cx:strDim>
      <cx:numDim type="val">
        <cx:f>Taul1!$W$24:$W$29</cx:f>
        <cx:lvl ptCount="6" formatCode="# ##0,00">
          <cx:pt idx="0">92.093844116</cx:pt>
          <cx:pt idx="1">63.073121659999998</cx:pt>
          <cx:pt idx="2">30.352091089999998</cx:pt>
          <cx:pt idx="3">11.836539668</cx:pt>
          <cx:pt idx="4">6.3793814661399999</cx:pt>
          <cx:pt idx="5">3.41788128</cx:pt>
        </cx:lvl>
      </cx:numDim>
    </cx:data>
    <cx:data id="1">
      <cx:strDim type="cat">
        <cx:f>Taul1!$V$24:$V$29</cx:f>
        <cx:lvl ptCount="6">
          <cx:pt idx="0">Destia Oy</cx:pt>
          <cx:pt idx="1">YIT Suomi Oy</cx:pt>
          <cx:pt idx="2">Terranor Oy</cx:pt>
          <cx:pt idx="3">Pimara Oy</cx:pt>
          <cx:pt idx="4">Savon Kuljetus Oy</cx:pt>
          <cx:pt idx="5">P.Salonen Oy</cx:pt>
        </cx:lvl>
      </cx:strDim>
      <cx:numDim type="val">
        <cx:f>Taul1!$X$24:$X$29</cx:f>
        <cx:lvl ptCount="6" formatCode="0,0\ %">
          <cx:pt idx="0">0.44456950503134657</cx:pt>
          <cx:pt idx="1">0.30447623015767328</cx:pt>
          <cx:pt idx="2">0.14652026139283852</cx:pt>
          <cx:pt idx="3">0.057139156607020521</cx:pt>
          <cx:pt idx="4">0.030795526976110633</cx:pt>
          <cx:pt idx="5">0.016499319835010733</cx:pt>
        </cx:lvl>
      </cx:numDim>
    </cx:data>
  </cx:chartData>
  <cx:chart>
    <cx:title pos="t" align="ctr" overlay="0">
      <cx:tx>
        <cx:txData>
          <cx:v>Maanteiden hoitourakat 1.10.2023, indekseineen 210 M€/v</cx:v>
        </cx:txData>
      </cx:tx>
      <cx:txPr>
        <a:bodyPr spcFirstLastPara="1" vertOverflow="ellipsis" wrap="square" lIns="0" tIns="0" rIns="0" bIns="0" anchor="ctr" anchorCtr="1"/>
        <a:lstStyle/>
        <a:p>
          <a:pPr algn="ctr">
            <a:defRPr/>
          </a:pPr>
          <a:r>
            <a:rPr lang="fi-FI"/>
            <a:t>Maanteiden hoitourakat 1.10.2023, indekseineen 210 M€/v</a:t>
          </a:r>
        </a:p>
      </cx:txPr>
    </cx:title>
    <cx:plotArea>
      <cx:plotAreaRegion>
        <cx:series layoutId="clusteredColumn" uniqueId="{3C4546A9-87B3-431E-BA50-167AC9DB9F2C}" formatIdx="0">
          <cx:tx>
            <cx:txData>
              <cx:f>Taul1!$W$23</cx:f>
              <cx:v>M€/v</cx:v>
            </cx:txData>
          </cx:tx>
          <cx:dataLabels pos="inEnd">
            <cx:visibility seriesName="0" categoryName="0" value="1"/>
          </cx:dataLabels>
          <cx:dataId val="0"/>
          <cx:layoutPr>
            <cx:aggregation/>
          </cx:layoutPr>
          <cx:axisId val="1"/>
        </cx:series>
        <cx:series layoutId="clusteredColumn" hidden="1" uniqueId="{19EFAEBD-C46C-468B-ADC4-0A773D484C72}" formatIdx="2">
          <cx:tx>
            <cx:txData>
              <cx:f>Taul1!$X$23</cx:f>
              <cx:v>%</cx:v>
            </cx:txData>
          </cx:tx>
          <cx:dataLabels pos="inEnd">
            <cx:visibility seriesName="0" categoryName="0" value="1"/>
          </cx:dataLabels>
          <cx:dataId val="1"/>
          <cx:layoutPr>
            <cx:aggregation/>
          </cx:layoutPr>
          <cx:axisId val="1"/>
        </cx:series>
        <cx:series layoutId="paretoLine" ownerIdx="0" uniqueId="{A4DECB62-C0A8-4084-B07F-7524E11E768E}" formatIdx="1">
          <cx:axisId val="2"/>
        </cx:series>
        <cx:series layoutId="paretoLine" ownerIdx="1" uniqueId="{37C9FDB9-6D08-4DC2-AB19-309044A9A849}" formatIdx="3">
          <cx:axisId val="2"/>
        </cx:series>
      </cx:plotAreaRegion>
      <cx:axis id="0">
        <cx:catScaling gapWidth="0"/>
        <cx:tickLabels/>
      </cx:axis>
      <cx:axis id="1" hidden="1">
        <cx:valScaling/>
        <cx:majorGridlines/>
        <cx:tickLabels/>
      </cx:axis>
      <cx:axis id="2">
        <cx:valScaling max="1" min="0"/>
        <cx:units unit="percentage"/>
        <cx:tickLabels/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/>
  </cs:chartArea>
  <cs:dataLabel>
    <cs:lnRef idx="0"/>
    <cs:fillRef idx="0"/>
    <cs:effectRef idx="0"/>
    <cs:fontRef idx="minor">
      <a:schemeClr val="dk1"/>
    </cs:fontRef>
    <cs:defRPr sz="1197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75000"/>
            <a:lumOff val="2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  <a:lumOff val="10000"/>
              </a:schemeClr>
            </a:gs>
            <a:gs pos="0">
              <a:schemeClr val="lt1">
                <a:lumMod val="75000"/>
                <a:alpha val="36000"/>
                <a:lumOff val="10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dk1"/>
    </cs:fontRef>
    <cs:spPr>
      <a:ln w="9525" cap="flat">
        <a:solidFill>
          <a:schemeClr val="bg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/>
  </cs:title>
  <cs:trendline>
    <cs:lnRef idx="0"/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defRPr sz="1197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DAE809-BFED-470A-BB70-DBC3965101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BF8A77-8EFF-4027-AE87-008AB85AAA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50B1A-2E76-4083-8C1F-14365BFFBCBE}" type="datetimeFigureOut">
              <a:rPr lang="fi-FI" smtClean="0"/>
              <a:t>13.4.2023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8A2CD-F4C2-4008-AF70-ABF6470F97C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31BFC3-43BC-4C7E-89DB-CD3AFB7027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CBF08-FC9C-4574-B237-348852A04F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5436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AC96E-1DC8-4EA3-9268-8EA7D1653612}" type="datetimeFigureOut">
              <a:rPr lang="fi-FI" smtClean="0"/>
              <a:t>13.4.2023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D8B9A-264D-4165-A769-848A3FBDC0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9275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D8B9A-264D-4165-A769-848A3FBDC0C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811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9D0EB043-CA1E-AC09-354B-2AB400561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800" y="457200"/>
            <a:ext cx="5198400" cy="1602000"/>
          </a:xfrm>
        </p:spPr>
        <p:txBody>
          <a:bodyPr anchor="ctr">
            <a:normAutofit/>
          </a:bodyPr>
          <a:lstStyle>
            <a:lvl1pPr algn="l">
              <a:defRPr sz="3200" b="1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C0A0CC28-71E9-C488-EDD5-3D5A405D3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800" y="2059200"/>
            <a:ext cx="3931200" cy="9864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8" name="Footer Placeholder 8">
            <a:extLst>
              <a:ext uri="{FF2B5EF4-FFF2-40B4-BE49-F238E27FC236}">
                <a16:creationId xmlns:a16="http://schemas.microsoft.com/office/drawing/2014/main" id="{B3795109-526B-31FD-2547-2E8C6C62E7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928800" y="3096000"/>
            <a:ext cx="2160000" cy="216000"/>
          </a:xfrm>
        </p:spPr>
        <p:txBody>
          <a:bodyPr vert="horz" lIns="0" tIns="0" rIns="0" bIns="0" rtlCol="0" anchor="t" anchorCtr="0"/>
          <a:lstStyle>
            <a:lvl1pPr>
              <a:defRPr lang="en-US" sz="1400" smtClean="0"/>
            </a:lvl1pPr>
          </a:lstStyle>
          <a:p>
            <a:r>
              <a:rPr lang="fi-FI"/>
              <a:t> </a:t>
            </a:r>
            <a:endParaRPr lang="fi-FI" dirty="0"/>
          </a:p>
        </p:txBody>
      </p:sp>
      <p:sp>
        <p:nvSpPr>
          <p:cNvPr id="15" name="duser_1">
            <a:extLst>
              <a:ext uri="{FF2B5EF4-FFF2-40B4-BE49-F238E27FC236}">
                <a16:creationId xmlns:a16="http://schemas.microsoft.com/office/drawing/2014/main" id="{384B469D-48C8-2202-9444-3E26CCDDE2E9}"/>
              </a:ext>
            </a:extLst>
          </p:cNvPr>
          <p:cNvSpPr txBox="1">
            <a:spLocks/>
          </p:cNvSpPr>
          <p:nvPr userDrawn="1"/>
        </p:nvSpPr>
        <p:spPr>
          <a:xfrm>
            <a:off x="928799" y="3420000"/>
            <a:ext cx="2160000" cy="23291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16" name="duser_2">
            <a:extLst>
              <a:ext uri="{FF2B5EF4-FFF2-40B4-BE49-F238E27FC236}">
                <a16:creationId xmlns:a16="http://schemas.microsoft.com/office/drawing/2014/main" id="{21C13BDF-CE13-A8A8-374A-828D070C76AB}"/>
              </a:ext>
            </a:extLst>
          </p:cNvPr>
          <p:cNvSpPr txBox="1">
            <a:spLocks/>
          </p:cNvSpPr>
          <p:nvPr userDrawn="1"/>
        </p:nvSpPr>
        <p:spPr>
          <a:xfrm>
            <a:off x="3239999" y="3096000"/>
            <a:ext cx="2160000" cy="23291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17" name="duser_3">
            <a:extLst>
              <a:ext uri="{FF2B5EF4-FFF2-40B4-BE49-F238E27FC236}">
                <a16:creationId xmlns:a16="http://schemas.microsoft.com/office/drawing/2014/main" id="{81945E5C-D926-6141-D2D2-B11128E22045}"/>
              </a:ext>
            </a:extLst>
          </p:cNvPr>
          <p:cNvSpPr txBox="1">
            <a:spLocks/>
          </p:cNvSpPr>
          <p:nvPr userDrawn="1"/>
        </p:nvSpPr>
        <p:spPr>
          <a:xfrm>
            <a:off x="3239999" y="3420000"/>
            <a:ext cx="21600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1C8758F4-D5A6-6EF5-F877-51D1432C6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800" y="3600000"/>
            <a:ext cx="165078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8.3.2023</a:t>
            </a:r>
            <a:endParaRPr lang="en-US"/>
          </a:p>
        </p:txBody>
      </p:sp>
      <p:sp>
        <p:nvSpPr>
          <p:cNvPr id="11" name="DConfidentiality">
            <a:extLst>
              <a:ext uri="{FF2B5EF4-FFF2-40B4-BE49-F238E27FC236}">
                <a16:creationId xmlns:a16="http://schemas.microsoft.com/office/drawing/2014/main" id="{7CA352CF-2876-B635-B133-F5D57F3531C2}"/>
              </a:ext>
            </a:extLst>
          </p:cNvPr>
          <p:cNvSpPr txBox="1">
            <a:spLocks/>
          </p:cNvSpPr>
          <p:nvPr userDrawn="1"/>
        </p:nvSpPr>
        <p:spPr>
          <a:xfrm>
            <a:off x="838800" y="4320000"/>
            <a:ext cx="1811094" cy="216000"/>
          </a:xfrm>
          <a:prstGeom prst="rect">
            <a:avLst/>
          </a:prstGeom>
        </p:spPr>
        <p:txBody>
          <a:bodyPr vert="horz" lIns="91440" tIns="45720" rIns="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DDecree">
            <a:extLst>
              <a:ext uri="{FF2B5EF4-FFF2-40B4-BE49-F238E27FC236}">
                <a16:creationId xmlns:a16="http://schemas.microsoft.com/office/drawing/2014/main" id="{704FB1C0-8CE8-9326-EA85-86F137F51779}"/>
              </a:ext>
            </a:extLst>
          </p:cNvPr>
          <p:cNvSpPr txBox="1">
            <a:spLocks/>
          </p:cNvSpPr>
          <p:nvPr userDrawn="1"/>
        </p:nvSpPr>
        <p:spPr>
          <a:xfrm>
            <a:off x="2616249" y="4320000"/>
            <a:ext cx="2326280" cy="216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DSecrecy">
            <a:extLst>
              <a:ext uri="{FF2B5EF4-FFF2-40B4-BE49-F238E27FC236}">
                <a16:creationId xmlns:a16="http://schemas.microsoft.com/office/drawing/2014/main" id="{36D4D699-55A8-C147-9313-552C607E8A0D}"/>
              </a:ext>
            </a:extLst>
          </p:cNvPr>
          <p:cNvSpPr txBox="1">
            <a:spLocks/>
          </p:cNvSpPr>
          <p:nvPr userDrawn="1"/>
        </p:nvSpPr>
        <p:spPr>
          <a:xfrm>
            <a:off x="838800" y="4572000"/>
            <a:ext cx="2326280" cy="216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Kuvan paikkamerkki 11">
            <a:extLst>
              <a:ext uri="{FF2B5EF4-FFF2-40B4-BE49-F238E27FC236}">
                <a16:creationId xmlns:a16="http://schemas.microsoft.com/office/drawing/2014/main" id="{ECF45415-D8F0-70FA-28BC-973F9056751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37200" y="0"/>
            <a:ext cx="6156000" cy="2621118"/>
          </a:xfrm>
          <a:custGeom>
            <a:avLst/>
            <a:gdLst>
              <a:gd name="connsiteX0" fmla="*/ 0 w 6156000"/>
              <a:gd name="connsiteY0" fmla="*/ 0 h 2620800"/>
              <a:gd name="connsiteX1" fmla="*/ 6156000 w 6156000"/>
              <a:gd name="connsiteY1" fmla="*/ 0 h 2620800"/>
              <a:gd name="connsiteX2" fmla="*/ 6156000 w 6156000"/>
              <a:gd name="connsiteY2" fmla="*/ 2620800 h 2620800"/>
              <a:gd name="connsiteX3" fmla="*/ 0 w 6156000"/>
              <a:gd name="connsiteY3" fmla="*/ 2620800 h 2620800"/>
              <a:gd name="connsiteX4" fmla="*/ 0 w 6156000"/>
              <a:gd name="connsiteY4" fmla="*/ 0 h 2620800"/>
              <a:gd name="connsiteX0" fmla="*/ 0 w 6156000"/>
              <a:gd name="connsiteY0" fmla="*/ 0 h 2620800"/>
              <a:gd name="connsiteX1" fmla="*/ 6156000 w 6156000"/>
              <a:gd name="connsiteY1" fmla="*/ 0 h 2620800"/>
              <a:gd name="connsiteX2" fmla="*/ 6156000 w 6156000"/>
              <a:gd name="connsiteY2" fmla="*/ 2620800 h 2620800"/>
              <a:gd name="connsiteX3" fmla="*/ 0 w 6156000"/>
              <a:gd name="connsiteY3" fmla="*/ 2620800 h 2620800"/>
              <a:gd name="connsiteX4" fmla="*/ 0 w 6156000"/>
              <a:gd name="connsiteY4" fmla="*/ 0 h 2620800"/>
              <a:gd name="connsiteX0" fmla="*/ 0 w 6156000"/>
              <a:gd name="connsiteY0" fmla="*/ 3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56000 w 6156000"/>
              <a:gd name="connsiteY3" fmla="*/ 2621118 h 2621118"/>
              <a:gd name="connsiteX4" fmla="*/ 0 w 6156000"/>
              <a:gd name="connsiteY4" fmla="*/ 2621118 h 2621118"/>
              <a:gd name="connsiteX5" fmla="*/ 0 w 6156000"/>
              <a:gd name="connsiteY5" fmla="*/ 318 h 2621118"/>
              <a:gd name="connsiteX0" fmla="*/ 0 w 6156000"/>
              <a:gd name="connsiteY0" fmla="*/ 26211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56000 w 6156000"/>
              <a:gd name="connsiteY3" fmla="*/ 2621118 h 2621118"/>
              <a:gd name="connsiteX4" fmla="*/ 0 w 6156000"/>
              <a:gd name="connsiteY4" fmla="*/ 2621118 h 2621118"/>
              <a:gd name="connsiteX0" fmla="*/ 0 w 6156000"/>
              <a:gd name="connsiteY0" fmla="*/ 26211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47687 w 6156000"/>
              <a:gd name="connsiteY3" fmla="*/ 1739969 h 2621118"/>
              <a:gd name="connsiteX4" fmla="*/ 0 w 6156000"/>
              <a:gd name="connsiteY4" fmla="*/ 2621118 h 2621118"/>
              <a:gd name="connsiteX0" fmla="*/ 0 w 6164312"/>
              <a:gd name="connsiteY0" fmla="*/ 2621118 h 2621118"/>
              <a:gd name="connsiteX1" fmla="*/ 721043 w 6164312"/>
              <a:gd name="connsiteY1" fmla="*/ 0 h 2621118"/>
              <a:gd name="connsiteX2" fmla="*/ 6156000 w 6164312"/>
              <a:gd name="connsiteY2" fmla="*/ 318 h 2621118"/>
              <a:gd name="connsiteX3" fmla="*/ 6164312 w 6164312"/>
              <a:gd name="connsiteY3" fmla="*/ 1931162 h 2621118"/>
              <a:gd name="connsiteX4" fmla="*/ 0 w 6164312"/>
              <a:gd name="connsiteY4" fmla="*/ 2621118 h 2621118"/>
              <a:gd name="connsiteX0" fmla="*/ 0 w 6164312"/>
              <a:gd name="connsiteY0" fmla="*/ 2621118 h 2621118"/>
              <a:gd name="connsiteX1" fmla="*/ 679479 w 6164312"/>
              <a:gd name="connsiteY1" fmla="*/ 0 h 2621118"/>
              <a:gd name="connsiteX2" fmla="*/ 6156000 w 6164312"/>
              <a:gd name="connsiteY2" fmla="*/ 318 h 2621118"/>
              <a:gd name="connsiteX3" fmla="*/ 6164312 w 6164312"/>
              <a:gd name="connsiteY3" fmla="*/ 1931162 h 2621118"/>
              <a:gd name="connsiteX4" fmla="*/ 0 w 6164312"/>
              <a:gd name="connsiteY4" fmla="*/ 2621118 h 262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64312" h="2621118">
                <a:moveTo>
                  <a:pt x="0" y="2621118"/>
                </a:moveTo>
                <a:lnTo>
                  <a:pt x="679479" y="0"/>
                </a:lnTo>
                <a:lnTo>
                  <a:pt x="6156000" y="318"/>
                </a:lnTo>
                <a:cubicBezTo>
                  <a:pt x="6158771" y="643933"/>
                  <a:pt x="6161541" y="1287547"/>
                  <a:pt x="6164312" y="1931162"/>
                </a:cubicBezTo>
                <a:lnTo>
                  <a:pt x="0" y="2621118"/>
                </a:lnTo>
                <a:close/>
              </a:path>
            </a:pathLst>
          </a:custGeom>
        </p:spPr>
        <p:txBody>
          <a:bodyPr/>
          <a:lstStyle>
            <a:lvl1pPr marL="0" indent="0" algn="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Lisää 1. kuva kuvagalleriasta, Väylän kuvapankista tai omista tiedostoista</a:t>
            </a:r>
            <a:endParaRPr lang="en-US" dirty="0"/>
          </a:p>
          <a:p>
            <a:endParaRPr lang="fi-FI" dirty="0"/>
          </a:p>
        </p:txBody>
      </p:sp>
      <p:sp>
        <p:nvSpPr>
          <p:cNvPr id="3" name="Kuvan paikkamerkki 11">
            <a:extLst>
              <a:ext uri="{FF2B5EF4-FFF2-40B4-BE49-F238E27FC236}">
                <a16:creationId xmlns:a16="http://schemas.microsoft.com/office/drawing/2014/main" id="{213398F5-290C-A9DF-6523-5B429DFCCF2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730289" y="1998000"/>
            <a:ext cx="6459311" cy="3207600"/>
          </a:xfrm>
          <a:custGeom>
            <a:avLst/>
            <a:gdLst>
              <a:gd name="connsiteX0" fmla="*/ 0 w 6469200"/>
              <a:gd name="connsiteY0" fmla="*/ 0 h 3207600"/>
              <a:gd name="connsiteX1" fmla="*/ 6469200 w 6469200"/>
              <a:gd name="connsiteY1" fmla="*/ 0 h 3207600"/>
              <a:gd name="connsiteX2" fmla="*/ 6469200 w 6469200"/>
              <a:gd name="connsiteY2" fmla="*/ 3207600 h 3207600"/>
              <a:gd name="connsiteX3" fmla="*/ 0 w 6469200"/>
              <a:gd name="connsiteY3" fmla="*/ 3207600 h 3207600"/>
              <a:gd name="connsiteX4" fmla="*/ 0 w 6469200"/>
              <a:gd name="connsiteY4" fmla="*/ 0 h 3207600"/>
              <a:gd name="connsiteX0" fmla="*/ 261257 w 6469200"/>
              <a:gd name="connsiteY0" fmla="*/ 718457 h 3207600"/>
              <a:gd name="connsiteX1" fmla="*/ 6469200 w 6469200"/>
              <a:gd name="connsiteY1" fmla="*/ 0 h 3207600"/>
              <a:gd name="connsiteX2" fmla="*/ 6469200 w 6469200"/>
              <a:gd name="connsiteY2" fmla="*/ 3207600 h 3207600"/>
              <a:gd name="connsiteX3" fmla="*/ 0 w 6469200"/>
              <a:gd name="connsiteY3" fmla="*/ 3207600 h 3207600"/>
              <a:gd name="connsiteX4" fmla="*/ 261257 w 6469200"/>
              <a:gd name="connsiteY4" fmla="*/ 718457 h 3207600"/>
              <a:gd name="connsiteX0" fmla="*/ 111968 w 6319911"/>
              <a:gd name="connsiteY0" fmla="*/ 718457 h 3207600"/>
              <a:gd name="connsiteX1" fmla="*/ 6319911 w 6319911"/>
              <a:gd name="connsiteY1" fmla="*/ 0 h 3207600"/>
              <a:gd name="connsiteX2" fmla="*/ 6319911 w 6319911"/>
              <a:gd name="connsiteY2" fmla="*/ 3207600 h 3207600"/>
              <a:gd name="connsiteX3" fmla="*/ 0 w 6319911"/>
              <a:gd name="connsiteY3" fmla="*/ 1770685 h 3207600"/>
              <a:gd name="connsiteX4" fmla="*/ 111968 w 6319911"/>
              <a:gd name="connsiteY4" fmla="*/ 718457 h 3207600"/>
              <a:gd name="connsiteX0" fmla="*/ 158621 w 6319911"/>
              <a:gd name="connsiteY0" fmla="*/ 699796 h 3207600"/>
              <a:gd name="connsiteX1" fmla="*/ 6319911 w 6319911"/>
              <a:gd name="connsiteY1" fmla="*/ 0 h 3207600"/>
              <a:gd name="connsiteX2" fmla="*/ 6319911 w 6319911"/>
              <a:gd name="connsiteY2" fmla="*/ 3207600 h 3207600"/>
              <a:gd name="connsiteX3" fmla="*/ 0 w 6319911"/>
              <a:gd name="connsiteY3" fmla="*/ 1770685 h 3207600"/>
              <a:gd name="connsiteX4" fmla="*/ 158621 w 6319911"/>
              <a:gd name="connsiteY4" fmla="*/ 699796 h 3207600"/>
              <a:gd name="connsiteX0" fmla="*/ 270589 w 6431879"/>
              <a:gd name="connsiteY0" fmla="*/ 699796 h 3207600"/>
              <a:gd name="connsiteX1" fmla="*/ 6431879 w 6431879"/>
              <a:gd name="connsiteY1" fmla="*/ 0 h 3207600"/>
              <a:gd name="connsiteX2" fmla="*/ 6431879 w 6431879"/>
              <a:gd name="connsiteY2" fmla="*/ 3207600 h 3207600"/>
              <a:gd name="connsiteX3" fmla="*/ 0 w 6431879"/>
              <a:gd name="connsiteY3" fmla="*/ 1696040 h 3207600"/>
              <a:gd name="connsiteX4" fmla="*/ 270589 w 6431879"/>
              <a:gd name="connsiteY4" fmla="*/ 699796 h 3207600"/>
              <a:gd name="connsiteX0" fmla="*/ 298021 w 6459311"/>
              <a:gd name="connsiteY0" fmla="*/ 699796 h 3207600"/>
              <a:gd name="connsiteX1" fmla="*/ 6459311 w 6459311"/>
              <a:gd name="connsiteY1" fmla="*/ 0 h 3207600"/>
              <a:gd name="connsiteX2" fmla="*/ 6459311 w 6459311"/>
              <a:gd name="connsiteY2" fmla="*/ 3207600 h 3207600"/>
              <a:gd name="connsiteX3" fmla="*/ 0 w 6459311"/>
              <a:gd name="connsiteY3" fmla="*/ 1824056 h 3207600"/>
              <a:gd name="connsiteX4" fmla="*/ 298021 w 6459311"/>
              <a:gd name="connsiteY4" fmla="*/ 699796 h 3207600"/>
              <a:gd name="connsiteX0" fmla="*/ 298021 w 6459311"/>
              <a:gd name="connsiteY0" fmla="*/ 699796 h 3207600"/>
              <a:gd name="connsiteX1" fmla="*/ 6459311 w 6459311"/>
              <a:gd name="connsiteY1" fmla="*/ 0 h 3207600"/>
              <a:gd name="connsiteX2" fmla="*/ 6459311 w 6459311"/>
              <a:gd name="connsiteY2" fmla="*/ 3207600 h 3207600"/>
              <a:gd name="connsiteX3" fmla="*/ 0 w 6459311"/>
              <a:gd name="connsiteY3" fmla="*/ 1824056 h 3207600"/>
              <a:gd name="connsiteX4" fmla="*/ 298021 w 6459311"/>
              <a:gd name="connsiteY4" fmla="*/ 699796 h 320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9311" h="3207600">
                <a:moveTo>
                  <a:pt x="298021" y="699796"/>
                </a:moveTo>
                <a:lnTo>
                  <a:pt x="6459311" y="0"/>
                </a:lnTo>
                <a:lnTo>
                  <a:pt x="6459311" y="3207600"/>
                </a:lnTo>
                <a:lnTo>
                  <a:pt x="0" y="1824056"/>
                </a:lnTo>
                <a:lnTo>
                  <a:pt x="298021" y="699796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Lisää 2. kuva kuvagalleriasta, Väylän kuvapankista tai omista tiedostoista</a:t>
            </a:r>
            <a:endParaRPr lang="en-US" dirty="0"/>
          </a:p>
          <a:p>
            <a:endParaRPr lang="fi-FI" dirty="0"/>
          </a:p>
        </p:txBody>
      </p:sp>
      <p:pic>
        <p:nvPicPr>
          <p:cNvPr id="2" name="Picture 14" descr="Väyläviraston logo">
            <a:extLst>
              <a:ext uri="{FF2B5EF4-FFF2-40B4-BE49-F238E27FC236}">
                <a16:creationId xmlns:a16="http://schemas.microsoft.com/office/drawing/2014/main" id="{5E12AA34-FFF2-FE13-8019-1E02E25CACD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16" y="5124315"/>
            <a:ext cx="1673549" cy="1394625"/>
          </a:xfrm>
          <a:prstGeom prst="rect">
            <a:avLst/>
          </a:prstGeom>
        </p:spPr>
      </p:pic>
      <p:sp>
        <p:nvSpPr>
          <p:cNvPr id="35" name="eukarelialogoplaceholder">
            <a:extLst>
              <a:ext uri="{FF2B5EF4-FFF2-40B4-BE49-F238E27FC236}">
                <a16:creationId xmlns:a16="http://schemas.microsoft.com/office/drawing/2014/main" id="{831C392D-7A55-F2F2-6708-FC7C0AD60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60000" y="5364273"/>
            <a:ext cx="1115988" cy="235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36" name="eulogotenplaceholder">
            <a:extLst>
              <a:ext uri="{FF2B5EF4-FFF2-40B4-BE49-F238E27FC236}">
                <a16:creationId xmlns:a16="http://schemas.microsoft.com/office/drawing/2014/main" id="{3E1949BE-72A6-B501-1B87-1ADB8B2798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60000" y="5589741"/>
            <a:ext cx="3960000" cy="45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37" name="eulogoplaceholder">
            <a:extLst>
              <a:ext uri="{FF2B5EF4-FFF2-40B4-BE49-F238E27FC236}">
                <a16:creationId xmlns:a16="http://schemas.microsoft.com/office/drawing/2014/main" id="{1B9C94C1-FC64-6CE5-CB5C-F93889A10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60000" y="5344806"/>
            <a:ext cx="3960000" cy="45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38" name="eufinancelogoplaceholder">
            <a:extLst>
              <a:ext uri="{FF2B5EF4-FFF2-40B4-BE49-F238E27FC236}">
                <a16:creationId xmlns:a16="http://schemas.microsoft.com/office/drawing/2014/main" id="{8EB54258-FC49-62FB-FC67-94DFDD350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60000" y="5589741"/>
            <a:ext cx="3379905" cy="375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4" name="Freeform: Shape 13">
            <a:extLst>
              <a:ext uri="{FF2B5EF4-FFF2-40B4-BE49-F238E27FC236}">
                <a16:creationId xmlns:a16="http://schemas.microsoft.com/office/drawing/2014/main" id="{1DF13E9C-88E0-9FAE-ED4D-11B2B2C4C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42529" y="3889679"/>
            <a:ext cx="7249471" cy="2966677"/>
          </a:xfrm>
          <a:custGeom>
            <a:avLst/>
            <a:gdLst>
              <a:gd name="connsiteX0" fmla="*/ 7249471 w 7249471"/>
              <a:gd name="connsiteY0" fmla="*/ 1375031 h 2966677"/>
              <a:gd name="connsiteX1" fmla="*/ 7249471 w 7249471"/>
              <a:gd name="connsiteY1" fmla="*/ 2966677 h 2966677"/>
              <a:gd name="connsiteX2" fmla="*/ 0 w 7249471"/>
              <a:gd name="connsiteY2" fmla="*/ 2966677 h 2966677"/>
              <a:gd name="connsiteX3" fmla="*/ 765931 w 7249471"/>
              <a:gd name="connsiteY3" fmla="*/ 0 h 2966677"/>
              <a:gd name="connsiteX4" fmla="*/ 7249471 w 7249471"/>
              <a:gd name="connsiteY4" fmla="*/ 1375031 h 2966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49471" h="2966677">
                <a:moveTo>
                  <a:pt x="7249471" y="1375031"/>
                </a:moveTo>
                <a:lnTo>
                  <a:pt x="7249471" y="2966677"/>
                </a:lnTo>
                <a:lnTo>
                  <a:pt x="0" y="2966677"/>
                </a:lnTo>
                <a:lnTo>
                  <a:pt x="765931" y="0"/>
                </a:lnTo>
                <a:lnTo>
                  <a:pt x="7249471" y="1375031"/>
                </a:lnTo>
                <a:close/>
              </a:path>
            </a:pathLst>
          </a:custGeom>
          <a:gradFill>
            <a:gsLst>
              <a:gs pos="54000">
                <a:schemeClr val="tx2"/>
              </a:gs>
              <a:gs pos="100000">
                <a:schemeClr val="accent1"/>
              </a:gs>
            </a:gsLst>
            <a:lin ang="0" scaled="0"/>
          </a:gradFill>
          <a:ln w="4832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871974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ripalkki_teksti_vihrea" preserve="1" userDrawn="1">
  <p:cSld name="varipalkki_teksti_vih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8029575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8029576" cy="41601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Ryhmä 5">
            <a:extLst>
              <a:ext uri="{FF2B5EF4-FFF2-40B4-BE49-F238E27FC236}">
                <a16:creationId xmlns:a16="http://schemas.microsoft.com/office/drawing/2014/main" id="{FE12A800-B557-2BF7-459A-AE820A38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645719" y="0"/>
            <a:ext cx="2548020" cy="6858000"/>
            <a:chOff x="9645719" y="0"/>
            <a:chExt cx="2548020" cy="6858000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F3ED7395-83A3-3DD8-B91B-C6FD2DD51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226" y="292735"/>
              <a:ext cx="1833562" cy="1571625"/>
            </a:xfrm>
            <a:prstGeom prst="rect">
              <a:avLst/>
            </a:prstGeom>
          </p:spPr>
        </p:pic>
        <p:grpSp>
          <p:nvGrpSpPr>
            <p:cNvPr id="3" name="Ryhmä 2">
              <a:extLst>
                <a:ext uri="{FF2B5EF4-FFF2-40B4-BE49-F238E27FC236}">
                  <a16:creationId xmlns:a16="http://schemas.microsoft.com/office/drawing/2014/main" id="{AE4EC138-9B2A-E5AC-E31B-690AB90F5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9645719" y="0"/>
              <a:ext cx="2548020" cy="6858000"/>
              <a:chOff x="9645719" y="0"/>
              <a:chExt cx="2548020" cy="6858000"/>
            </a:xfrm>
          </p:grpSpPr>
          <p:sp>
            <p:nvSpPr>
              <p:cNvPr id="9" name="Suorakulmio 8">
                <a:extLst>
                  <a:ext uri="{FF2B5EF4-FFF2-40B4-BE49-F238E27FC236}">
                    <a16:creationId xmlns:a16="http://schemas.microsoft.com/office/drawing/2014/main" id="{9B5879DD-5458-8E90-5B78-B61A4B3E2A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 userDrawn="1"/>
            </p:nvSpPr>
            <p:spPr>
              <a:xfrm>
                <a:off x="9645719" y="0"/>
                <a:ext cx="2548020" cy="6858000"/>
              </a:xfrm>
              <a:custGeom>
                <a:avLst/>
                <a:gdLst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0 w 2246811"/>
                  <a:gd name="connsiteY3" fmla="*/ 6858000 h 6858000"/>
                  <a:gd name="connsiteX4" fmla="*/ 0 w 2246811"/>
                  <a:gd name="connsiteY4" fmla="*/ 0 h 6858000"/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627017 w 2246811"/>
                  <a:gd name="connsiteY3" fmla="*/ 6858000 h 6858000"/>
                  <a:gd name="connsiteX4" fmla="*/ 0 w 2246811"/>
                  <a:gd name="connsiteY4" fmla="*/ 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46811" h="6858000">
                    <a:moveTo>
                      <a:pt x="0" y="0"/>
                    </a:moveTo>
                    <a:lnTo>
                      <a:pt x="2246811" y="0"/>
                    </a:lnTo>
                    <a:lnTo>
                      <a:pt x="2246811" y="6858000"/>
                    </a:lnTo>
                    <a:lnTo>
                      <a:pt x="627017" y="685800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bg2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14" name="Picture 3">
                <a:extLst>
                  <a:ext uri="{FF2B5EF4-FFF2-40B4-BE49-F238E27FC236}">
                    <a16:creationId xmlns:a16="http://schemas.microsoft.com/office/drawing/2014/main" id="{66BB957A-A95B-0424-ED14-DE7325DA53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77462" y="292735"/>
                <a:ext cx="1833562" cy="15716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865710695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ripalkki_teksti_pinkki" preserve="1" userDrawn="1">
  <p:cSld name="varipalkki_teksti_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8029575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8029576" cy="41601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Ryhmä 5">
            <a:extLst>
              <a:ext uri="{FF2B5EF4-FFF2-40B4-BE49-F238E27FC236}">
                <a16:creationId xmlns:a16="http://schemas.microsoft.com/office/drawing/2014/main" id="{E58E1E22-330C-39F9-E7F4-1D54989B9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655244" y="0"/>
            <a:ext cx="2548020" cy="6858000"/>
            <a:chOff x="9655244" y="0"/>
            <a:chExt cx="2548020" cy="6858000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F3ED7395-83A3-3DD8-B91B-C6FD2DD51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226" y="292735"/>
              <a:ext cx="1833562" cy="1571625"/>
            </a:xfrm>
            <a:prstGeom prst="rect">
              <a:avLst/>
            </a:prstGeom>
          </p:spPr>
        </p:pic>
        <p:grpSp>
          <p:nvGrpSpPr>
            <p:cNvPr id="3" name="Ryhmä 2">
              <a:extLst>
                <a:ext uri="{FF2B5EF4-FFF2-40B4-BE49-F238E27FC236}">
                  <a16:creationId xmlns:a16="http://schemas.microsoft.com/office/drawing/2014/main" id="{6B19C80A-C58F-C557-85A0-9708574957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9655244" y="0"/>
              <a:ext cx="2548020" cy="6858000"/>
              <a:chOff x="9636194" y="0"/>
              <a:chExt cx="2548020" cy="6858000"/>
            </a:xfrm>
          </p:grpSpPr>
          <p:sp>
            <p:nvSpPr>
              <p:cNvPr id="9" name="Suorakulmio 8">
                <a:extLst>
                  <a:ext uri="{FF2B5EF4-FFF2-40B4-BE49-F238E27FC236}">
                    <a16:creationId xmlns:a16="http://schemas.microsoft.com/office/drawing/2014/main" id="{9B5879DD-5458-8E90-5B78-B61A4B3E2A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 userDrawn="1"/>
            </p:nvSpPr>
            <p:spPr>
              <a:xfrm>
                <a:off x="9636194" y="0"/>
                <a:ext cx="2548020" cy="6858000"/>
              </a:xfrm>
              <a:custGeom>
                <a:avLst/>
                <a:gdLst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0 w 2246811"/>
                  <a:gd name="connsiteY3" fmla="*/ 6858000 h 6858000"/>
                  <a:gd name="connsiteX4" fmla="*/ 0 w 2246811"/>
                  <a:gd name="connsiteY4" fmla="*/ 0 h 6858000"/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627017 w 2246811"/>
                  <a:gd name="connsiteY3" fmla="*/ 6858000 h 6858000"/>
                  <a:gd name="connsiteX4" fmla="*/ 0 w 2246811"/>
                  <a:gd name="connsiteY4" fmla="*/ 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46811" h="6858000">
                    <a:moveTo>
                      <a:pt x="0" y="0"/>
                    </a:moveTo>
                    <a:lnTo>
                      <a:pt x="2246811" y="0"/>
                    </a:lnTo>
                    <a:lnTo>
                      <a:pt x="2246811" y="6858000"/>
                    </a:lnTo>
                    <a:lnTo>
                      <a:pt x="627017" y="685800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99500">
                    <a:srgbClr val="E50083"/>
                  </a:gs>
                  <a:gs pos="99000">
                    <a:schemeClr val="accent5">
                      <a:alpha val="72000"/>
                    </a:schemeClr>
                  </a:gs>
                  <a:gs pos="0">
                    <a:schemeClr val="accent5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14" name="Picture 3">
                <a:extLst>
                  <a:ext uri="{FF2B5EF4-FFF2-40B4-BE49-F238E27FC236}">
                    <a16:creationId xmlns:a16="http://schemas.microsoft.com/office/drawing/2014/main" id="{66BB957A-A95B-0424-ED14-DE7325DA53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77462" y="292735"/>
                <a:ext cx="1833562" cy="15716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170866581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_kaksi_kuvaa" preserve="1" userDrawn="1">
  <p:cSld name="teksti_kaksi_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057776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4371975" cy="41601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25CEE5C-0ABB-5FAD-CD62-63A0C7F3CDC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792400" y="0"/>
            <a:ext cx="6399600" cy="3423600"/>
          </a:xfrm>
          <a:custGeom>
            <a:avLst/>
            <a:gdLst>
              <a:gd name="connsiteX0" fmla="*/ 0 w 6399600"/>
              <a:gd name="connsiteY0" fmla="*/ 0 h 3430800"/>
              <a:gd name="connsiteX1" fmla="*/ 6399600 w 6399600"/>
              <a:gd name="connsiteY1" fmla="*/ 0 h 3430800"/>
              <a:gd name="connsiteX2" fmla="*/ 6399600 w 6399600"/>
              <a:gd name="connsiteY2" fmla="*/ 3430800 h 3430800"/>
              <a:gd name="connsiteX3" fmla="*/ 0 w 6399600"/>
              <a:gd name="connsiteY3" fmla="*/ 3430800 h 3430800"/>
              <a:gd name="connsiteX4" fmla="*/ 0 w 6399600"/>
              <a:gd name="connsiteY4" fmla="*/ 0 h 3430800"/>
              <a:gd name="connsiteX0" fmla="*/ 504825 w 6399600"/>
              <a:gd name="connsiteY0" fmla="*/ 0 h 3430800"/>
              <a:gd name="connsiteX1" fmla="*/ 6399600 w 6399600"/>
              <a:gd name="connsiteY1" fmla="*/ 0 h 3430800"/>
              <a:gd name="connsiteX2" fmla="*/ 6399600 w 6399600"/>
              <a:gd name="connsiteY2" fmla="*/ 3430800 h 3430800"/>
              <a:gd name="connsiteX3" fmla="*/ 0 w 6399600"/>
              <a:gd name="connsiteY3" fmla="*/ 3430800 h 3430800"/>
              <a:gd name="connsiteX4" fmla="*/ 504825 w 6399600"/>
              <a:gd name="connsiteY4" fmla="*/ 0 h 3430800"/>
              <a:gd name="connsiteX0" fmla="*/ 581025 w 6399600"/>
              <a:gd name="connsiteY0" fmla="*/ 0 h 3440325"/>
              <a:gd name="connsiteX1" fmla="*/ 6399600 w 6399600"/>
              <a:gd name="connsiteY1" fmla="*/ 9525 h 3440325"/>
              <a:gd name="connsiteX2" fmla="*/ 6399600 w 6399600"/>
              <a:gd name="connsiteY2" fmla="*/ 3440325 h 3440325"/>
              <a:gd name="connsiteX3" fmla="*/ 0 w 6399600"/>
              <a:gd name="connsiteY3" fmla="*/ 3440325 h 3440325"/>
              <a:gd name="connsiteX4" fmla="*/ 581025 w 6399600"/>
              <a:gd name="connsiteY4" fmla="*/ 0 h 344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99600" h="3440325">
                <a:moveTo>
                  <a:pt x="581025" y="0"/>
                </a:moveTo>
                <a:lnTo>
                  <a:pt x="6399600" y="9525"/>
                </a:lnTo>
                <a:lnTo>
                  <a:pt x="6399600" y="3440325"/>
                </a:lnTo>
                <a:lnTo>
                  <a:pt x="0" y="3440325"/>
                </a:lnTo>
                <a:lnTo>
                  <a:pt x="581025" y="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5AF"/>
              </a:buClr>
              <a:buSzTx/>
              <a:buFontTx/>
              <a:buNone/>
              <a:tabLst/>
              <a:defRPr/>
            </a:pPr>
            <a:r>
              <a:rPr lang="fi-FI" dirty="0"/>
              <a:t>Lisää kuva kuvagalleriasta, Väylän kuvapankista tai omista tiedostoista</a:t>
            </a:r>
            <a:endParaRPr lang="en-US" dirty="0"/>
          </a:p>
        </p:txBody>
      </p:sp>
      <p:sp>
        <p:nvSpPr>
          <p:cNvPr id="11" name="Kuvan paikkamerkki 6">
            <a:extLst>
              <a:ext uri="{FF2B5EF4-FFF2-40B4-BE49-F238E27FC236}">
                <a16:creationId xmlns:a16="http://schemas.microsoft.com/office/drawing/2014/main" id="{16011C4F-724D-8760-175C-BBD6FF19F17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211374" y="3456000"/>
            <a:ext cx="6980625" cy="3420000"/>
          </a:xfrm>
          <a:custGeom>
            <a:avLst/>
            <a:gdLst>
              <a:gd name="connsiteX0" fmla="*/ 0 w 6399600"/>
              <a:gd name="connsiteY0" fmla="*/ 0 h 3430800"/>
              <a:gd name="connsiteX1" fmla="*/ 6399600 w 6399600"/>
              <a:gd name="connsiteY1" fmla="*/ 0 h 3430800"/>
              <a:gd name="connsiteX2" fmla="*/ 6399600 w 6399600"/>
              <a:gd name="connsiteY2" fmla="*/ 3430800 h 3430800"/>
              <a:gd name="connsiteX3" fmla="*/ 0 w 6399600"/>
              <a:gd name="connsiteY3" fmla="*/ 3430800 h 3430800"/>
              <a:gd name="connsiteX4" fmla="*/ 0 w 6399600"/>
              <a:gd name="connsiteY4" fmla="*/ 0 h 3430800"/>
              <a:gd name="connsiteX0" fmla="*/ 504825 w 6399600"/>
              <a:gd name="connsiteY0" fmla="*/ 0 h 3430800"/>
              <a:gd name="connsiteX1" fmla="*/ 6399600 w 6399600"/>
              <a:gd name="connsiteY1" fmla="*/ 0 h 3430800"/>
              <a:gd name="connsiteX2" fmla="*/ 6399600 w 6399600"/>
              <a:gd name="connsiteY2" fmla="*/ 3430800 h 3430800"/>
              <a:gd name="connsiteX3" fmla="*/ 0 w 6399600"/>
              <a:gd name="connsiteY3" fmla="*/ 3430800 h 3430800"/>
              <a:gd name="connsiteX4" fmla="*/ 504825 w 6399600"/>
              <a:gd name="connsiteY4" fmla="*/ 0 h 3430800"/>
              <a:gd name="connsiteX0" fmla="*/ 581025 w 6399600"/>
              <a:gd name="connsiteY0" fmla="*/ 0 h 3440325"/>
              <a:gd name="connsiteX1" fmla="*/ 6399600 w 6399600"/>
              <a:gd name="connsiteY1" fmla="*/ 9525 h 3440325"/>
              <a:gd name="connsiteX2" fmla="*/ 6399600 w 6399600"/>
              <a:gd name="connsiteY2" fmla="*/ 3440325 h 3440325"/>
              <a:gd name="connsiteX3" fmla="*/ 0 w 6399600"/>
              <a:gd name="connsiteY3" fmla="*/ 3440325 h 3440325"/>
              <a:gd name="connsiteX4" fmla="*/ 581025 w 6399600"/>
              <a:gd name="connsiteY4" fmla="*/ 0 h 3440325"/>
              <a:gd name="connsiteX0" fmla="*/ 19050 w 6399600"/>
              <a:gd name="connsiteY0" fmla="*/ 0 h 3430800"/>
              <a:gd name="connsiteX1" fmla="*/ 6399600 w 6399600"/>
              <a:gd name="connsiteY1" fmla="*/ 0 h 3430800"/>
              <a:gd name="connsiteX2" fmla="*/ 6399600 w 6399600"/>
              <a:gd name="connsiteY2" fmla="*/ 3430800 h 3430800"/>
              <a:gd name="connsiteX3" fmla="*/ 0 w 6399600"/>
              <a:gd name="connsiteY3" fmla="*/ 3430800 h 3430800"/>
              <a:gd name="connsiteX4" fmla="*/ 19050 w 6399600"/>
              <a:gd name="connsiteY4" fmla="*/ 0 h 3430800"/>
              <a:gd name="connsiteX0" fmla="*/ 600075 w 6980625"/>
              <a:gd name="connsiteY0" fmla="*/ 0 h 3430800"/>
              <a:gd name="connsiteX1" fmla="*/ 6980625 w 6980625"/>
              <a:gd name="connsiteY1" fmla="*/ 0 h 3430800"/>
              <a:gd name="connsiteX2" fmla="*/ 6980625 w 6980625"/>
              <a:gd name="connsiteY2" fmla="*/ 3430800 h 3430800"/>
              <a:gd name="connsiteX3" fmla="*/ 0 w 6980625"/>
              <a:gd name="connsiteY3" fmla="*/ 3421275 h 3430800"/>
              <a:gd name="connsiteX4" fmla="*/ 600075 w 6980625"/>
              <a:gd name="connsiteY4" fmla="*/ 0 h 3430800"/>
              <a:gd name="connsiteX0" fmla="*/ 579979 w 6980625"/>
              <a:gd name="connsiteY0" fmla="*/ 0 h 3430800"/>
              <a:gd name="connsiteX1" fmla="*/ 6980625 w 6980625"/>
              <a:gd name="connsiteY1" fmla="*/ 0 h 3430800"/>
              <a:gd name="connsiteX2" fmla="*/ 6980625 w 6980625"/>
              <a:gd name="connsiteY2" fmla="*/ 3430800 h 3430800"/>
              <a:gd name="connsiteX3" fmla="*/ 0 w 6980625"/>
              <a:gd name="connsiteY3" fmla="*/ 3421275 h 3430800"/>
              <a:gd name="connsiteX4" fmla="*/ 579979 w 6980625"/>
              <a:gd name="connsiteY4" fmla="*/ 0 h 343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80625" h="3430800">
                <a:moveTo>
                  <a:pt x="579979" y="0"/>
                </a:moveTo>
                <a:lnTo>
                  <a:pt x="6980625" y="0"/>
                </a:lnTo>
                <a:lnTo>
                  <a:pt x="6980625" y="3430800"/>
                </a:lnTo>
                <a:lnTo>
                  <a:pt x="0" y="3421275"/>
                </a:lnTo>
                <a:lnTo>
                  <a:pt x="579979" y="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5AF"/>
              </a:buClr>
              <a:buSzTx/>
              <a:buFontTx/>
              <a:buNone/>
              <a:tabLst/>
              <a:defRPr/>
            </a:pPr>
            <a:r>
              <a:rPr lang="fi-FI" dirty="0"/>
              <a:t>Lisää kuva kuvagalleriasta, Väylän kuvapankista tai omista tiedostoista</a:t>
            </a:r>
            <a:endParaRPr lang="en-US" dirty="0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580185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dia" preserve="1" userDrawn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08C71-DAD5-0172-0B72-20CFAEED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640000" cy="1325563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35AEEA0D-4DDB-7C80-D5A9-2BC0F6746B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690688"/>
            <a:ext cx="5067300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Tekstin paikkamerkki 6">
            <a:extLst>
              <a:ext uri="{FF2B5EF4-FFF2-40B4-BE49-F238E27FC236}">
                <a16:creationId xmlns:a16="http://schemas.microsoft.com/office/drawing/2014/main" id="{9952975F-EC22-4458-763E-93FFB91847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76950" y="1690688"/>
            <a:ext cx="5067300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9" name="Picture 10" descr="Väyläviraston logo">
            <a:extLst>
              <a:ext uri="{FF2B5EF4-FFF2-40B4-BE49-F238E27FC236}">
                <a16:creationId xmlns:a16="http://schemas.microsoft.com/office/drawing/2014/main" id="{6FCB4996-D36E-B9B0-A1BC-A9C9A53035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469" y="381235"/>
            <a:ext cx="1673549" cy="1394625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A835E9-4402-B8D6-CFD0-FE95BCF0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85430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_graafi" preserve="1" userDrawn="1">
  <p:cSld name="teksti_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08C71-DAD5-0172-0B72-20CFAEED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640000" cy="1325563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35AEEA0D-4DDB-7C80-D5A9-2BC0F6746B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1775860"/>
            <a:ext cx="2486025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Kaavion paikkamerkki 9">
            <a:extLst>
              <a:ext uri="{FF2B5EF4-FFF2-40B4-BE49-F238E27FC236}">
                <a16:creationId xmlns:a16="http://schemas.microsoft.com/office/drawing/2014/main" id="{CFB0F0F9-2B0C-1D59-6D78-D7BEBF88F5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495674" y="1776413"/>
            <a:ext cx="8373600" cy="416104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pic>
        <p:nvPicPr>
          <p:cNvPr id="9" name="Picture 10" descr="Väyläviraston logo">
            <a:extLst>
              <a:ext uri="{FF2B5EF4-FFF2-40B4-BE49-F238E27FC236}">
                <a16:creationId xmlns:a16="http://schemas.microsoft.com/office/drawing/2014/main" id="{6FCB4996-D36E-B9B0-A1BC-A9C9A53035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469" y="381235"/>
            <a:ext cx="1673549" cy="1394625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A835E9-4402-B8D6-CFD0-FE95BCF0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95581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afi" preserve="1" userDrawn="1">
  <p:cSld name="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08C71-DAD5-0172-0B72-20CFAEED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640000" cy="1325563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0" name="Kaavion paikkamerkki 9">
            <a:extLst>
              <a:ext uri="{FF2B5EF4-FFF2-40B4-BE49-F238E27FC236}">
                <a16:creationId xmlns:a16="http://schemas.microsoft.com/office/drawing/2014/main" id="{CFB0F0F9-2B0C-1D59-6D78-D7BEBF88F5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838200" y="1776413"/>
            <a:ext cx="11031074" cy="4172400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pic>
        <p:nvPicPr>
          <p:cNvPr id="9" name="Picture 10" descr="Väyläviraston logo">
            <a:extLst>
              <a:ext uri="{FF2B5EF4-FFF2-40B4-BE49-F238E27FC236}">
                <a16:creationId xmlns:a16="http://schemas.microsoft.com/office/drawing/2014/main" id="{6FCB4996-D36E-B9B0-A1BC-A9C9A53035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469" y="381235"/>
            <a:ext cx="1673549" cy="1394625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A835E9-4402-B8D6-CFD0-FE95BCF0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75914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vea_varipalkki_teksti_sininen" preserve="1" userDrawn="1">
  <p:cSld name="levea_varipalkki_teksti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4998823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8" y="1813967"/>
            <a:ext cx="4998825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E83F3351-3664-E6F2-DD7C-91425A800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014701" y="0"/>
            <a:ext cx="6174000" cy="6872927"/>
            <a:chOff x="6014701" y="0"/>
            <a:chExt cx="6174000" cy="6872927"/>
          </a:xfrm>
        </p:grpSpPr>
        <p:sp>
          <p:nvSpPr>
            <p:cNvPr id="9" name="Suorakulmio 8" descr="ogo&#10;&#10;Description automatically generated">
              <a:extLst>
                <a:ext uri="{FF2B5EF4-FFF2-40B4-BE49-F238E27FC236}">
                  <a16:creationId xmlns:a16="http://schemas.microsoft.com/office/drawing/2014/main" id="{9B5879DD-5458-8E90-5B78-B61A4B3E2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014701" y="0"/>
              <a:ext cx="6174000" cy="6872927"/>
            </a:xfrm>
            <a:custGeom>
              <a:avLst/>
              <a:gdLst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0 w 2246811"/>
                <a:gd name="connsiteY3" fmla="*/ 6858000 h 6858000"/>
                <a:gd name="connsiteX4" fmla="*/ 0 w 2246811"/>
                <a:gd name="connsiteY4" fmla="*/ 0 h 6858000"/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627017 w 2246811"/>
                <a:gd name="connsiteY3" fmla="*/ 6858000 h 6858000"/>
                <a:gd name="connsiteX4" fmla="*/ 0 w 2246811"/>
                <a:gd name="connsiteY4" fmla="*/ 0 h 6858000"/>
                <a:gd name="connsiteX0" fmla="*/ 0 w 1657542"/>
                <a:gd name="connsiteY0" fmla="*/ 28575 h 6858000"/>
                <a:gd name="connsiteX1" fmla="*/ 1657542 w 1657542"/>
                <a:gd name="connsiteY1" fmla="*/ 0 h 6858000"/>
                <a:gd name="connsiteX2" fmla="*/ 1657542 w 1657542"/>
                <a:gd name="connsiteY2" fmla="*/ 6858000 h 6858000"/>
                <a:gd name="connsiteX3" fmla="*/ 37748 w 1657542"/>
                <a:gd name="connsiteY3" fmla="*/ 6858000 h 6858000"/>
                <a:gd name="connsiteX4" fmla="*/ 0 w 1657542"/>
                <a:gd name="connsiteY4" fmla="*/ 28575 h 6858000"/>
                <a:gd name="connsiteX0" fmla="*/ 717903 w 2375445"/>
                <a:gd name="connsiteY0" fmla="*/ 28575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28575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472365 w 2375445"/>
                <a:gd name="connsiteY0" fmla="*/ 0 h 6886575"/>
                <a:gd name="connsiteX1" fmla="*/ 2375445 w 2375445"/>
                <a:gd name="connsiteY1" fmla="*/ 19050 h 6886575"/>
                <a:gd name="connsiteX2" fmla="*/ 2375445 w 2375445"/>
                <a:gd name="connsiteY2" fmla="*/ 6877050 h 6886575"/>
                <a:gd name="connsiteX3" fmla="*/ 0 w 2375445"/>
                <a:gd name="connsiteY3" fmla="*/ 6886575 h 6886575"/>
                <a:gd name="connsiteX4" fmla="*/ 472365 w 2375445"/>
                <a:gd name="connsiteY4" fmla="*/ 0 h 6886575"/>
                <a:gd name="connsiteX0" fmla="*/ 474991 w 2375445"/>
                <a:gd name="connsiteY0" fmla="*/ 0 h 6872927"/>
                <a:gd name="connsiteX1" fmla="*/ 2375445 w 2375445"/>
                <a:gd name="connsiteY1" fmla="*/ 5402 h 6872927"/>
                <a:gd name="connsiteX2" fmla="*/ 2375445 w 2375445"/>
                <a:gd name="connsiteY2" fmla="*/ 6863402 h 6872927"/>
                <a:gd name="connsiteX3" fmla="*/ 0 w 2375445"/>
                <a:gd name="connsiteY3" fmla="*/ 6872927 h 6872927"/>
                <a:gd name="connsiteX4" fmla="*/ 474991 w 2375445"/>
                <a:gd name="connsiteY4" fmla="*/ 0 h 6872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5445" h="6872927">
                  <a:moveTo>
                    <a:pt x="474991" y="0"/>
                  </a:moveTo>
                  <a:lnTo>
                    <a:pt x="2375445" y="5402"/>
                  </a:lnTo>
                  <a:lnTo>
                    <a:pt x="2375445" y="6863402"/>
                  </a:lnTo>
                  <a:lnTo>
                    <a:pt x="0" y="6872927"/>
                  </a:lnTo>
                  <a:lnTo>
                    <a:pt x="474991" y="0"/>
                  </a:lnTo>
                  <a:close/>
                </a:path>
              </a:pathLst>
            </a:custGeom>
            <a:gradFill>
              <a:gsLst>
                <a:gs pos="27000">
                  <a:schemeClr val="tx2"/>
                </a:gs>
                <a:gs pos="100000">
                  <a:schemeClr val="accent1"/>
                </a:gs>
              </a:gsLst>
              <a:lin ang="0" scaled="0"/>
            </a:gradFill>
            <a:ln>
              <a:gradFill flip="none" rotWithShape="1">
                <a:gsLst>
                  <a:gs pos="27000">
                    <a:schemeClr val="tx2"/>
                  </a:gs>
                  <a:gs pos="100000">
                    <a:schemeClr val="accent1"/>
                  </a:gs>
                </a:gsLst>
                <a:lin ang="0" scaled="0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4" name="Picture 3">
              <a:extLst>
                <a:ext uri="{FF2B5EF4-FFF2-40B4-BE49-F238E27FC236}">
                  <a16:creationId xmlns:a16="http://schemas.microsoft.com/office/drawing/2014/main" id="{66BB957A-A95B-0424-ED14-DE7325DA5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462" y="292735"/>
              <a:ext cx="1833562" cy="15716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18576461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vea_varipalkki_teksti_vihrea" preserve="1" userDrawn="1">
  <p:cSld name="levea_varipalkki_teksti_vih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4998823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8" y="1813968"/>
            <a:ext cx="4998825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591FEF7D-CAD8-A887-CD45-EA3B051F0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024226" y="0"/>
            <a:ext cx="6174000" cy="6872927"/>
            <a:chOff x="6024226" y="0"/>
            <a:chExt cx="6174000" cy="6872927"/>
          </a:xfrm>
        </p:grpSpPr>
        <p:sp>
          <p:nvSpPr>
            <p:cNvPr id="9" name="Suorakulmio 8" descr="Logo&#10;&#10;Description automatically generated">
              <a:extLst>
                <a:ext uri="{FF2B5EF4-FFF2-40B4-BE49-F238E27FC236}">
                  <a16:creationId xmlns:a16="http://schemas.microsoft.com/office/drawing/2014/main" id="{9B5879DD-5458-8E90-5B78-B61A4B3E2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024226" y="0"/>
              <a:ext cx="6174000" cy="6872927"/>
            </a:xfrm>
            <a:custGeom>
              <a:avLst/>
              <a:gdLst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0 w 2246811"/>
                <a:gd name="connsiteY3" fmla="*/ 6858000 h 6858000"/>
                <a:gd name="connsiteX4" fmla="*/ 0 w 2246811"/>
                <a:gd name="connsiteY4" fmla="*/ 0 h 6858000"/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627017 w 2246811"/>
                <a:gd name="connsiteY3" fmla="*/ 6858000 h 6858000"/>
                <a:gd name="connsiteX4" fmla="*/ 0 w 2246811"/>
                <a:gd name="connsiteY4" fmla="*/ 0 h 6858000"/>
                <a:gd name="connsiteX0" fmla="*/ 0 w 1657542"/>
                <a:gd name="connsiteY0" fmla="*/ 28575 h 6858000"/>
                <a:gd name="connsiteX1" fmla="*/ 1657542 w 1657542"/>
                <a:gd name="connsiteY1" fmla="*/ 0 h 6858000"/>
                <a:gd name="connsiteX2" fmla="*/ 1657542 w 1657542"/>
                <a:gd name="connsiteY2" fmla="*/ 6858000 h 6858000"/>
                <a:gd name="connsiteX3" fmla="*/ 37748 w 1657542"/>
                <a:gd name="connsiteY3" fmla="*/ 6858000 h 6858000"/>
                <a:gd name="connsiteX4" fmla="*/ 0 w 1657542"/>
                <a:gd name="connsiteY4" fmla="*/ 28575 h 6858000"/>
                <a:gd name="connsiteX0" fmla="*/ 717903 w 2375445"/>
                <a:gd name="connsiteY0" fmla="*/ 28575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28575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472365 w 2375445"/>
                <a:gd name="connsiteY0" fmla="*/ 0 h 6886575"/>
                <a:gd name="connsiteX1" fmla="*/ 2375445 w 2375445"/>
                <a:gd name="connsiteY1" fmla="*/ 19050 h 6886575"/>
                <a:gd name="connsiteX2" fmla="*/ 2375445 w 2375445"/>
                <a:gd name="connsiteY2" fmla="*/ 6877050 h 6886575"/>
                <a:gd name="connsiteX3" fmla="*/ 0 w 2375445"/>
                <a:gd name="connsiteY3" fmla="*/ 6886575 h 6886575"/>
                <a:gd name="connsiteX4" fmla="*/ 472365 w 2375445"/>
                <a:gd name="connsiteY4" fmla="*/ 0 h 6886575"/>
                <a:gd name="connsiteX0" fmla="*/ 474991 w 2375445"/>
                <a:gd name="connsiteY0" fmla="*/ 0 h 6872927"/>
                <a:gd name="connsiteX1" fmla="*/ 2375445 w 2375445"/>
                <a:gd name="connsiteY1" fmla="*/ 5402 h 6872927"/>
                <a:gd name="connsiteX2" fmla="*/ 2375445 w 2375445"/>
                <a:gd name="connsiteY2" fmla="*/ 6863402 h 6872927"/>
                <a:gd name="connsiteX3" fmla="*/ 0 w 2375445"/>
                <a:gd name="connsiteY3" fmla="*/ 6872927 h 6872927"/>
                <a:gd name="connsiteX4" fmla="*/ 474991 w 2375445"/>
                <a:gd name="connsiteY4" fmla="*/ 0 h 6872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5445" h="6872927">
                  <a:moveTo>
                    <a:pt x="474991" y="0"/>
                  </a:moveTo>
                  <a:lnTo>
                    <a:pt x="2375445" y="5402"/>
                  </a:lnTo>
                  <a:lnTo>
                    <a:pt x="2375445" y="6863402"/>
                  </a:lnTo>
                  <a:lnTo>
                    <a:pt x="0" y="6872927"/>
                  </a:lnTo>
                  <a:lnTo>
                    <a:pt x="474991" y="0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bg2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4" name="Picture 3">
              <a:extLst>
                <a:ext uri="{FF2B5EF4-FFF2-40B4-BE49-F238E27FC236}">
                  <a16:creationId xmlns:a16="http://schemas.microsoft.com/office/drawing/2014/main" id="{66BB957A-A95B-0424-ED14-DE7325DA5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462" y="292735"/>
              <a:ext cx="1833562" cy="15716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97836350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vea_varipalkki_teksti_pinkki" preserve="1" userDrawn="1">
  <p:cSld name="levea_varipalkki_teksti_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4998823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8" y="1813968"/>
            <a:ext cx="4998825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Ryhmä 2">
            <a:extLst>
              <a:ext uri="{FF2B5EF4-FFF2-40B4-BE49-F238E27FC236}">
                <a16:creationId xmlns:a16="http://schemas.microsoft.com/office/drawing/2014/main" id="{0FF513F4-A0EE-7D01-E70F-9949F2BAC684}"/>
              </a:ext>
            </a:extLst>
          </p:cNvPr>
          <p:cNvGrpSpPr/>
          <p:nvPr userDrawn="1"/>
        </p:nvGrpSpPr>
        <p:grpSpPr>
          <a:xfrm>
            <a:off x="6024226" y="0"/>
            <a:ext cx="6174000" cy="6872927"/>
            <a:chOff x="6024226" y="0"/>
            <a:chExt cx="6174000" cy="6872927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9B5879DD-5458-8E90-5B78-B61A4B3E2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024226" y="0"/>
              <a:ext cx="6174000" cy="6872927"/>
            </a:xfrm>
            <a:custGeom>
              <a:avLst/>
              <a:gdLst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0 w 2246811"/>
                <a:gd name="connsiteY3" fmla="*/ 6858000 h 6858000"/>
                <a:gd name="connsiteX4" fmla="*/ 0 w 2246811"/>
                <a:gd name="connsiteY4" fmla="*/ 0 h 6858000"/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627017 w 2246811"/>
                <a:gd name="connsiteY3" fmla="*/ 6858000 h 6858000"/>
                <a:gd name="connsiteX4" fmla="*/ 0 w 2246811"/>
                <a:gd name="connsiteY4" fmla="*/ 0 h 6858000"/>
                <a:gd name="connsiteX0" fmla="*/ 0 w 1657542"/>
                <a:gd name="connsiteY0" fmla="*/ 28575 h 6858000"/>
                <a:gd name="connsiteX1" fmla="*/ 1657542 w 1657542"/>
                <a:gd name="connsiteY1" fmla="*/ 0 h 6858000"/>
                <a:gd name="connsiteX2" fmla="*/ 1657542 w 1657542"/>
                <a:gd name="connsiteY2" fmla="*/ 6858000 h 6858000"/>
                <a:gd name="connsiteX3" fmla="*/ 37748 w 1657542"/>
                <a:gd name="connsiteY3" fmla="*/ 6858000 h 6858000"/>
                <a:gd name="connsiteX4" fmla="*/ 0 w 1657542"/>
                <a:gd name="connsiteY4" fmla="*/ 28575 h 6858000"/>
                <a:gd name="connsiteX0" fmla="*/ 717903 w 2375445"/>
                <a:gd name="connsiteY0" fmla="*/ 28575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28575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472365 w 2375445"/>
                <a:gd name="connsiteY0" fmla="*/ 0 h 6886575"/>
                <a:gd name="connsiteX1" fmla="*/ 2375445 w 2375445"/>
                <a:gd name="connsiteY1" fmla="*/ 19050 h 6886575"/>
                <a:gd name="connsiteX2" fmla="*/ 2375445 w 2375445"/>
                <a:gd name="connsiteY2" fmla="*/ 6877050 h 6886575"/>
                <a:gd name="connsiteX3" fmla="*/ 0 w 2375445"/>
                <a:gd name="connsiteY3" fmla="*/ 6886575 h 6886575"/>
                <a:gd name="connsiteX4" fmla="*/ 472365 w 2375445"/>
                <a:gd name="connsiteY4" fmla="*/ 0 h 6886575"/>
                <a:gd name="connsiteX0" fmla="*/ 474991 w 2375445"/>
                <a:gd name="connsiteY0" fmla="*/ 0 h 6872927"/>
                <a:gd name="connsiteX1" fmla="*/ 2375445 w 2375445"/>
                <a:gd name="connsiteY1" fmla="*/ 5402 h 6872927"/>
                <a:gd name="connsiteX2" fmla="*/ 2375445 w 2375445"/>
                <a:gd name="connsiteY2" fmla="*/ 6863402 h 6872927"/>
                <a:gd name="connsiteX3" fmla="*/ 0 w 2375445"/>
                <a:gd name="connsiteY3" fmla="*/ 6872927 h 6872927"/>
                <a:gd name="connsiteX4" fmla="*/ 474991 w 2375445"/>
                <a:gd name="connsiteY4" fmla="*/ 0 h 6872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5445" h="6872927">
                  <a:moveTo>
                    <a:pt x="474991" y="0"/>
                  </a:moveTo>
                  <a:lnTo>
                    <a:pt x="2375445" y="5402"/>
                  </a:lnTo>
                  <a:lnTo>
                    <a:pt x="2375445" y="6863402"/>
                  </a:lnTo>
                  <a:lnTo>
                    <a:pt x="0" y="6872927"/>
                  </a:lnTo>
                  <a:lnTo>
                    <a:pt x="474991" y="0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5">
                    <a:alpha val="63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4" name="Picture 3">
              <a:extLst>
                <a:ext uri="{FF2B5EF4-FFF2-40B4-BE49-F238E27FC236}">
                  <a16:creationId xmlns:a16="http://schemas.microsoft.com/office/drawing/2014/main" id="{66BB957A-A95B-0424-ED14-DE7325DA5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462" y="292735"/>
              <a:ext cx="1833562" cy="15716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1605374"/>
      </p:ext>
    </p:extLst>
  </p:cSld>
  <p:clrMapOvr>
    <a:masterClrMapping/>
  </p:clrMapOvr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sityksen loppudia">
            <a:extLst>
              <a:ext uri="{FF2B5EF4-FFF2-40B4-BE49-F238E27FC236}">
                <a16:creationId xmlns:a16="http://schemas.microsoft.com/office/drawing/2014/main" id="{8011D531-C477-E90E-BB81-1C49976BFEA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57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2" preserve="1" userDrawn="1">
  <p:cSld name="otsikkodia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ko 1">
            <a:extLst>
              <a:ext uri="{FF2B5EF4-FFF2-40B4-BE49-F238E27FC236}">
                <a16:creationId xmlns:a16="http://schemas.microsoft.com/office/drawing/2014/main" id="{DFC2DB4D-F6F1-70BF-17DD-1AA29EFBC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800" y="457200"/>
            <a:ext cx="5198400" cy="1602000"/>
          </a:xfrm>
        </p:spPr>
        <p:txBody>
          <a:bodyPr anchor="ctr">
            <a:normAutofit/>
          </a:bodyPr>
          <a:lstStyle>
            <a:lvl1pPr algn="l">
              <a:defRPr sz="3200" b="1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7" name="Alaotsikko 2">
            <a:extLst>
              <a:ext uri="{FF2B5EF4-FFF2-40B4-BE49-F238E27FC236}">
                <a16:creationId xmlns:a16="http://schemas.microsoft.com/office/drawing/2014/main" id="{6F168DCC-AB8D-D777-5744-5D09315B0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800" y="2059200"/>
            <a:ext cx="3931200" cy="9864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34" name="Footer Placeholder 8">
            <a:extLst>
              <a:ext uri="{FF2B5EF4-FFF2-40B4-BE49-F238E27FC236}">
                <a16:creationId xmlns:a16="http://schemas.microsoft.com/office/drawing/2014/main" id="{3CAC7758-6477-FDA0-A312-E39FBF533C9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928800" y="3096000"/>
            <a:ext cx="2160000" cy="216000"/>
          </a:xfrm>
        </p:spPr>
        <p:txBody>
          <a:bodyPr vert="horz" lIns="0" tIns="0" rIns="0" bIns="0" rtlCol="0" anchor="t" anchorCtr="0"/>
          <a:lstStyle>
            <a:lvl1pPr>
              <a:defRPr lang="en-US" sz="1400" smtClean="0"/>
            </a:lvl1pPr>
          </a:lstStyle>
          <a:p>
            <a:r>
              <a:rPr lang="fi-FI"/>
              <a:t> </a:t>
            </a:r>
            <a:endParaRPr lang="fi-FI" dirty="0"/>
          </a:p>
        </p:txBody>
      </p:sp>
      <p:sp>
        <p:nvSpPr>
          <p:cNvPr id="22" name="duser_1">
            <a:extLst>
              <a:ext uri="{FF2B5EF4-FFF2-40B4-BE49-F238E27FC236}">
                <a16:creationId xmlns:a16="http://schemas.microsoft.com/office/drawing/2014/main" id="{96E05E4F-2793-6EFA-B9DE-D89A4CA0AA36}"/>
              </a:ext>
            </a:extLst>
          </p:cNvPr>
          <p:cNvSpPr txBox="1">
            <a:spLocks/>
          </p:cNvSpPr>
          <p:nvPr userDrawn="1"/>
        </p:nvSpPr>
        <p:spPr>
          <a:xfrm>
            <a:off x="928799" y="3420000"/>
            <a:ext cx="2160000" cy="23291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23" name="duser_2">
            <a:extLst>
              <a:ext uri="{FF2B5EF4-FFF2-40B4-BE49-F238E27FC236}">
                <a16:creationId xmlns:a16="http://schemas.microsoft.com/office/drawing/2014/main" id="{98E864E4-8ADA-E257-0001-5B72FE7C0F82}"/>
              </a:ext>
            </a:extLst>
          </p:cNvPr>
          <p:cNvSpPr txBox="1">
            <a:spLocks/>
          </p:cNvSpPr>
          <p:nvPr userDrawn="1"/>
        </p:nvSpPr>
        <p:spPr>
          <a:xfrm>
            <a:off x="3239999" y="3096000"/>
            <a:ext cx="2160000" cy="23291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33" name="duser_3">
            <a:extLst>
              <a:ext uri="{FF2B5EF4-FFF2-40B4-BE49-F238E27FC236}">
                <a16:creationId xmlns:a16="http://schemas.microsoft.com/office/drawing/2014/main" id="{909C2D96-06D0-78D4-C04E-8397680CD559}"/>
              </a:ext>
            </a:extLst>
          </p:cNvPr>
          <p:cNvSpPr txBox="1">
            <a:spLocks/>
          </p:cNvSpPr>
          <p:nvPr userDrawn="1"/>
        </p:nvSpPr>
        <p:spPr>
          <a:xfrm>
            <a:off x="3239999" y="3420000"/>
            <a:ext cx="21600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A6038138-08D9-D7C9-A694-E9CF3C148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800" y="3600000"/>
            <a:ext cx="165078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8.3.2023</a:t>
            </a:r>
            <a:endParaRPr lang="en-US"/>
          </a:p>
        </p:txBody>
      </p:sp>
      <p:sp>
        <p:nvSpPr>
          <p:cNvPr id="19" name="DConfidentiality">
            <a:extLst>
              <a:ext uri="{FF2B5EF4-FFF2-40B4-BE49-F238E27FC236}">
                <a16:creationId xmlns:a16="http://schemas.microsoft.com/office/drawing/2014/main" id="{FC7A8C6D-1D34-6242-745E-73CE1B9BA5CC}"/>
              </a:ext>
            </a:extLst>
          </p:cNvPr>
          <p:cNvSpPr txBox="1">
            <a:spLocks/>
          </p:cNvSpPr>
          <p:nvPr userDrawn="1"/>
        </p:nvSpPr>
        <p:spPr>
          <a:xfrm>
            <a:off x="838800" y="4320000"/>
            <a:ext cx="1811094" cy="216000"/>
          </a:xfrm>
          <a:prstGeom prst="rect">
            <a:avLst/>
          </a:prstGeom>
        </p:spPr>
        <p:txBody>
          <a:bodyPr vert="horz" lIns="91440" tIns="45720" rIns="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DDecree">
            <a:extLst>
              <a:ext uri="{FF2B5EF4-FFF2-40B4-BE49-F238E27FC236}">
                <a16:creationId xmlns:a16="http://schemas.microsoft.com/office/drawing/2014/main" id="{B412038A-9C06-5541-DDE0-39817F62FBAB}"/>
              </a:ext>
            </a:extLst>
          </p:cNvPr>
          <p:cNvSpPr txBox="1">
            <a:spLocks/>
          </p:cNvSpPr>
          <p:nvPr userDrawn="1"/>
        </p:nvSpPr>
        <p:spPr>
          <a:xfrm>
            <a:off x="2616249" y="4320000"/>
            <a:ext cx="2326280" cy="216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DSecrecy">
            <a:extLst>
              <a:ext uri="{FF2B5EF4-FFF2-40B4-BE49-F238E27FC236}">
                <a16:creationId xmlns:a16="http://schemas.microsoft.com/office/drawing/2014/main" id="{31AB12EB-ADA8-E3EB-1FF2-07370C7A067C}"/>
              </a:ext>
            </a:extLst>
          </p:cNvPr>
          <p:cNvSpPr txBox="1">
            <a:spLocks/>
          </p:cNvSpPr>
          <p:nvPr userDrawn="1"/>
        </p:nvSpPr>
        <p:spPr>
          <a:xfrm>
            <a:off x="838800" y="4572000"/>
            <a:ext cx="2326280" cy="216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Kuvan paikkamerkki 11">
            <a:extLst>
              <a:ext uri="{FF2B5EF4-FFF2-40B4-BE49-F238E27FC236}">
                <a16:creationId xmlns:a16="http://schemas.microsoft.com/office/drawing/2014/main" id="{ECF45415-D8F0-70FA-28BC-973F9056751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37200" y="0"/>
            <a:ext cx="6156000" cy="2621118"/>
          </a:xfrm>
          <a:custGeom>
            <a:avLst/>
            <a:gdLst>
              <a:gd name="connsiteX0" fmla="*/ 0 w 6156000"/>
              <a:gd name="connsiteY0" fmla="*/ 0 h 2620800"/>
              <a:gd name="connsiteX1" fmla="*/ 6156000 w 6156000"/>
              <a:gd name="connsiteY1" fmla="*/ 0 h 2620800"/>
              <a:gd name="connsiteX2" fmla="*/ 6156000 w 6156000"/>
              <a:gd name="connsiteY2" fmla="*/ 2620800 h 2620800"/>
              <a:gd name="connsiteX3" fmla="*/ 0 w 6156000"/>
              <a:gd name="connsiteY3" fmla="*/ 2620800 h 2620800"/>
              <a:gd name="connsiteX4" fmla="*/ 0 w 6156000"/>
              <a:gd name="connsiteY4" fmla="*/ 0 h 2620800"/>
              <a:gd name="connsiteX0" fmla="*/ 0 w 6156000"/>
              <a:gd name="connsiteY0" fmla="*/ 0 h 2620800"/>
              <a:gd name="connsiteX1" fmla="*/ 6156000 w 6156000"/>
              <a:gd name="connsiteY1" fmla="*/ 0 h 2620800"/>
              <a:gd name="connsiteX2" fmla="*/ 6156000 w 6156000"/>
              <a:gd name="connsiteY2" fmla="*/ 2620800 h 2620800"/>
              <a:gd name="connsiteX3" fmla="*/ 0 w 6156000"/>
              <a:gd name="connsiteY3" fmla="*/ 2620800 h 2620800"/>
              <a:gd name="connsiteX4" fmla="*/ 0 w 6156000"/>
              <a:gd name="connsiteY4" fmla="*/ 0 h 2620800"/>
              <a:gd name="connsiteX0" fmla="*/ 0 w 6156000"/>
              <a:gd name="connsiteY0" fmla="*/ 3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56000 w 6156000"/>
              <a:gd name="connsiteY3" fmla="*/ 2621118 h 2621118"/>
              <a:gd name="connsiteX4" fmla="*/ 0 w 6156000"/>
              <a:gd name="connsiteY4" fmla="*/ 2621118 h 2621118"/>
              <a:gd name="connsiteX5" fmla="*/ 0 w 6156000"/>
              <a:gd name="connsiteY5" fmla="*/ 318 h 2621118"/>
              <a:gd name="connsiteX0" fmla="*/ 0 w 6156000"/>
              <a:gd name="connsiteY0" fmla="*/ 26211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56000 w 6156000"/>
              <a:gd name="connsiteY3" fmla="*/ 2621118 h 2621118"/>
              <a:gd name="connsiteX4" fmla="*/ 0 w 6156000"/>
              <a:gd name="connsiteY4" fmla="*/ 2621118 h 2621118"/>
              <a:gd name="connsiteX0" fmla="*/ 0 w 6156000"/>
              <a:gd name="connsiteY0" fmla="*/ 26211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47687 w 6156000"/>
              <a:gd name="connsiteY3" fmla="*/ 1739969 h 2621118"/>
              <a:gd name="connsiteX4" fmla="*/ 0 w 6156000"/>
              <a:gd name="connsiteY4" fmla="*/ 2621118 h 2621118"/>
              <a:gd name="connsiteX0" fmla="*/ 0 w 6164312"/>
              <a:gd name="connsiteY0" fmla="*/ 2621118 h 2621118"/>
              <a:gd name="connsiteX1" fmla="*/ 721043 w 6164312"/>
              <a:gd name="connsiteY1" fmla="*/ 0 h 2621118"/>
              <a:gd name="connsiteX2" fmla="*/ 6156000 w 6164312"/>
              <a:gd name="connsiteY2" fmla="*/ 318 h 2621118"/>
              <a:gd name="connsiteX3" fmla="*/ 6164312 w 6164312"/>
              <a:gd name="connsiteY3" fmla="*/ 1931162 h 2621118"/>
              <a:gd name="connsiteX4" fmla="*/ 0 w 6164312"/>
              <a:gd name="connsiteY4" fmla="*/ 2621118 h 2621118"/>
              <a:gd name="connsiteX0" fmla="*/ 0 w 6164312"/>
              <a:gd name="connsiteY0" fmla="*/ 2621118 h 2621118"/>
              <a:gd name="connsiteX1" fmla="*/ 679479 w 6164312"/>
              <a:gd name="connsiteY1" fmla="*/ 0 h 2621118"/>
              <a:gd name="connsiteX2" fmla="*/ 6156000 w 6164312"/>
              <a:gd name="connsiteY2" fmla="*/ 318 h 2621118"/>
              <a:gd name="connsiteX3" fmla="*/ 6164312 w 6164312"/>
              <a:gd name="connsiteY3" fmla="*/ 1931162 h 2621118"/>
              <a:gd name="connsiteX4" fmla="*/ 0 w 6164312"/>
              <a:gd name="connsiteY4" fmla="*/ 2621118 h 262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64312" h="2621118">
                <a:moveTo>
                  <a:pt x="0" y="2621118"/>
                </a:moveTo>
                <a:lnTo>
                  <a:pt x="679479" y="0"/>
                </a:lnTo>
                <a:lnTo>
                  <a:pt x="6156000" y="318"/>
                </a:lnTo>
                <a:cubicBezTo>
                  <a:pt x="6158771" y="643933"/>
                  <a:pt x="6161541" y="1287547"/>
                  <a:pt x="6164312" y="1931162"/>
                </a:cubicBezTo>
                <a:lnTo>
                  <a:pt x="0" y="2621118"/>
                </a:lnTo>
                <a:close/>
              </a:path>
            </a:pathLst>
          </a:custGeom>
        </p:spPr>
        <p:txBody>
          <a:bodyPr/>
          <a:lstStyle>
            <a:lvl1pPr marL="0" indent="0" algn="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Lisää 1. kuva tai väri kuvagalleriasta. Muita kuvia voit lisätä Väylän kuvapankista tai omista tiedostoista</a:t>
            </a:r>
            <a:endParaRPr lang="en-US" dirty="0"/>
          </a:p>
          <a:p>
            <a:endParaRPr lang="fi-FI" dirty="0"/>
          </a:p>
        </p:txBody>
      </p:sp>
      <p:sp>
        <p:nvSpPr>
          <p:cNvPr id="3" name="Kuvan paikkamerkki 11">
            <a:extLst>
              <a:ext uri="{FF2B5EF4-FFF2-40B4-BE49-F238E27FC236}">
                <a16:creationId xmlns:a16="http://schemas.microsoft.com/office/drawing/2014/main" id="{213398F5-290C-A9DF-6523-5B429DFCCF2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730289" y="1998000"/>
            <a:ext cx="6459311" cy="3207600"/>
          </a:xfrm>
          <a:custGeom>
            <a:avLst/>
            <a:gdLst>
              <a:gd name="connsiteX0" fmla="*/ 0 w 6469200"/>
              <a:gd name="connsiteY0" fmla="*/ 0 h 3207600"/>
              <a:gd name="connsiteX1" fmla="*/ 6469200 w 6469200"/>
              <a:gd name="connsiteY1" fmla="*/ 0 h 3207600"/>
              <a:gd name="connsiteX2" fmla="*/ 6469200 w 6469200"/>
              <a:gd name="connsiteY2" fmla="*/ 3207600 h 3207600"/>
              <a:gd name="connsiteX3" fmla="*/ 0 w 6469200"/>
              <a:gd name="connsiteY3" fmla="*/ 3207600 h 3207600"/>
              <a:gd name="connsiteX4" fmla="*/ 0 w 6469200"/>
              <a:gd name="connsiteY4" fmla="*/ 0 h 3207600"/>
              <a:gd name="connsiteX0" fmla="*/ 261257 w 6469200"/>
              <a:gd name="connsiteY0" fmla="*/ 718457 h 3207600"/>
              <a:gd name="connsiteX1" fmla="*/ 6469200 w 6469200"/>
              <a:gd name="connsiteY1" fmla="*/ 0 h 3207600"/>
              <a:gd name="connsiteX2" fmla="*/ 6469200 w 6469200"/>
              <a:gd name="connsiteY2" fmla="*/ 3207600 h 3207600"/>
              <a:gd name="connsiteX3" fmla="*/ 0 w 6469200"/>
              <a:gd name="connsiteY3" fmla="*/ 3207600 h 3207600"/>
              <a:gd name="connsiteX4" fmla="*/ 261257 w 6469200"/>
              <a:gd name="connsiteY4" fmla="*/ 718457 h 3207600"/>
              <a:gd name="connsiteX0" fmla="*/ 111968 w 6319911"/>
              <a:gd name="connsiteY0" fmla="*/ 718457 h 3207600"/>
              <a:gd name="connsiteX1" fmla="*/ 6319911 w 6319911"/>
              <a:gd name="connsiteY1" fmla="*/ 0 h 3207600"/>
              <a:gd name="connsiteX2" fmla="*/ 6319911 w 6319911"/>
              <a:gd name="connsiteY2" fmla="*/ 3207600 h 3207600"/>
              <a:gd name="connsiteX3" fmla="*/ 0 w 6319911"/>
              <a:gd name="connsiteY3" fmla="*/ 1770685 h 3207600"/>
              <a:gd name="connsiteX4" fmla="*/ 111968 w 6319911"/>
              <a:gd name="connsiteY4" fmla="*/ 718457 h 3207600"/>
              <a:gd name="connsiteX0" fmla="*/ 158621 w 6319911"/>
              <a:gd name="connsiteY0" fmla="*/ 699796 h 3207600"/>
              <a:gd name="connsiteX1" fmla="*/ 6319911 w 6319911"/>
              <a:gd name="connsiteY1" fmla="*/ 0 h 3207600"/>
              <a:gd name="connsiteX2" fmla="*/ 6319911 w 6319911"/>
              <a:gd name="connsiteY2" fmla="*/ 3207600 h 3207600"/>
              <a:gd name="connsiteX3" fmla="*/ 0 w 6319911"/>
              <a:gd name="connsiteY3" fmla="*/ 1770685 h 3207600"/>
              <a:gd name="connsiteX4" fmla="*/ 158621 w 6319911"/>
              <a:gd name="connsiteY4" fmla="*/ 699796 h 3207600"/>
              <a:gd name="connsiteX0" fmla="*/ 270589 w 6431879"/>
              <a:gd name="connsiteY0" fmla="*/ 699796 h 3207600"/>
              <a:gd name="connsiteX1" fmla="*/ 6431879 w 6431879"/>
              <a:gd name="connsiteY1" fmla="*/ 0 h 3207600"/>
              <a:gd name="connsiteX2" fmla="*/ 6431879 w 6431879"/>
              <a:gd name="connsiteY2" fmla="*/ 3207600 h 3207600"/>
              <a:gd name="connsiteX3" fmla="*/ 0 w 6431879"/>
              <a:gd name="connsiteY3" fmla="*/ 1696040 h 3207600"/>
              <a:gd name="connsiteX4" fmla="*/ 270589 w 6431879"/>
              <a:gd name="connsiteY4" fmla="*/ 699796 h 3207600"/>
              <a:gd name="connsiteX0" fmla="*/ 298021 w 6459311"/>
              <a:gd name="connsiteY0" fmla="*/ 699796 h 3207600"/>
              <a:gd name="connsiteX1" fmla="*/ 6459311 w 6459311"/>
              <a:gd name="connsiteY1" fmla="*/ 0 h 3207600"/>
              <a:gd name="connsiteX2" fmla="*/ 6459311 w 6459311"/>
              <a:gd name="connsiteY2" fmla="*/ 3207600 h 3207600"/>
              <a:gd name="connsiteX3" fmla="*/ 0 w 6459311"/>
              <a:gd name="connsiteY3" fmla="*/ 1824056 h 3207600"/>
              <a:gd name="connsiteX4" fmla="*/ 298021 w 6459311"/>
              <a:gd name="connsiteY4" fmla="*/ 699796 h 3207600"/>
              <a:gd name="connsiteX0" fmla="*/ 298021 w 6459311"/>
              <a:gd name="connsiteY0" fmla="*/ 699796 h 3207600"/>
              <a:gd name="connsiteX1" fmla="*/ 6459311 w 6459311"/>
              <a:gd name="connsiteY1" fmla="*/ 0 h 3207600"/>
              <a:gd name="connsiteX2" fmla="*/ 6459311 w 6459311"/>
              <a:gd name="connsiteY2" fmla="*/ 3207600 h 3207600"/>
              <a:gd name="connsiteX3" fmla="*/ 0 w 6459311"/>
              <a:gd name="connsiteY3" fmla="*/ 1824056 h 3207600"/>
              <a:gd name="connsiteX4" fmla="*/ 298021 w 6459311"/>
              <a:gd name="connsiteY4" fmla="*/ 699796 h 320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9311" h="3207600">
                <a:moveTo>
                  <a:pt x="298021" y="699796"/>
                </a:moveTo>
                <a:lnTo>
                  <a:pt x="6459311" y="0"/>
                </a:lnTo>
                <a:lnTo>
                  <a:pt x="6459311" y="3207600"/>
                </a:lnTo>
                <a:lnTo>
                  <a:pt x="0" y="1824056"/>
                </a:lnTo>
                <a:lnTo>
                  <a:pt x="298021" y="699796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Lisää 2. kuva tai väri kuvagalleriasta. Muita kuvia voit lisätä Väylän kuvapankista tai omista tiedostoista</a:t>
            </a:r>
            <a:endParaRPr lang="en-US" dirty="0"/>
          </a:p>
          <a:p>
            <a:endParaRPr lang="fi-FI" dirty="0"/>
          </a:p>
        </p:txBody>
      </p:sp>
      <p:sp>
        <p:nvSpPr>
          <p:cNvPr id="2" name="Kuvan paikkamerkki 11">
            <a:extLst>
              <a:ext uri="{FF2B5EF4-FFF2-40B4-BE49-F238E27FC236}">
                <a16:creationId xmlns:a16="http://schemas.microsoft.com/office/drawing/2014/main" id="{A1029FCA-64BC-6BB6-607F-AC980FC664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929540" y="3882368"/>
            <a:ext cx="7254877" cy="2972083"/>
          </a:xfrm>
          <a:custGeom>
            <a:avLst/>
            <a:gdLst>
              <a:gd name="connsiteX0" fmla="*/ 0 w 7250400"/>
              <a:gd name="connsiteY0" fmla="*/ 0 h 2966400"/>
              <a:gd name="connsiteX1" fmla="*/ 7250400 w 7250400"/>
              <a:gd name="connsiteY1" fmla="*/ 0 h 2966400"/>
              <a:gd name="connsiteX2" fmla="*/ 7250400 w 7250400"/>
              <a:gd name="connsiteY2" fmla="*/ 2966400 h 2966400"/>
              <a:gd name="connsiteX3" fmla="*/ 0 w 7250400"/>
              <a:gd name="connsiteY3" fmla="*/ 2966400 h 2966400"/>
              <a:gd name="connsiteX4" fmla="*/ 0 w 7250400"/>
              <a:gd name="connsiteY4" fmla="*/ 0 h 2966400"/>
              <a:gd name="connsiteX0" fmla="*/ 811764 w 7250400"/>
              <a:gd name="connsiteY0" fmla="*/ 0 h 3097028"/>
              <a:gd name="connsiteX1" fmla="*/ 7250400 w 7250400"/>
              <a:gd name="connsiteY1" fmla="*/ 130628 h 3097028"/>
              <a:gd name="connsiteX2" fmla="*/ 7250400 w 7250400"/>
              <a:gd name="connsiteY2" fmla="*/ 3097028 h 3097028"/>
              <a:gd name="connsiteX3" fmla="*/ 0 w 7250400"/>
              <a:gd name="connsiteY3" fmla="*/ 3097028 h 3097028"/>
              <a:gd name="connsiteX4" fmla="*/ 811764 w 7250400"/>
              <a:gd name="connsiteY4" fmla="*/ 0 h 3097028"/>
              <a:gd name="connsiteX0" fmla="*/ 811764 w 7250400"/>
              <a:gd name="connsiteY0" fmla="*/ 0 h 3097028"/>
              <a:gd name="connsiteX1" fmla="*/ 7241069 w 7250400"/>
              <a:gd name="connsiteY1" fmla="*/ 1520890 h 3097028"/>
              <a:gd name="connsiteX2" fmla="*/ 7250400 w 7250400"/>
              <a:gd name="connsiteY2" fmla="*/ 3097028 h 3097028"/>
              <a:gd name="connsiteX3" fmla="*/ 0 w 7250400"/>
              <a:gd name="connsiteY3" fmla="*/ 3097028 h 3097028"/>
              <a:gd name="connsiteX4" fmla="*/ 811764 w 7250400"/>
              <a:gd name="connsiteY4" fmla="*/ 0 h 3097028"/>
              <a:gd name="connsiteX0" fmla="*/ 811764 w 7250400"/>
              <a:gd name="connsiteY0" fmla="*/ 0 h 3097028"/>
              <a:gd name="connsiteX1" fmla="*/ 7241069 w 7250400"/>
              <a:gd name="connsiteY1" fmla="*/ 1425640 h 3097028"/>
              <a:gd name="connsiteX2" fmla="*/ 7250400 w 7250400"/>
              <a:gd name="connsiteY2" fmla="*/ 3097028 h 3097028"/>
              <a:gd name="connsiteX3" fmla="*/ 0 w 7250400"/>
              <a:gd name="connsiteY3" fmla="*/ 3097028 h 3097028"/>
              <a:gd name="connsiteX4" fmla="*/ 811764 w 7250400"/>
              <a:gd name="connsiteY4" fmla="*/ 0 h 3097028"/>
              <a:gd name="connsiteX0" fmla="*/ 811764 w 7250400"/>
              <a:gd name="connsiteY0" fmla="*/ 0 h 3058928"/>
              <a:gd name="connsiteX1" fmla="*/ 7241069 w 7250400"/>
              <a:gd name="connsiteY1" fmla="*/ 1387540 h 3058928"/>
              <a:gd name="connsiteX2" fmla="*/ 7250400 w 7250400"/>
              <a:gd name="connsiteY2" fmla="*/ 3058928 h 3058928"/>
              <a:gd name="connsiteX3" fmla="*/ 0 w 7250400"/>
              <a:gd name="connsiteY3" fmla="*/ 3058928 h 3058928"/>
              <a:gd name="connsiteX4" fmla="*/ 811764 w 7250400"/>
              <a:gd name="connsiteY4" fmla="*/ 0 h 3058928"/>
              <a:gd name="connsiteX0" fmla="*/ 783189 w 7221825"/>
              <a:gd name="connsiteY0" fmla="*/ 0 h 3058928"/>
              <a:gd name="connsiteX1" fmla="*/ 7212494 w 7221825"/>
              <a:gd name="connsiteY1" fmla="*/ 1387540 h 3058928"/>
              <a:gd name="connsiteX2" fmla="*/ 7221825 w 7221825"/>
              <a:gd name="connsiteY2" fmla="*/ 3058928 h 3058928"/>
              <a:gd name="connsiteX3" fmla="*/ 0 w 7221825"/>
              <a:gd name="connsiteY3" fmla="*/ 2954153 h 3058928"/>
              <a:gd name="connsiteX4" fmla="*/ 783189 w 7221825"/>
              <a:gd name="connsiteY4" fmla="*/ 0 h 3058928"/>
              <a:gd name="connsiteX0" fmla="*/ 783189 w 7231350"/>
              <a:gd name="connsiteY0" fmla="*/ 0 h 2963678"/>
              <a:gd name="connsiteX1" fmla="*/ 7212494 w 7231350"/>
              <a:gd name="connsiteY1" fmla="*/ 1387540 h 2963678"/>
              <a:gd name="connsiteX2" fmla="*/ 7231350 w 7231350"/>
              <a:gd name="connsiteY2" fmla="*/ 2963678 h 2963678"/>
              <a:gd name="connsiteX3" fmla="*/ 0 w 7231350"/>
              <a:gd name="connsiteY3" fmla="*/ 2954153 h 2963678"/>
              <a:gd name="connsiteX4" fmla="*/ 783189 w 7231350"/>
              <a:gd name="connsiteY4" fmla="*/ 0 h 2963678"/>
              <a:gd name="connsiteX0" fmla="*/ 741353 w 7231350"/>
              <a:gd name="connsiteY0" fmla="*/ 0 h 2975631"/>
              <a:gd name="connsiteX1" fmla="*/ 7212494 w 7231350"/>
              <a:gd name="connsiteY1" fmla="*/ 1399493 h 2975631"/>
              <a:gd name="connsiteX2" fmla="*/ 7231350 w 7231350"/>
              <a:gd name="connsiteY2" fmla="*/ 2975631 h 2975631"/>
              <a:gd name="connsiteX3" fmla="*/ 0 w 7231350"/>
              <a:gd name="connsiteY3" fmla="*/ 2966106 h 2975631"/>
              <a:gd name="connsiteX4" fmla="*/ 741353 w 7231350"/>
              <a:gd name="connsiteY4" fmla="*/ 0 h 2975631"/>
              <a:gd name="connsiteX0" fmla="*/ 783188 w 7273185"/>
              <a:gd name="connsiteY0" fmla="*/ 0 h 2975631"/>
              <a:gd name="connsiteX1" fmla="*/ 7254329 w 7273185"/>
              <a:gd name="connsiteY1" fmla="*/ 1399493 h 2975631"/>
              <a:gd name="connsiteX2" fmla="*/ 7273185 w 7273185"/>
              <a:gd name="connsiteY2" fmla="*/ 2975631 h 2975631"/>
              <a:gd name="connsiteX3" fmla="*/ 0 w 7273185"/>
              <a:gd name="connsiteY3" fmla="*/ 2972083 h 2975631"/>
              <a:gd name="connsiteX4" fmla="*/ 783188 w 7273185"/>
              <a:gd name="connsiteY4" fmla="*/ 0 h 2975631"/>
              <a:gd name="connsiteX0" fmla="*/ 783188 w 7254877"/>
              <a:gd name="connsiteY0" fmla="*/ 0 h 2972083"/>
              <a:gd name="connsiteX1" fmla="*/ 7254329 w 7254877"/>
              <a:gd name="connsiteY1" fmla="*/ 1399493 h 2972083"/>
              <a:gd name="connsiteX2" fmla="*/ 7249279 w 7254877"/>
              <a:gd name="connsiteY2" fmla="*/ 2969655 h 2972083"/>
              <a:gd name="connsiteX3" fmla="*/ 0 w 7254877"/>
              <a:gd name="connsiteY3" fmla="*/ 2972083 h 2972083"/>
              <a:gd name="connsiteX4" fmla="*/ 783188 w 7254877"/>
              <a:gd name="connsiteY4" fmla="*/ 0 h 2972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54877" h="2972083">
                <a:moveTo>
                  <a:pt x="783188" y="0"/>
                </a:moveTo>
                <a:lnTo>
                  <a:pt x="7254329" y="1399493"/>
                </a:lnTo>
                <a:cubicBezTo>
                  <a:pt x="7257439" y="1924872"/>
                  <a:pt x="7246169" y="2444276"/>
                  <a:pt x="7249279" y="2969655"/>
                </a:cubicBezTo>
                <a:lnTo>
                  <a:pt x="0" y="2972083"/>
                </a:lnTo>
                <a:lnTo>
                  <a:pt x="783188" y="0"/>
                </a:lnTo>
                <a:close/>
              </a:path>
            </a:pathLst>
          </a:custGeom>
        </p:spPr>
        <p:txBody>
          <a:bodyPr anchor="b"/>
          <a:lstStyle>
            <a:lvl1pPr marL="0" indent="0" algn="ct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Lisää 3. kuva tai väri kuvagalleriasta. Muita kuvia voit lisätä Väylän kuvapankista tai omista tiedostoista</a:t>
            </a:r>
            <a:endParaRPr lang="en-US" dirty="0"/>
          </a:p>
          <a:p>
            <a:endParaRPr lang="fi-FI" dirty="0"/>
          </a:p>
        </p:txBody>
      </p:sp>
      <p:pic>
        <p:nvPicPr>
          <p:cNvPr id="37" name="Picture 14" descr="Väyläviraston logo">
            <a:extLst>
              <a:ext uri="{FF2B5EF4-FFF2-40B4-BE49-F238E27FC236}">
                <a16:creationId xmlns:a16="http://schemas.microsoft.com/office/drawing/2014/main" id="{CFE18993-6749-2E5A-E9F6-584C91719FF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16" y="5124315"/>
            <a:ext cx="1673549" cy="1394625"/>
          </a:xfrm>
          <a:prstGeom prst="rect">
            <a:avLst/>
          </a:prstGeom>
        </p:spPr>
      </p:pic>
      <p:sp>
        <p:nvSpPr>
          <p:cNvPr id="4" name="eukarelialogoplaceholder">
            <a:extLst>
              <a:ext uri="{FF2B5EF4-FFF2-40B4-BE49-F238E27FC236}">
                <a16:creationId xmlns:a16="http://schemas.microsoft.com/office/drawing/2014/main" id="{C53F6C4E-C88D-EF31-98B0-560A45F90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60000" y="5364273"/>
            <a:ext cx="1115988" cy="235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5" name="eulogotenplaceholder">
            <a:extLst>
              <a:ext uri="{FF2B5EF4-FFF2-40B4-BE49-F238E27FC236}">
                <a16:creationId xmlns:a16="http://schemas.microsoft.com/office/drawing/2014/main" id="{27EF32F5-1D17-FDC3-0035-304F4721B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60000" y="5589741"/>
            <a:ext cx="3960000" cy="45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6" name="eulogoplaceholder">
            <a:extLst>
              <a:ext uri="{FF2B5EF4-FFF2-40B4-BE49-F238E27FC236}">
                <a16:creationId xmlns:a16="http://schemas.microsoft.com/office/drawing/2014/main" id="{1B1B336A-30A5-31FB-0744-39B5981B4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60000" y="5344806"/>
            <a:ext cx="3960000" cy="45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7" name="eufinancelogoplaceholder">
            <a:extLst>
              <a:ext uri="{FF2B5EF4-FFF2-40B4-BE49-F238E27FC236}">
                <a16:creationId xmlns:a16="http://schemas.microsoft.com/office/drawing/2014/main" id="{2EA21E00-D18D-3F08-9E5D-04C19AA74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60000" y="5589741"/>
            <a:ext cx="3379905" cy="375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</p:spTree>
    <p:extLst>
      <p:ext uri="{BB962C8B-B14F-4D97-AF65-F5344CB8AC3E}">
        <p14:creationId xmlns:p14="http://schemas.microsoft.com/office/powerpoint/2010/main" val="1997281149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aka_kuva_sininen" preserve="1" userDrawn="1">
  <p:cSld name="vaaka_kuv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AB4047D7-75ED-C176-9F2B-759FC50655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kuva kuvagalleriasta, Väylän kuvapankista tai omista tiedostoista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68E480F-6969-9C85-3F13-C2581A92F7D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0" y="4589338"/>
            <a:ext cx="12192000" cy="792000"/>
          </a:xfrm>
          <a:gradFill>
            <a:gsLst>
              <a:gs pos="100000">
                <a:schemeClr val="accent1">
                  <a:alpha val="11000"/>
                </a:schemeClr>
              </a:gs>
              <a:gs pos="0">
                <a:schemeClr val="tx2">
                  <a:alpha val="70000"/>
                </a:schemeClr>
              </a:gs>
            </a:gsLst>
            <a:lin ang="0" scaled="0"/>
          </a:gradFill>
        </p:spPr>
        <p:txBody>
          <a:bodyPr lIns="108000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alaotsikko</a:t>
            </a: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6A058AD-20D3-103F-BE1A-6A66EEE2A881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0" y="3510000"/>
            <a:ext cx="12192000" cy="1080000"/>
          </a:xfrm>
          <a:gradFill>
            <a:gsLst>
              <a:gs pos="100000">
                <a:schemeClr val="accent1">
                  <a:alpha val="11000"/>
                </a:schemeClr>
              </a:gs>
              <a:gs pos="0">
                <a:schemeClr val="tx2">
                  <a:alpha val="70000"/>
                </a:schemeClr>
              </a:gs>
            </a:gsLst>
            <a:lin ang="0" scaled="0"/>
          </a:gradFill>
        </p:spPr>
        <p:txBody>
          <a:bodyPr lIns="1080000" anchor="b">
            <a:norm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36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aka_kuva_vihrea" preserve="1" userDrawn="1">
  <p:cSld name="vaaka_kuva_vih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van paikkamerkki 3">
            <a:extLst>
              <a:ext uri="{FF2B5EF4-FFF2-40B4-BE49-F238E27FC236}">
                <a16:creationId xmlns:a16="http://schemas.microsoft.com/office/drawing/2014/main" id="{37D1F390-B184-4B82-1464-B4F5FE461F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kuva kuvagalleriasta, Väylän kuvapankista tai omista tiedostoista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01834BC-D657-9433-05AE-301C6EFE0B6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0" y="4589338"/>
            <a:ext cx="12192000" cy="792000"/>
          </a:xfrm>
          <a:gradFill>
            <a:gsLst>
              <a:gs pos="100000">
                <a:schemeClr val="bg2">
                  <a:alpha val="11000"/>
                </a:schemeClr>
              </a:gs>
              <a:gs pos="0">
                <a:schemeClr val="accent4">
                  <a:alpha val="71000"/>
                </a:schemeClr>
              </a:gs>
            </a:gsLst>
            <a:lin ang="0" scaled="0"/>
          </a:gradFill>
        </p:spPr>
        <p:txBody>
          <a:bodyPr lIns="108000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alaotsikko</a:t>
            </a:r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391C4EA-1BDA-2FE2-EC62-4C09E203DD3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0" y="3510000"/>
            <a:ext cx="12192000" cy="1080000"/>
          </a:xfrm>
          <a:gradFill>
            <a:gsLst>
              <a:gs pos="100000">
                <a:schemeClr val="bg2">
                  <a:alpha val="11000"/>
                </a:schemeClr>
              </a:gs>
              <a:gs pos="0">
                <a:schemeClr val="accent4">
                  <a:alpha val="71000"/>
                </a:schemeClr>
              </a:gs>
            </a:gsLst>
            <a:lin ang="0" scaled="0"/>
          </a:gradFill>
        </p:spPr>
        <p:txBody>
          <a:bodyPr lIns="1080000" anchor="b">
            <a:norm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19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aka_kuva_pinkki" preserve="1" userDrawn="1">
  <p:cSld name="vaaka_kuva_pinkk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3">
            <a:extLst>
              <a:ext uri="{FF2B5EF4-FFF2-40B4-BE49-F238E27FC236}">
                <a16:creationId xmlns:a16="http://schemas.microsoft.com/office/drawing/2014/main" id="{552D661D-62EC-E4F9-7F2D-E30CA1F0A8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kuva kuvagalleriasta, Väylän kuvapankista tai omista tiedostoista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83D4C-14C0-1A7B-8488-471A0D5995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0" y="4589338"/>
            <a:ext cx="12192000" cy="792000"/>
          </a:xfrm>
          <a:gradFill>
            <a:gsLst>
              <a:gs pos="100000">
                <a:schemeClr val="accent5">
                  <a:alpha val="14000"/>
                </a:schemeClr>
              </a:gs>
              <a:gs pos="0">
                <a:schemeClr val="accent5">
                  <a:alpha val="77000"/>
                </a:schemeClr>
              </a:gs>
            </a:gsLst>
            <a:lin ang="0" scaled="0"/>
          </a:gradFill>
        </p:spPr>
        <p:txBody>
          <a:bodyPr lIns="108000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alaotsikko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CB0C59-FB4D-3FDE-13BC-9E175336B7A8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0" y="3510000"/>
            <a:ext cx="12192000" cy="1080000"/>
          </a:xfrm>
          <a:gradFill>
            <a:gsLst>
              <a:gs pos="100000">
                <a:schemeClr val="accent5">
                  <a:alpha val="14000"/>
                </a:schemeClr>
              </a:gs>
              <a:gs pos="0">
                <a:schemeClr val="accent5">
                  <a:alpha val="77000"/>
                </a:schemeClr>
              </a:gs>
            </a:gsLst>
            <a:lin ang="0" scaled="0"/>
          </a:gradFill>
        </p:spPr>
        <p:txBody>
          <a:bodyPr lIns="1080000" anchor="b">
            <a:norm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581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_teksti" preserve="1" userDrawn="1">
  <p:cSld name="kuva_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955970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6955971" cy="432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A458CFA8-08E7-DAA8-E9CA-979753669B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920000" y="0"/>
            <a:ext cx="4284000" cy="6858000"/>
          </a:xfrm>
          <a:custGeom>
            <a:avLst/>
            <a:gdLst>
              <a:gd name="connsiteX0" fmla="*/ 0 w 4294800"/>
              <a:gd name="connsiteY0" fmla="*/ 0 h 6858000"/>
              <a:gd name="connsiteX1" fmla="*/ 4294800 w 4294800"/>
              <a:gd name="connsiteY1" fmla="*/ 0 h 6858000"/>
              <a:gd name="connsiteX2" fmla="*/ 4294800 w 4294800"/>
              <a:gd name="connsiteY2" fmla="*/ 6858000 h 6858000"/>
              <a:gd name="connsiteX3" fmla="*/ 0 w 4294800"/>
              <a:gd name="connsiteY3" fmla="*/ 6858000 h 6858000"/>
              <a:gd name="connsiteX4" fmla="*/ 0 w 4294800"/>
              <a:gd name="connsiteY4" fmla="*/ 0 h 6858000"/>
              <a:gd name="connsiteX0" fmla="*/ 1384662 w 4294800"/>
              <a:gd name="connsiteY0" fmla="*/ 0 h 6866708"/>
              <a:gd name="connsiteX1" fmla="*/ 4294800 w 4294800"/>
              <a:gd name="connsiteY1" fmla="*/ 8708 h 6866708"/>
              <a:gd name="connsiteX2" fmla="*/ 4294800 w 4294800"/>
              <a:gd name="connsiteY2" fmla="*/ 6866708 h 6866708"/>
              <a:gd name="connsiteX3" fmla="*/ 0 w 4294800"/>
              <a:gd name="connsiteY3" fmla="*/ 6866708 h 6866708"/>
              <a:gd name="connsiteX4" fmla="*/ 1384662 w 4294800"/>
              <a:gd name="connsiteY4" fmla="*/ 0 h 686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4800" h="6866708">
                <a:moveTo>
                  <a:pt x="1384662" y="0"/>
                </a:moveTo>
                <a:lnTo>
                  <a:pt x="4294800" y="8708"/>
                </a:lnTo>
                <a:lnTo>
                  <a:pt x="4294800" y="6866708"/>
                </a:lnTo>
                <a:lnTo>
                  <a:pt x="0" y="6866708"/>
                </a:lnTo>
                <a:lnTo>
                  <a:pt x="1384662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5AF"/>
              </a:buClr>
              <a:buSzTx/>
              <a:buFont typeface="Arial"/>
              <a:buNone/>
              <a:tabLst/>
              <a:defRPr/>
            </a:pPr>
            <a:r>
              <a:rPr lang="fi-FI" dirty="0"/>
              <a:t>Lisää kuva kuvagalleriasta, Väylän kuvapankista tai omista tiedostoista</a:t>
            </a:r>
            <a:endParaRPr lang="en-US" dirty="0"/>
          </a:p>
          <a:p>
            <a:endParaRPr lang="fi-FI" dirty="0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4832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vea_kuva_teksti" preserve="1" userDrawn="1">
  <p:cSld name="levea_kuva_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162006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13968"/>
            <a:ext cx="4177938" cy="432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A458CFA8-08E7-DAA8-E9CA-979753669B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732800" y="0"/>
            <a:ext cx="7459200" cy="6858000"/>
          </a:xfrm>
          <a:custGeom>
            <a:avLst/>
            <a:gdLst>
              <a:gd name="connsiteX0" fmla="*/ 0 w 4294800"/>
              <a:gd name="connsiteY0" fmla="*/ 0 h 6858000"/>
              <a:gd name="connsiteX1" fmla="*/ 4294800 w 4294800"/>
              <a:gd name="connsiteY1" fmla="*/ 0 h 6858000"/>
              <a:gd name="connsiteX2" fmla="*/ 4294800 w 4294800"/>
              <a:gd name="connsiteY2" fmla="*/ 6858000 h 6858000"/>
              <a:gd name="connsiteX3" fmla="*/ 0 w 4294800"/>
              <a:gd name="connsiteY3" fmla="*/ 6858000 h 6858000"/>
              <a:gd name="connsiteX4" fmla="*/ 0 w 4294800"/>
              <a:gd name="connsiteY4" fmla="*/ 0 h 6858000"/>
              <a:gd name="connsiteX0" fmla="*/ 1384662 w 4294800"/>
              <a:gd name="connsiteY0" fmla="*/ 0 h 6866708"/>
              <a:gd name="connsiteX1" fmla="*/ 4294800 w 4294800"/>
              <a:gd name="connsiteY1" fmla="*/ 8708 h 6866708"/>
              <a:gd name="connsiteX2" fmla="*/ 4294800 w 4294800"/>
              <a:gd name="connsiteY2" fmla="*/ 6866708 h 6866708"/>
              <a:gd name="connsiteX3" fmla="*/ 0 w 4294800"/>
              <a:gd name="connsiteY3" fmla="*/ 6866708 h 6866708"/>
              <a:gd name="connsiteX4" fmla="*/ 1384662 w 4294800"/>
              <a:gd name="connsiteY4" fmla="*/ 0 h 686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4800" h="6866708">
                <a:moveTo>
                  <a:pt x="1384662" y="0"/>
                </a:moveTo>
                <a:lnTo>
                  <a:pt x="4294800" y="8708"/>
                </a:lnTo>
                <a:lnTo>
                  <a:pt x="4294800" y="6866708"/>
                </a:lnTo>
                <a:lnTo>
                  <a:pt x="0" y="6866708"/>
                </a:lnTo>
                <a:lnTo>
                  <a:pt x="1384662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5AF"/>
              </a:buClr>
              <a:buSzTx/>
              <a:buFont typeface="Arial"/>
              <a:buNone/>
              <a:tabLst/>
              <a:defRPr/>
            </a:pPr>
            <a:r>
              <a:rPr lang="fi-FI" dirty="0"/>
              <a:t>Lisää kuva kuvagalleriasta, Väylän kuvapankista tai omista tiedostoista</a:t>
            </a:r>
            <a:endParaRPr lang="en-US" dirty="0"/>
          </a:p>
          <a:p>
            <a:endParaRPr lang="fi-FI" dirty="0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4297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ma_kuva_teksti" preserve="1" userDrawn="1">
  <p:cSld name="oma_kuva_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5527675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 dirty="0"/>
              <a:t>Kirjoita tähän nimi</a:t>
            </a:r>
            <a:endParaRPr lang="en-US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A458CFA8-08E7-DAA8-E9CA-979753669B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744339" y="8709"/>
            <a:ext cx="5439600" cy="6858000"/>
          </a:xfrm>
          <a:custGeom>
            <a:avLst/>
            <a:gdLst>
              <a:gd name="connsiteX0" fmla="*/ 0 w 4294800"/>
              <a:gd name="connsiteY0" fmla="*/ 0 h 6858000"/>
              <a:gd name="connsiteX1" fmla="*/ 4294800 w 4294800"/>
              <a:gd name="connsiteY1" fmla="*/ 0 h 6858000"/>
              <a:gd name="connsiteX2" fmla="*/ 4294800 w 4294800"/>
              <a:gd name="connsiteY2" fmla="*/ 6858000 h 6858000"/>
              <a:gd name="connsiteX3" fmla="*/ 0 w 4294800"/>
              <a:gd name="connsiteY3" fmla="*/ 6858000 h 6858000"/>
              <a:gd name="connsiteX4" fmla="*/ 0 w 4294800"/>
              <a:gd name="connsiteY4" fmla="*/ 0 h 6858000"/>
              <a:gd name="connsiteX0" fmla="*/ 1384662 w 4294800"/>
              <a:gd name="connsiteY0" fmla="*/ 0 h 6866708"/>
              <a:gd name="connsiteX1" fmla="*/ 4294800 w 4294800"/>
              <a:gd name="connsiteY1" fmla="*/ 8708 h 6866708"/>
              <a:gd name="connsiteX2" fmla="*/ 4294800 w 4294800"/>
              <a:gd name="connsiteY2" fmla="*/ 6866708 h 6866708"/>
              <a:gd name="connsiteX3" fmla="*/ 0 w 4294800"/>
              <a:gd name="connsiteY3" fmla="*/ 6866708 h 6866708"/>
              <a:gd name="connsiteX4" fmla="*/ 1384662 w 4294800"/>
              <a:gd name="connsiteY4" fmla="*/ 0 h 686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4800" h="6866708">
                <a:moveTo>
                  <a:pt x="1384662" y="0"/>
                </a:moveTo>
                <a:lnTo>
                  <a:pt x="4294800" y="8708"/>
                </a:lnTo>
                <a:lnTo>
                  <a:pt x="4294800" y="6866708"/>
                </a:lnTo>
                <a:lnTo>
                  <a:pt x="0" y="6866708"/>
                </a:lnTo>
                <a:lnTo>
                  <a:pt x="1384662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5AF"/>
              </a:buClr>
              <a:buSzTx/>
              <a:buFont typeface="Arial"/>
              <a:buNone/>
              <a:tabLst/>
              <a:defRPr/>
            </a:pPr>
            <a:r>
              <a:rPr lang="fi-FI" dirty="0"/>
              <a:t>Lisää oma kuva</a:t>
            </a:r>
            <a:endParaRPr lang="en-US" dirty="0"/>
          </a:p>
          <a:p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FE7494B-1547-CA50-9CF3-C058329BD5D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1793876"/>
            <a:ext cx="5527675" cy="4320000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fi-FI" dirty="0"/>
              <a:t>Kirjoita tähän nimike</a:t>
            </a:r>
            <a:br>
              <a:rPr lang="fi-FI" dirty="0"/>
            </a:br>
            <a:r>
              <a:rPr lang="fi-FI" dirty="0"/>
              <a:t>Osasto/Yksikkö</a:t>
            </a:r>
            <a:br>
              <a:rPr lang="fi-FI" dirty="0"/>
            </a:br>
            <a:r>
              <a:rPr lang="fi-FI" dirty="0"/>
              <a:t>Sähköpostiosoite</a:t>
            </a:r>
            <a:br>
              <a:rPr lang="fi-FI" dirty="0"/>
            </a:br>
            <a:r>
              <a:rPr lang="fi-FI" dirty="0"/>
              <a:t>some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33060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ripalkki_teksti_sininen" preserve="1" userDrawn="1">
  <p:cSld name="varipalkki_teksti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8029575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8029576" cy="41601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" name="Ryhmä 2">
            <a:extLst>
              <a:ext uri="{FF2B5EF4-FFF2-40B4-BE49-F238E27FC236}">
                <a16:creationId xmlns:a16="http://schemas.microsoft.com/office/drawing/2014/main" id="{6460D66B-6E51-6FDF-D981-ABB668FF8A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636194" y="0"/>
            <a:ext cx="2548020" cy="6858000"/>
            <a:chOff x="9636194" y="0"/>
            <a:chExt cx="2548020" cy="6858000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F3ED7395-83A3-3DD8-B91B-C6FD2DD51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226" y="292735"/>
              <a:ext cx="1833562" cy="1571625"/>
            </a:xfrm>
            <a:prstGeom prst="rect">
              <a:avLst/>
            </a:prstGeom>
          </p:spPr>
        </p:pic>
        <p:grpSp>
          <p:nvGrpSpPr>
            <p:cNvPr id="15" name="Ryhmä 14">
              <a:extLst>
                <a:ext uri="{FF2B5EF4-FFF2-40B4-BE49-F238E27FC236}">
                  <a16:creationId xmlns:a16="http://schemas.microsoft.com/office/drawing/2014/main" id="{AB624DEC-2732-7717-5E45-E5C24426D1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9636194" y="0"/>
              <a:ext cx="2548020" cy="6858000"/>
              <a:chOff x="9636194" y="0"/>
              <a:chExt cx="2548020" cy="6858000"/>
            </a:xfrm>
          </p:grpSpPr>
          <p:sp>
            <p:nvSpPr>
              <p:cNvPr id="9" name="Suorakulmio 8">
                <a:extLst>
                  <a:ext uri="{FF2B5EF4-FFF2-40B4-BE49-F238E27FC236}">
                    <a16:creationId xmlns:a16="http://schemas.microsoft.com/office/drawing/2014/main" id="{9B5879DD-5458-8E90-5B78-B61A4B3E2A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 userDrawn="1"/>
            </p:nvSpPr>
            <p:spPr>
              <a:xfrm>
                <a:off x="9636194" y="0"/>
                <a:ext cx="2548020" cy="6858000"/>
              </a:xfrm>
              <a:custGeom>
                <a:avLst/>
                <a:gdLst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0 w 2246811"/>
                  <a:gd name="connsiteY3" fmla="*/ 6858000 h 6858000"/>
                  <a:gd name="connsiteX4" fmla="*/ 0 w 2246811"/>
                  <a:gd name="connsiteY4" fmla="*/ 0 h 6858000"/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627017 w 2246811"/>
                  <a:gd name="connsiteY3" fmla="*/ 6858000 h 6858000"/>
                  <a:gd name="connsiteX4" fmla="*/ 0 w 2246811"/>
                  <a:gd name="connsiteY4" fmla="*/ 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46811" h="6858000">
                    <a:moveTo>
                      <a:pt x="0" y="0"/>
                    </a:moveTo>
                    <a:lnTo>
                      <a:pt x="2246811" y="0"/>
                    </a:lnTo>
                    <a:lnTo>
                      <a:pt x="2246811" y="6858000"/>
                    </a:lnTo>
                    <a:lnTo>
                      <a:pt x="627017" y="685800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27000">
                    <a:schemeClr val="tx2"/>
                  </a:gs>
                  <a:gs pos="100000">
                    <a:schemeClr val="accent1"/>
                  </a:gs>
                </a:gsLst>
                <a:lin ang="0" scaled="0"/>
              </a:gradFill>
              <a:ln>
                <a:gradFill flip="none" rotWithShape="1">
                  <a:gsLst>
                    <a:gs pos="27000">
                      <a:schemeClr val="tx2"/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14" name="Picture 3">
                <a:extLst>
                  <a:ext uri="{FF2B5EF4-FFF2-40B4-BE49-F238E27FC236}">
                    <a16:creationId xmlns:a16="http://schemas.microsoft.com/office/drawing/2014/main" id="{66BB957A-A95B-0424-ED14-DE7325DA53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77462" y="292735"/>
                <a:ext cx="1833562" cy="1571625"/>
              </a:xfrm>
              <a:prstGeom prst="rect">
                <a:avLst/>
              </a:prstGeom>
            </p:spPr>
          </p:pic>
        </p:grpSp>
      </p:grp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8943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0350" y="6356350"/>
            <a:ext cx="22124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1756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8.3.2023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49" y="6356350"/>
            <a:ext cx="561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04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62" r:id="rId2"/>
    <p:sldLayoutId id="2147483764" r:id="rId3"/>
    <p:sldLayoutId id="2147483765" r:id="rId4"/>
    <p:sldLayoutId id="2147483763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  <p:sldLayoutId id="2147483777" r:id="rId17"/>
    <p:sldLayoutId id="2147483778" r:id="rId18"/>
    <p:sldLayoutId id="2147483779" r:id="rId1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lnSpc>
          <a:spcPct val="150000"/>
        </a:lnSpc>
        <a:spcBef>
          <a:spcPts val="1000"/>
        </a:spcBef>
        <a:buClr>
          <a:srgbClr val="0065AF"/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00" indent="-284400" algn="l" defTabSz="914400" rtl="0" eaLnBrk="1" latinLnBrk="0" hangingPunct="1">
        <a:lnSpc>
          <a:spcPct val="150000"/>
        </a:lnSpc>
        <a:spcBef>
          <a:spcPts val="500"/>
        </a:spcBef>
        <a:buClr>
          <a:srgbClr val="0065AF"/>
        </a:buClr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087200" indent="-172800" algn="l" defTabSz="914400" rtl="0" eaLnBrk="1" latinLnBrk="0" hangingPunct="1">
        <a:lnSpc>
          <a:spcPct val="150000"/>
        </a:lnSpc>
        <a:spcBef>
          <a:spcPts val="500"/>
        </a:spcBef>
        <a:buClr>
          <a:srgbClr val="0065AF"/>
        </a:buClr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72800" algn="l" defTabSz="914400" rtl="0" eaLnBrk="1" latinLnBrk="0" hangingPunct="1">
        <a:lnSpc>
          <a:spcPct val="150000"/>
        </a:lnSpc>
        <a:spcBef>
          <a:spcPts val="500"/>
        </a:spcBef>
        <a:buClr>
          <a:srgbClr val="0065AF"/>
        </a:buClr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72800" algn="l" defTabSz="914400" rtl="0" eaLnBrk="1" latinLnBrk="0" hangingPunct="1">
        <a:lnSpc>
          <a:spcPct val="150000"/>
        </a:lnSpc>
        <a:spcBef>
          <a:spcPts val="500"/>
        </a:spcBef>
        <a:buClr>
          <a:srgbClr val="0065AF"/>
        </a:buClr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Kuvan paikkamerkki 20">
            <a:extLst>
              <a:ext uri="{FF2B5EF4-FFF2-40B4-BE49-F238E27FC236}">
                <a16:creationId xmlns:a16="http://schemas.microsoft.com/office/drawing/2014/main" id="{6509D72E-0043-D4D2-EFA5-3A636365C0B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61" b="5861"/>
          <a:stretch>
            <a:fillRect/>
          </a:stretch>
        </p:blipFill>
        <p:spPr/>
      </p:pic>
      <p:pic>
        <p:nvPicPr>
          <p:cNvPr id="9" name="Kuvan paikkamerkki 8">
            <a:extLst>
              <a:ext uri="{FF2B5EF4-FFF2-40B4-BE49-F238E27FC236}">
                <a16:creationId xmlns:a16="http://schemas.microsoft.com/office/drawing/2014/main" id="{EA359CC5-A5FB-B632-365D-BF113EEC6A3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74" b="11974"/>
          <a:stretch>
            <a:fillRect/>
          </a:stretch>
        </p:blipFill>
        <p:spPr>
          <a:xfrm>
            <a:off x="6037263" y="0"/>
            <a:ext cx="6156325" cy="2633663"/>
          </a:xfr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C1A0C6F-A31C-8334-209D-2C8ECB5D2C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800" y="457199"/>
            <a:ext cx="5198400" cy="1952625"/>
          </a:xfrm>
        </p:spPr>
        <p:txBody>
          <a:bodyPr/>
          <a:lstStyle/>
          <a:p>
            <a:r>
              <a:rPr lang="fi-FI" sz="3200" dirty="0"/>
              <a:t>Maanteiden hoidon kilpailuttamisen tuloksia 2023</a:t>
            </a:r>
            <a:endParaRPr lang="sv-SE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02B14088-C52C-CCC6-84F7-81B4B35A378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i-FI"/>
              <a:t>8.3.2023</a:t>
            </a:r>
            <a:endParaRPr lang="en-US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9A543C84-DCA1-8CCD-D895-2318785742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i-FI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062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3559AA-D7A8-C619-C33A-AA88AD6C7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-163515"/>
            <a:ext cx="8640000" cy="1325563"/>
          </a:xfrm>
        </p:spPr>
        <p:txBody>
          <a:bodyPr/>
          <a:lstStyle/>
          <a:p>
            <a:r>
              <a:rPr lang="fi-FI" sz="3200" dirty="0"/>
              <a:t>Vuoden 2023 urakoitsijamuutokset</a:t>
            </a:r>
            <a:endParaRPr lang="sv-SE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4D8E5AD-496D-8196-F790-0F7432F5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A64060E9-4501-AD27-DE51-6E3014A517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202616"/>
              </p:ext>
            </p:extLst>
          </p:nvPr>
        </p:nvGraphicFramePr>
        <p:xfrm>
          <a:off x="304799" y="1085849"/>
          <a:ext cx="7419975" cy="5559425"/>
        </p:xfrm>
        <a:graphic>
          <a:graphicData uri="http://schemas.openxmlformats.org/drawingml/2006/table">
            <a:tbl>
              <a:tblPr/>
              <a:tblGrid>
                <a:gridCol w="1277613">
                  <a:extLst>
                    <a:ext uri="{9D8B030D-6E8A-4147-A177-3AD203B41FA5}">
                      <a16:colId xmlns:a16="http://schemas.microsoft.com/office/drawing/2014/main" val="1226776264"/>
                    </a:ext>
                  </a:extLst>
                </a:gridCol>
                <a:gridCol w="1277613">
                  <a:extLst>
                    <a:ext uri="{9D8B030D-6E8A-4147-A177-3AD203B41FA5}">
                      <a16:colId xmlns:a16="http://schemas.microsoft.com/office/drawing/2014/main" val="722002926"/>
                    </a:ext>
                  </a:extLst>
                </a:gridCol>
                <a:gridCol w="1744430">
                  <a:extLst>
                    <a:ext uri="{9D8B030D-6E8A-4147-A177-3AD203B41FA5}">
                      <a16:colId xmlns:a16="http://schemas.microsoft.com/office/drawing/2014/main" val="3173258492"/>
                    </a:ext>
                  </a:extLst>
                </a:gridCol>
                <a:gridCol w="1744430">
                  <a:extLst>
                    <a:ext uri="{9D8B030D-6E8A-4147-A177-3AD203B41FA5}">
                      <a16:colId xmlns:a16="http://schemas.microsoft.com/office/drawing/2014/main" val="2875375221"/>
                    </a:ext>
                  </a:extLst>
                </a:gridCol>
                <a:gridCol w="1375889">
                  <a:extLst>
                    <a:ext uri="{9D8B030D-6E8A-4147-A177-3AD203B41FA5}">
                      <a16:colId xmlns:a16="http://schemas.microsoft.com/office/drawing/2014/main" val="2893301409"/>
                    </a:ext>
                  </a:extLst>
                </a:gridCol>
              </a:tblGrid>
              <a:tr h="814195"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Urakka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Nykyinen urakoitsija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Voittanut yritys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Urakoitsija vaihtui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781343"/>
                  </a:ext>
                </a:extLst>
              </a:tr>
              <a:tr h="36301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UUD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Hämeenlinna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414438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UUD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Hyvinkää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Pimara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887196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Huittinen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937855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Paimio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YIT Suomi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669778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EPO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Vaasa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382157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EPO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Kauhajoki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YIT Suomi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Terranor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049698"/>
                  </a:ext>
                </a:extLst>
              </a:tr>
              <a:tr h="36301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POS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Suonenjoki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6277473"/>
                  </a:ext>
                </a:extLst>
              </a:tr>
              <a:tr h="36301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POS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Pieksämäki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Terranor</a:t>
                      </a: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5660793"/>
                  </a:ext>
                </a:extLst>
              </a:tr>
              <a:tr h="36301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POS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Nilsiä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Savon Kuljetus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YIT Suomi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2782800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KES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Jämsä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419692"/>
                  </a:ext>
                </a:extLst>
              </a:tr>
              <a:tr h="36301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KES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Pihtipudas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93427"/>
                  </a:ext>
                </a:extLst>
              </a:tr>
              <a:tr h="718810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POP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Pudasjärvi-Taivalkoski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YIT Suomi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0299410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POP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Kajaani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Terranor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Terranor</a:t>
                      </a: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955800"/>
                  </a:ext>
                </a:extLst>
              </a:tr>
              <a:tr h="36301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POP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Suomussalmi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YIT Suomi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Terranor</a:t>
                      </a: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3334209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LAP</a:t>
                      </a:r>
                    </a:p>
                  </a:txBody>
                  <a:tcPr marL="5571" marR="5571" marT="55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Kittilä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YIT Suomi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866094"/>
                  </a:ext>
                </a:extLst>
              </a:tr>
            </a:tbl>
          </a:graphicData>
        </a:graphic>
      </p:graphicFrame>
      <p:graphicFrame>
        <p:nvGraphicFramePr>
          <p:cNvPr id="8" name="Taulukko 7">
            <a:extLst>
              <a:ext uri="{FF2B5EF4-FFF2-40B4-BE49-F238E27FC236}">
                <a16:creationId xmlns:a16="http://schemas.microsoft.com/office/drawing/2014/main" id="{D30BCDE9-AFA5-D677-956C-378793C51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891831"/>
              </p:ext>
            </p:extLst>
          </p:nvPr>
        </p:nvGraphicFramePr>
        <p:xfrm>
          <a:off x="8150501" y="2144476"/>
          <a:ext cx="3856382" cy="2695426"/>
        </p:xfrm>
        <a:graphic>
          <a:graphicData uri="http://schemas.openxmlformats.org/drawingml/2006/table">
            <a:tbl>
              <a:tblPr/>
              <a:tblGrid>
                <a:gridCol w="2033794">
                  <a:extLst>
                    <a:ext uri="{9D8B030D-6E8A-4147-A177-3AD203B41FA5}">
                      <a16:colId xmlns:a16="http://schemas.microsoft.com/office/drawing/2014/main" val="1504676726"/>
                    </a:ext>
                  </a:extLst>
                </a:gridCol>
                <a:gridCol w="1009760">
                  <a:extLst>
                    <a:ext uri="{9D8B030D-6E8A-4147-A177-3AD203B41FA5}">
                      <a16:colId xmlns:a16="http://schemas.microsoft.com/office/drawing/2014/main" val="1548312526"/>
                    </a:ext>
                  </a:extLst>
                </a:gridCol>
                <a:gridCol w="812828">
                  <a:extLst>
                    <a:ext uri="{9D8B030D-6E8A-4147-A177-3AD203B41FA5}">
                      <a16:colId xmlns:a16="http://schemas.microsoft.com/office/drawing/2014/main" val="1323074218"/>
                    </a:ext>
                  </a:extLst>
                </a:gridCol>
              </a:tblGrid>
              <a:tr h="814195"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urakoitsija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Nyt käynnissä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Voittanut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232433"/>
                  </a:ext>
                </a:extLst>
              </a:tr>
              <a:tr h="363018">
                <a:tc>
                  <a:txBody>
                    <a:bodyPr/>
                    <a:lstStyle/>
                    <a:p>
                      <a:pPr algn="l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Destia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7 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9246003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l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YIT Suomi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4719942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l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i-FI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Terranor</a:t>
                      </a: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4  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7599234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l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Savon Kuljetus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77873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l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i-FI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Pimara</a:t>
                      </a: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1 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01057"/>
                  </a:ext>
                </a:extLst>
              </a:tr>
              <a:tr h="231039">
                <a:tc>
                  <a:txBody>
                    <a:bodyPr/>
                    <a:lstStyle/>
                    <a:p>
                      <a:pPr algn="l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i-FI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P.Salonen</a:t>
                      </a:r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Oy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51585"/>
                  </a:ext>
                </a:extLst>
              </a:tr>
              <a:tr h="363018">
                <a:tc>
                  <a:txBody>
                    <a:bodyPr/>
                    <a:lstStyle/>
                    <a:p>
                      <a:pPr algn="l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YHT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15 </a:t>
                      </a:r>
                    </a:p>
                  </a:txBody>
                  <a:tcPr marL="5571" marR="5571" marT="55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2573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694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4D8E5AD-496D-8196-F790-0F7432F5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Kaavio 4">
            <a:extLst>
              <a:ext uri="{FF2B5EF4-FFF2-40B4-BE49-F238E27FC236}">
                <a16:creationId xmlns:a16="http://schemas.microsoft.com/office/drawing/2014/main" id="{4728AEBB-4B46-2440-BB68-02454AC70A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454213"/>
              </p:ext>
            </p:extLst>
          </p:nvPr>
        </p:nvGraphicFramePr>
        <p:xfrm>
          <a:off x="174624" y="136525"/>
          <a:ext cx="11522075" cy="658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167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DD2543A-16E8-F996-DBB2-43EB4870A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Kaavio 4">
            <a:extLst>
              <a:ext uri="{FF2B5EF4-FFF2-40B4-BE49-F238E27FC236}">
                <a16:creationId xmlns:a16="http://schemas.microsoft.com/office/drawing/2014/main" id="{F470440A-B6CB-1617-25D1-552D533ADF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464060"/>
              </p:ext>
            </p:extLst>
          </p:nvPr>
        </p:nvGraphicFramePr>
        <p:xfrm>
          <a:off x="2028824" y="956470"/>
          <a:ext cx="8982075" cy="5905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25AAFC45-91EE-CA56-818F-AA817E91A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136525"/>
            <a:ext cx="8640000" cy="1325563"/>
          </a:xfrm>
        </p:spPr>
        <p:txBody>
          <a:bodyPr/>
          <a:lstStyle/>
          <a:p>
            <a:r>
              <a:rPr lang="fi-FI" sz="3200" dirty="0"/>
              <a:t>Kaikki urakat – markkinaosuudet 1.10.2023 alkaen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1946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DD2543A-16E8-F996-DBB2-43EB4870A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Kaavio 4">
                <a:extLst>
                  <a:ext uri="{FF2B5EF4-FFF2-40B4-BE49-F238E27FC236}">
                    <a16:creationId xmlns:a16="http://schemas.microsoft.com/office/drawing/2014/main" id="{00000000-0008-0000-0000-00000300000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271337493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5" name="Kaavio 4">
                <a:extLst>
                  <a:ext uri="{FF2B5EF4-FFF2-40B4-BE49-F238E27FC236}">
                    <a16:creationId xmlns:a16="http://schemas.microsoft.com/office/drawing/2014/main" id="{00000000-0008-0000-0000-00000300000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0260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DD2543A-16E8-F996-DBB2-43EB4870A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C0238D7B-663C-618C-2755-22A7FE2306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582224"/>
              </p:ext>
            </p:extLst>
          </p:nvPr>
        </p:nvGraphicFramePr>
        <p:xfrm>
          <a:off x="168267" y="136525"/>
          <a:ext cx="11957057" cy="6584947"/>
        </p:xfrm>
        <a:graphic>
          <a:graphicData uri="http://schemas.openxmlformats.org/drawingml/2006/table">
            <a:tbl>
              <a:tblPr/>
              <a:tblGrid>
                <a:gridCol w="385310">
                  <a:extLst>
                    <a:ext uri="{9D8B030D-6E8A-4147-A177-3AD203B41FA5}">
                      <a16:colId xmlns:a16="http://schemas.microsoft.com/office/drawing/2014/main" val="1061239187"/>
                    </a:ext>
                  </a:extLst>
                </a:gridCol>
                <a:gridCol w="1168361">
                  <a:extLst>
                    <a:ext uri="{9D8B030D-6E8A-4147-A177-3AD203B41FA5}">
                      <a16:colId xmlns:a16="http://schemas.microsoft.com/office/drawing/2014/main" val="1849902075"/>
                    </a:ext>
                  </a:extLst>
                </a:gridCol>
                <a:gridCol w="422599">
                  <a:extLst>
                    <a:ext uri="{9D8B030D-6E8A-4147-A177-3AD203B41FA5}">
                      <a16:colId xmlns:a16="http://schemas.microsoft.com/office/drawing/2014/main" val="3047136174"/>
                    </a:ext>
                  </a:extLst>
                </a:gridCol>
                <a:gridCol w="621468">
                  <a:extLst>
                    <a:ext uri="{9D8B030D-6E8A-4147-A177-3AD203B41FA5}">
                      <a16:colId xmlns:a16="http://schemas.microsoft.com/office/drawing/2014/main" val="1542501662"/>
                    </a:ext>
                  </a:extLst>
                </a:gridCol>
                <a:gridCol w="534464">
                  <a:extLst>
                    <a:ext uri="{9D8B030D-6E8A-4147-A177-3AD203B41FA5}">
                      <a16:colId xmlns:a16="http://schemas.microsoft.com/office/drawing/2014/main" val="1654566164"/>
                    </a:ext>
                  </a:extLst>
                </a:gridCol>
                <a:gridCol w="571751">
                  <a:extLst>
                    <a:ext uri="{9D8B030D-6E8A-4147-A177-3AD203B41FA5}">
                      <a16:colId xmlns:a16="http://schemas.microsoft.com/office/drawing/2014/main" val="606839807"/>
                    </a:ext>
                  </a:extLst>
                </a:gridCol>
                <a:gridCol w="708474">
                  <a:extLst>
                    <a:ext uri="{9D8B030D-6E8A-4147-A177-3AD203B41FA5}">
                      <a16:colId xmlns:a16="http://schemas.microsoft.com/office/drawing/2014/main" val="3602481703"/>
                    </a:ext>
                  </a:extLst>
                </a:gridCol>
                <a:gridCol w="658757">
                  <a:extLst>
                    <a:ext uri="{9D8B030D-6E8A-4147-A177-3AD203B41FA5}">
                      <a16:colId xmlns:a16="http://schemas.microsoft.com/office/drawing/2014/main" val="4257659864"/>
                    </a:ext>
                  </a:extLst>
                </a:gridCol>
                <a:gridCol w="571751">
                  <a:extLst>
                    <a:ext uri="{9D8B030D-6E8A-4147-A177-3AD203B41FA5}">
                      <a16:colId xmlns:a16="http://schemas.microsoft.com/office/drawing/2014/main" val="3138097233"/>
                    </a:ext>
                  </a:extLst>
                </a:gridCol>
                <a:gridCol w="1255367">
                  <a:extLst>
                    <a:ext uri="{9D8B030D-6E8A-4147-A177-3AD203B41FA5}">
                      <a16:colId xmlns:a16="http://schemas.microsoft.com/office/drawing/2014/main" val="3896242991"/>
                    </a:ext>
                  </a:extLst>
                </a:gridCol>
                <a:gridCol w="671186">
                  <a:extLst>
                    <a:ext uri="{9D8B030D-6E8A-4147-A177-3AD203B41FA5}">
                      <a16:colId xmlns:a16="http://schemas.microsoft.com/office/drawing/2014/main" val="1292717288"/>
                    </a:ext>
                  </a:extLst>
                </a:gridCol>
                <a:gridCol w="758192">
                  <a:extLst>
                    <a:ext uri="{9D8B030D-6E8A-4147-A177-3AD203B41FA5}">
                      <a16:colId xmlns:a16="http://schemas.microsoft.com/office/drawing/2014/main" val="1888361302"/>
                    </a:ext>
                  </a:extLst>
                </a:gridCol>
                <a:gridCol w="683616">
                  <a:extLst>
                    <a:ext uri="{9D8B030D-6E8A-4147-A177-3AD203B41FA5}">
                      <a16:colId xmlns:a16="http://schemas.microsoft.com/office/drawing/2014/main" val="1711359108"/>
                    </a:ext>
                  </a:extLst>
                </a:gridCol>
                <a:gridCol w="633897">
                  <a:extLst>
                    <a:ext uri="{9D8B030D-6E8A-4147-A177-3AD203B41FA5}">
                      <a16:colId xmlns:a16="http://schemas.microsoft.com/office/drawing/2014/main" val="807651370"/>
                    </a:ext>
                  </a:extLst>
                </a:gridCol>
                <a:gridCol w="770622">
                  <a:extLst>
                    <a:ext uri="{9D8B030D-6E8A-4147-A177-3AD203B41FA5}">
                      <a16:colId xmlns:a16="http://schemas.microsoft.com/office/drawing/2014/main" val="3193508340"/>
                    </a:ext>
                  </a:extLst>
                </a:gridCol>
                <a:gridCol w="596610">
                  <a:extLst>
                    <a:ext uri="{9D8B030D-6E8A-4147-A177-3AD203B41FA5}">
                      <a16:colId xmlns:a16="http://schemas.microsoft.com/office/drawing/2014/main" val="399848915"/>
                    </a:ext>
                  </a:extLst>
                </a:gridCol>
                <a:gridCol w="944632">
                  <a:extLst>
                    <a:ext uri="{9D8B030D-6E8A-4147-A177-3AD203B41FA5}">
                      <a16:colId xmlns:a16="http://schemas.microsoft.com/office/drawing/2014/main" val="3512123317"/>
                    </a:ext>
                  </a:extLst>
                </a:gridCol>
              </a:tblGrid>
              <a:tr h="359983"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fi-FI" sz="1600" b="1" i="0" u="none" strike="noStrike" dirty="0">
                          <a:effectLst/>
                          <a:latin typeface="Arial" panose="020B0604020202020204" pitchFamily="34" charset="0"/>
                        </a:rPr>
                        <a:t>MAANTEIDEN HOITOURAKOIDEN VUODEN 2023 KILPAILUTUKSEN RATKAISUT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700" b="1" i="0" u="none" strike="noStrike">
                          <a:effectLst/>
                          <a:latin typeface="Arial" panose="020B0604020202020204" pitchFamily="34" charset="0"/>
                        </a:rPr>
                        <a:t>8.3.2023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3505201"/>
                  </a:ext>
                </a:extLst>
              </a:tr>
              <a:tr h="261805"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322295"/>
                  </a:ext>
                </a:extLst>
              </a:tr>
              <a:tr h="167427"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2217738"/>
                  </a:ext>
                </a:extLst>
              </a:tr>
              <a:tr h="857413"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b="1" i="0" u="none" strike="noStrike" dirty="0">
                          <a:effectLst/>
                          <a:latin typeface="Arial" panose="020B0604020202020204" pitchFamily="34" charset="0"/>
                        </a:rPr>
                        <a:t>ELY</a:t>
                      </a:r>
                    </a:p>
                  </a:txBody>
                  <a:tcPr marL="4340" marR="4340" marT="43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Urakka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kesto v.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km:t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Kevari-km:t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Soratie km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Tilaajan kust.-arvio (M€)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K-arvio   euroa/km / vuosi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Hyv. tarjous-ten luku-määrä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Voittanut yritys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1. tarjous-hinta (M€)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1. ero kust. arvioon (%)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2. tarjous-hinta (M€)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 2:ksi tulleen ero voittajaan (%)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euroa/km/ vuosi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milj. euroa/v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Vuosi"säästö" kust.arvoon verrattuna Meuroa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34284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UUD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Hämeenlinna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1 330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270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16,130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2 426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13,755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-14,72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14,341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4,26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2 068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2,75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0,475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269200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UUD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Hyvinkää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1 120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16,750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2 991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Pimara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14,639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solidFill>
                            <a:srgbClr val="FF6600"/>
                          </a:solidFill>
                          <a:effectLst/>
                          <a:latin typeface="Arial" panose="020B0604020202020204" pitchFamily="34" charset="0"/>
                        </a:rPr>
                        <a:t>-12,60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15,228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4,02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2 614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2,93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0,422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215211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VAR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Huittinen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620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190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8,900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2 871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8,197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-7,90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9,457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15,37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2 644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1,64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0,141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747434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VAR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Paimio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930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12,400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2 667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YIT Suomi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9,881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-20,32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10,788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9,19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2 125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1,98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0,504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28971"/>
                  </a:ext>
                </a:extLst>
              </a:tr>
              <a:tr h="170173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EPO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Vaasa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785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266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9,600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2 446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9,622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0,23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9,989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3,81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2 451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-0,004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811686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EPO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Kauhajoki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1 000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290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8,600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1 720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Terranor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9,344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8,65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9,440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1,03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1 869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1,87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-0,149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425828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POS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Suonenjoki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990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430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8,900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1 798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8,632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-3,01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9,532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10,43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1 744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1,73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0,054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31655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POS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Pieksämäki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1 080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550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10,100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1 870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Terranor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10,626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5,21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10,645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0,18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1 968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2,13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-0,105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806498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POS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Nilsiä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1 150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590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10,100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1 757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YIT Suomi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10,457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3,53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10,877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4,02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1 819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-0,071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065316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KES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Jämsä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310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9,100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2 022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9,288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2,07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9,590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3,25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2 064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1,86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-0,038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152406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KES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Pihtipudas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880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520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9,000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2 045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8,759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-2,68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9,371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6,98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1 991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1,75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0,048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328543"/>
                  </a:ext>
                </a:extLst>
              </a:tr>
              <a:tr h="32830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POP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Pudasjärvi-Taivalkoski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1 130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377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11,500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2 035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YIT Suomi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11,289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-1,83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11,987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6,18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1 998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2,26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0,042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127129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POP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Kajaani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1 720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645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17,800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2 070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Terranor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16,829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-5,45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18,510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9,98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1 957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3,37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0,194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373047"/>
                  </a:ext>
                </a:extLst>
              </a:tr>
              <a:tr h="170173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POP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Suomussalmi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1 050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490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11,300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2 152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Terranor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10,294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-8,90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11,426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11,00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1 961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2,06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0,201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815174"/>
                  </a:ext>
                </a:extLst>
              </a:tr>
              <a:tr h="17671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LAP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Kittilä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1 720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494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19,300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2 244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Destia Oy</a:t>
                      </a:r>
                    </a:p>
                  </a:txBody>
                  <a:tcPr marL="4340" marR="4340" marT="4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18,504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-4,12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18,477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-0,15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2 152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3,70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0,159</a:t>
                      </a:r>
                    </a:p>
                  </a:txBody>
                  <a:tcPr marL="4340" marR="4340" marT="43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70702"/>
                  </a:ext>
                </a:extLst>
              </a:tr>
              <a:tr h="185228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Yhteensä/k.arvo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16 405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1 028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5 622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179,480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2 208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170,116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-5,22 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179,657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5,61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2 095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1,873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544388"/>
                  </a:ext>
                </a:extLst>
              </a:tr>
              <a:tr h="167427"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846364"/>
                  </a:ext>
                </a:extLst>
              </a:tr>
              <a:tr h="176718"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Yht.</a:t>
                      </a: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902877"/>
                  </a:ext>
                </a:extLst>
              </a:tr>
              <a:tr h="170173">
                <a:tc>
                  <a:txBody>
                    <a:bodyPr/>
                    <a:lstStyle/>
                    <a:p>
                      <a:pPr algn="l" fontAlgn="b"/>
                      <a:endParaRPr lang="fi-FI" sz="105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5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2644930"/>
                  </a:ext>
                </a:extLst>
              </a:tr>
              <a:tr h="167427"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Yht.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179,48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3,93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170,12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-5,22 </a:t>
                      </a:r>
                    </a:p>
                  </a:txBody>
                  <a:tcPr marL="4340" marR="78121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179,66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5,61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491089"/>
                  </a:ext>
                </a:extLst>
              </a:tr>
              <a:tr h="170173"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717992"/>
                  </a:ext>
                </a:extLst>
              </a:tr>
              <a:tr h="170173"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vaativa urakka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vaativa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100,88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28,00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91,43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-9,37 </a:t>
                      </a:r>
                    </a:p>
                  </a:txBody>
                  <a:tcPr marL="4340" marR="78121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96,79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5,87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322710"/>
                  </a:ext>
                </a:extLst>
              </a:tr>
              <a:tr h="170173"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perusurakka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perus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78,60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31,00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78,69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0,11 </a:t>
                      </a:r>
                    </a:p>
                  </a:txBody>
                  <a:tcPr marL="4340" marR="78121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effectLst/>
                          <a:latin typeface="Arial" panose="020B0604020202020204" pitchFamily="34" charset="0"/>
                        </a:rPr>
                        <a:t>82,87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50" b="0" i="0" u="none" strike="noStrike">
                          <a:effectLst/>
                          <a:latin typeface="Arial" panose="020B0604020202020204" pitchFamily="34" charset="0"/>
                        </a:rPr>
                        <a:t>5,31</a:t>
                      </a: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688075"/>
                  </a:ext>
                </a:extLst>
              </a:tr>
              <a:tr h="170173"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yht.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effectLst/>
                          <a:latin typeface="Arial" panose="020B0604020202020204" pitchFamily="34" charset="0"/>
                        </a:rPr>
                        <a:t>179,48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effectLst/>
                          <a:latin typeface="Arial" panose="020B0604020202020204" pitchFamily="34" charset="0"/>
                        </a:rPr>
                        <a:t>170,12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effectLst/>
                          <a:latin typeface="Arial" panose="020B0604020202020204" pitchFamily="34" charset="0"/>
                        </a:rPr>
                        <a:t>179,66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305749"/>
                  </a:ext>
                </a:extLst>
              </a:tr>
              <a:tr h="167427"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158644"/>
                  </a:ext>
                </a:extLst>
              </a:tr>
              <a:tr h="170173">
                <a:tc gridSpan="10">
                  <a:txBody>
                    <a:bodyPr/>
                    <a:lstStyle/>
                    <a:p>
                      <a:pPr algn="l" fontAlgn="b"/>
                      <a:r>
                        <a:rPr lang="fi-FI" sz="1050" b="0" i="1" u="none" strike="noStrike">
                          <a:effectLst/>
                          <a:latin typeface="Arial" panose="020B0604020202020204" pitchFamily="34" charset="0"/>
                        </a:rPr>
                        <a:t>Huom: kustannusarviot yhtenäistetty koko maassa 2023 kilpailutukseen, ei vertailukelpoisia aikaisempiin vuosiin.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9801607"/>
                  </a:ext>
                </a:extLst>
              </a:tr>
              <a:tr h="170173"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fi-FI" sz="1050" b="0" i="1" u="none" strike="noStrike" dirty="0">
                          <a:effectLst/>
                          <a:latin typeface="Arial" panose="020B0604020202020204" pitchFamily="34" charset="0"/>
                        </a:rPr>
                        <a:t>*) Harjavallan urakka osaksi Huittista 10/2026 --&gt; hintatietoja km/vuosi ei voida käyttää suoraan johtopäätösten tekoon</a:t>
                      </a: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40" marR="4340" marT="43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43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910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1A015E-F06A-6262-D8A3-077379902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Yhteenveto</a:t>
            </a:r>
            <a:endParaRPr lang="sv-SE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2DBA6B5-1E2D-DBF3-3991-2F8A43439CF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38123" y="1518693"/>
            <a:ext cx="9906002" cy="5202782"/>
          </a:xfrm>
        </p:spPr>
        <p:txBody>
          <a:bodyPr>
            <a:normAutofit fontScale="25000" lnSpcReduction="20000"/>
          </a:bodyPr>
          <a:lstStyle/>
          <a:p>
            <a:pPr marL="0">
              <a:lnSpc>
                <a:spcPct val="120000"/>
              </a:lnSpc>
            </a:pPr>
            <a:r>
              <a:rPr lang="fi-FI" sz="7200" dirty="0"/>
              <a:t>Urakoitsija vaihtui kahdeksassa urakassa viidestätoista</a:t>
            </a:r>
          </a:p>
          <a:p>
            <a:pPr marL="0">
              <a:lnSpc>
                <a:spcPct val="120000"/>
              </a:lnSpc>
            </a:pPr>
            <a:r>
              <a:rPr lang="fi-FI" sz="7200" dirty="0"/>
              <a:t>Markkinaosuutta menetti eniten Destia – </a:t>
            </a:r>
            <a:r>
              <a:rPr lang="fi-FI" sz="7200"/>
              <a:t>Destian markkinaosuus historiallisen </a:t>
            </a:r>
            <a:r>
              <a:rPr lang="fi-FI" sz="7200" dirty="0"/>
              <a:t>pieni</a:t>
            </a:r>
          </a:p>
          <a:p>
            <a:pPr marL="0">
              <a:lnSpc>
                <a:spcPct val="120000"/>
              </a:lnSpc>
            </a:pPr>
            <a:r>
              <a:rPr lang="fi-FI" sz="7200" dirty="0" err="1"/>
              <a:t>Terranor</a:t>
            </a:r>
            <a:r>
              <a:rPr lang="fi-FI" sz="7200" dirty="0"/>
              <a:t> kasvatti eniten markkinaosuuttaan</a:t>
            </a:r>
          </a:p>
          <a:p>
            <a:pPr marL="0">
              <a:lnSpc>
                <a:spcPct val="120000"/>
              </a:lnSpc>
            </a:pPr>
            <a:r>
              <a:rPr lang="fi-FI" sz="7200" dirty="0"/>
              <a:t>Uusia tarjoajia mukana, mutta eivät voittaneet urakoita</a:t>
            </a:r>
          </a:p>
          <a:p>
            <a:pPr marL="0">
              <a:lnSpc>
                <a:spcPct val="120000"/>
              </a:lnSpc>
            </a:pPr>
            <a:r>
              <a:rPr lang="fi-FI" sz="7200" dirty="0"/>
              <a:t>Kilpailu keskimäärin suhteellisen kireää, mutta kolmessa urakassa voittaneen hinta yli 10 % edullisempi kuin toiseksi sijoittuneen</a:t>
            </a:r>
          </a:p>
          <a:p>
            <a:pPr marL="0">
              <a:lnSpc>
                <a:spcPct val="120000"/>
              </a:lnSpc>
            </a:pPr>
            <a:r>
              <a:rPr lang="fi-FI" sz="7200" dirty="0"/>
              <a:t>Hyväksyttyjen tarjousten määrä oli 3,9 / urakka (v. 2022 4,1, v. 2021 3,7, v. 2020 3,2, v. 2019 2,3)</a:t>
            </a:r>
          </a:p>
          <a:p>
            <a:pPr marL="0">
              <a:lnSpc>
                <a:spcPct val="120000"/>
              </a:lnSpc>
            </a:pPr>
            <a:r>
              <a:rPr lang="fi-FI" sz="7200" dirty="0"/>
              <a:t>Kilpailutuksen laatuosat (tentit, testit ja lupaukset) kannustavat urakoitsijoita kehittämään osaamistaan ja yhteistyövalmiuksiaan. Yksi urakka voitettiin tällä kierroksella laadulla.</a:t>
            </a:r>
          </a:p>
          <a:p>
            <a:pPr marL="0" lvl="1">
              <a:lnSpc>
                <a:spcPct val="120000"/>
              </a:lnSpc>
            </a:pPr>
            <a:r>
              <a:rPr lang="fi-FI" sz="7200" dirty="0"/>
              <a:t>Kilpailutetut urakat keskimäärin 10 % edullisempia kuin indeksikorjatut vanhat urakat (rahaksi muutettuna vaikutus 3,9 M€/vuosi, Huittinen ei vertailussa mukana)</a:t>
            </a:r>
          </a:p>
          <a:p>
            <a:pPr marL="0" lvl="1">
              <a:lnSpc>
                <a:spcPct val="120000"/>
              </a:lnSpc>
            </a:pPr>
            <a:r>
              <a:rPr lang="fi-FI" sz="7200" dirty="0"/>
              <a:t>ELY-keskusten kustannusarviot alittuivat keskimäärin 5 %. Tätä kierrosta varten kustannusarvioiden laatimista yhtenäistetty ja kehitetty </a:t>
            </a:r>
            <a:r>
              <a:rPr lang="fi-FI" sz="7200" dirty="0">
                <a:sym typeface="Wingdings" panose="05000000000000000000" pitchFamily="2" charset="2"/>
              </a:rPr>
              <a:t> kustannusarviosta ei vertailukelpoista tietoa aikaisempiin vuosiin verrattuna.</a:t>
            </a:r>
            <a:endParaRPr lang="fi-FI" sz="7200" dirty="0"/>
          </a:p>
          <a:p>
            <a:endParaRPr lang="sv-SE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20A13A3-CC24-E419-22CA-A2A795C6F44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991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02250"/>
      </p:ext>
    </p:extLst>
  </p:cSld>
  <p:clrMapOvr>
    <a:masterClrMapping/>
  </p:clrMapOvr>
</p:sld>
</file>

<file path=ppt/theme/theme1.xml><?xml version="1.0" encoding="utf-8"?>
<a:theme xmlns:a="http://schemas.openxmlformats.org/drawingml/2006/main" name="vayla_uusi2023">
  <a:themeElements>
    <a:clrScheme name="Vayla_PP">
      <a:dk1>
        <a:srgbClr val="000000"/>
      </a:dk1>
      <a:lt1>
        <a:srgbClr val="FFFFFF"/>
      </a:lt1>
      <a:dk2>
        <a:srgbClr val="0065AF"/>
      </a:dk2>
      <a:lt2>
        <a:srgbClr val="8DCB6D"/>
      </a:lt2>
      <a:accent1>
        <a:srgbClr val="009BFF"/>
      </a:accent1>
      <a:accent2>
        <a:srgbClr val="00AFCB"/>
      </a:accent2>
      <a:accent3>
        <a:srgbClr val="FF5100"/>
      </a:accent3>
      <a:accent4>
        <a:srgbClr val="228848"/>
      </a:accent4>
      <a:accent5>
        <a:srgbClr val="E50083"/>
      </a:accent5>
      <a:accent6>
        <a:srgbClr val="FFC300"/>
      </a:accent6>
      <a:hlink>
        <a:srgbClr val="00AFCB"/>
      </a:hlink>
      <a:folHlink>
        <a:srgbClr val="49C2EF"/>
      </a:folHlink>
    </a:clrScheme>
    <a:fontScheme name="Mukautettu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yla_ilmeella_sv_uusi.potx" id="{7C0A9220-5E09-41CF-A3A5-71E4CCD3C2C9}" vid="{B47F200B-438C-4942-8704-AA89E5B14CF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xml_kameleon>
  <dconfidentiality/>
  <ddecree/>
  <dlevelofprotection/>
  <dsecrecy/>
</xml_kameleon>
</file>

<file path=customXml/item2.xml><?xml version="1.0" encoding="utf-8"?>
<livi_kameleon xmlns="" xmlns:xsi="http://www.w3.org/2001/XMLSchema-instance">
  <tyyppi>Presentation</tyyppi>
  <title/>
  <author/>
  <paivays>8.3.2023</paivays>
</livi_kameleon>
</file>

<file path=customXml/itemProps1.xml><?xml version="1.0" encoding="utf-8"?>
<ds:datastoreItem xmlns:ds="http://schemas.openxmlformats.org/officeDocument/2006/customXml" ds:itemID="{AE75E87F-AF20-4754-BA94-3E005ECFE330}">
  <ds:schemaRefs/>
</ds:datastoreItem>
</file>

<file path=customXml/itemProps2.xml><?xml version="1.0" encoding="utf-8"?>
<ds:datastoreItem xmlns:ds="http://schemas.openxmlformats.org/officeDocument/2006/customXml" ds:itemID="{E465F552-B93B-4F05-B5CA-B75763ECD6DF}">
  <ds:schemaRefs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vayla_ilmeella_sv_uusi</Template>
  <TotalTime>205</TotalTime>
  <Words>888</Words>
  <Application>Microsoft Office PowerPoint</Application>
  <PresentationFormat>Laajakuva</PresentationFormat>
  <Paragraphs>467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Felbridge Pro</vt:lpstr>
      <vt:lpstr>Tahoma</vt:lpstr>
      <vt:lpstr>vayla_uusi2023</vt:lpstr>
      <vt:lpstr>Maanteiden hoidon kilpailuttamisen tuloksia 2023</vt:lpstr>
      <vt:lpstr>Vuoden 2023 urakoitsijamuutokset</vt:lpstr>
      <vt:lpstr>PowerPoint-esitys</vt:lpstr>
      <vt:lpstr>Kaikki urakat – markkinaosuudet 1.10.2023 alkaen</vt:lpstr>
      <vt:lpstr>PowerPoint-esitys</vt:lpstr>
      <vt:lpstr>PowerPoint-esitys</vt:lpstr>
      <vt:lpstr>Yhteenveto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Maanteiden hoidon kilpailuttamisen tuloksia 2023</dc:title>
  <dc:creator>Granqvist Elina</dc:creator>
  <cp:keywords>Presentation</cp:keywords>
  <cp:lastModifiedBy>Granqvist Elina</cp:lastModifiedBy>
  <cp:revision>16</cp:revision>
  <dcterms:created xsi:type="dcterms:W3CDTF">2023-03-08T13:38:51Z</dcterms:created>
  <dcterms:modified xsi:type="dcterms:W3CDTF">2023-04-13T11:31:22Z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473.707.02.001</vt:lpwstr>
  </property>
  <property fmtid="{D5CDD505-2E9C-101B-9397-08002B2CF9AE}" pid="3" name="dvSaved">
    <vt:lpwstr>1</vt:lpwstr>
  </property>
  <property fmtid="{D5CDD505-2E9C-101B-9397-08002B2CF9AE}" pid="4" name="dvLanguage">
    <vt:lpwstr>1053</vt:lpwstr>
  </property>
  <property fmtid="{D5CDD505-2E9C-101B-9397-08002B2CF9AE}" pid="5" name="dvTemplate">
    <vt:lpwstr>vayla_ilmeella_sv_uusi.potx</vt:lpwstr>
  </property>
  <property fmtid="{D5CDD505-2E9C-101B-9397-08002B2CF9AE}" pid="6" name="dvDefinition">
    <vt:lpwstr>708 (dd_default.xml)</vt:lpwstr>
  </property>
  <property fmtid="{D5CDD505-2E9C-101B-9397-08002B2CF9AE}" pid="7" name="dvDefinitionID">
    <vt:lpwstr>708</vt:lpwstr>
  </property>
  <property fmtid="{D5CDD505-2E9C-101B-9397-08002B2CF9AE}" pid="8" name="dvContentFile">
    <vt:lpwstr>dd_default.xml</vt:lpwstr>
  </property>
  <property fmtid="{D5CDD505-2E9C-101B-9397-08002B2CF9AE}" pid="9" name="dvGlobalVerID">
    <vt:lpwstr>473.85.02.257</vt:lpwstr>
  </property>
  <property fmtid="{D5CDD505-2E9C-101B-9397-08002B2CF9AE}" pid="10" name="dvDefinitionVersion">
    <vt:lpwstr>02.001 / 30.1.2023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117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/>
  </property>
  <property fmtid="{D5CDD505-2E9C-101B-9397-08002B2CF9AE}" pid="21" name="dvSite">
    <vt:lpwstr/>
  </property>
  <property fmtid="{D5CDD505-2E9C-101B-9397-08002B2CF9AE}" pid="22" name="dvNumbering">
    <vt:lpwstr>0</vt:lpwstr>
  </property>
  <property fmtid="{D5CDD505-2E9C-101B-9397-08002B2CF9AE}" pid="23" name="dvDUname">
    <vt:lpwstr/>
  </property>
  <property fmtid="{D5CDD505-2E9C-101B-9397-08002B2CF9AE}" pid="24" name="dvDUFname">
    <vt:lpwstr/>
  </property>
  <property fmtid="{D5CDD505-2E9C-101B-9397-08002B2CF9AE}" pid="25" name="dvDULname">
    <vt:lpwstr/>
  </property>
  <property fmtid="{D5CDD505-2E9C-101B-9397-08002B2CF9AE}" pid="26" name="dvDUBusinessarea">
    <vt:lpwstr/>
  </property>
  <property fmtid="{D5CDD505-2E9C-101B-9397-08002B2CF9AE}" pid="27" name="dvDUdepartment">
    <vt:lpwstr/>
  </property>
  <property fmtid="{D5CDD505-2E9C-101B-9397-08002B2CF9AE}" pid="28" name="dvLogoExist">
    <vt:lpwstr>0</vt:lpwstr>
  </property>
  <property fmtid="{D5CDD505-2E9C-101B-9397-08002B2CF9AE}" pid="29" name="dvCurrentlogo">
    <vt:lpwstr/>
  </property>
  <property fmtid="{D5CDD505-2E9C-101B-9397-08002B2CF9AE}" pid="30" name="dvEULogoExist">
    <vt:lpwstr>0</vt:lpwstr>
  </property>
  <property fmtid="{D5CDD505-2E9C-101B-9397-08002B2CF9AE}" pid="31" name="dvCurrentEUListLogo">
    <vt:lpwstr/>
  </property>
  <property fmtid="{D5CDD505-2E9C-101B-9397-08002B2CF9AE}" pid="32" name="dvCurrentEUlogo">
    <vt:lpwstr/>
  </property>
  <property fmtid="{D5CDD505-2E9C-101B-9397-08002B2CF9AE}" pid="33" name="tyyppi">
    <vt:lpwstr>Presentation</vt:lpwstr>
  </property>
  <property fmtid="{D5CDD505-2E9C-101B-9397-08002B2CF9AE}" pid="34" name="dconfidentiality">
    <vt:lpwstr/>
  </property>
  <property fmtid="{D5CDD505-2E9C-101B-9397-08002B2CF9AE}" pid="35" name="ddecree">
    <vt:lpwstr/>
  </property>
  <property fmtid="{D5CDD505-2E9C-101B-9397-08002B2CF9AE}" pid="36" name="dlevelofprotection">
    <vt:lpwstr/>
  </property>
  <property fmtid="{D5CDD505-2E9C-101B-9397-08002B2CF9AE}" pid="37" name="dsecrecy">
    <vt:lpwstr/>
  </property>
  <property fmtid="{D5CDD505-2E9C-101B-9397-08002B2CF9AE}" pid="38" name="author">
    <vt:lpwstr/>
  </property>
  <property fmtid="{D5CDD505-2E9C-101B-9397-08002B2CF9AE}" pid="39" name="paivays">
    <vt:filetime>2023-03-07T22:00:00Z</vt:filetime>
  </property>
</Properties>
</file>