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8" r:id="rId2"/>
    <p:sldId id="262" r:id="rId3"/>
    <p:sldId id="291" r:id="rId4"/>
    <p:sldId id="289" r:id="rId5"/>
    <p:sldId id="292" r:id="rId6"/>
    <p:sldId id="306" r:id="rId7"/>
    <p:sldId id="280" r:id="rId8"/>
    <p:sldId id="307" r:id="rId9"/>
    <p:sldId id="297" r:id="rId10"/>
    <p:sldId id="308" r:id="rId11"/>
    <p:sldId id="295" r:id="rId12"/>
    <p:sldId id="277" r:id="rId13"/>
    <p:sldId id="278" r:id="rId14"/>
    <p:sldId id="282" r:id="rId15"/>
    <p:sldId id="309" r:id="rId16"/>
    <p:sldId id="286" r:id="rId17"/>
    <p:sldId id="296" r:id="rId18"/>
    <p:sldId id="304" r:id="rId19"/>
    <p:sldId id="305" r:id="rId20"/>
    <p:sldId id="299" r:id="rId21"/>
    <p:sldId id="310" r:id="rId22"/>
    <p:sldId id="285" r:id="rId23"/>
    <p:sldId id="302" r:id="rId24"/>
    <p:sldId id="301" r:id="rId25"/>
    <p:sldId id="275" r:id="rId26"/>
  </p:sldIdLst>
  <p:sldSz cx="10691813" cy="7559675"/>
  <p:notesSz cx="6858000" cy="9144000"/>
  <p:defaultTextStyle>
    <a:defPPr>
      <a:defRPr lang="fi-FI"/>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2" d="100"/>
          <a:sy n="72" d="100"/>
        </p:scale>
        <p:origin x="264" y="66"/>
      </p:cViewPr>
      <p:guideLst>
        <p:guide orient="horz" pos="2381"/>
        <p:guide pos="3367"/>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BD38D-28A2-40F0-965D-2861472E72DB}" type="datetimeFigureOut">
              <a:rPr lang="fi-FI" smtClean="0"/>
              <a:pPr/>
              <a:t>28.11.2019</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CF1A6-963E-457D-AEB7-4FAAE8163A21}" type="slidenum">
              <a:rPr lang="fi-FI" smtClean="0"/>
              <a:pPr/>
              <a:t>‹#›</a:t>
            </a:fld>
            <a:endParaRPr lang="fi-FI"/>
          </a:p>
        </p:txBody>
      </p:sp>
    </p:spTree>
    <p:extLst>
      <p:ext uri="{BB962C8B-B14F-4D97-AF65-F5344CB8AC3E}">
        <p14:creationId xmlns:p14="http://schemas.microsoft.com/office/powerpoint/2010/main" val="4129296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E99A21-673B-4809-823C-AAF6F5DCF122}" type="datetimeFigureOut">
              <a:rPr lang="fi-FI" smtClean="0"/>
              <a:pPr/>
              <a:t>28.11.2019</a:t>
            </a:fld>
            <a:endParaRPr lang="fi-FI"/>
          </a:p>
        </p:txBody>
      </p:sp>
      <p:sp>
        <p:nvSpPr>
          <p:cNvPr id="4" name="Dian kuvan paikkamerkki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500D-C239-4216-9BEC-2B8913D43D42}" type="slidenum">
              <a:rPr lang="fi-FI" smtClean="0"/>
              <a:pPr/>
              <a:t>‹#›</a:t>
            </a:fld>
            <a:endParaRPr lang="fi-FI"/>
          </a:p>
        </p:txBody>
      </p:sp>
    </p:spTree>
    <p:extLst>
      <p:ext uri="{BB962C8B-B14F-4D97-AF65-F5344CB8AC3E}">
        <p14:creationId xmlns:p14="http://schemas.microsoft.com/office/powerpoint/2010/main" val="3510734357"/>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Aloitusdia">
    <p:spTree>
      <p:nvGrpSpPr>
        <p:cNvPr id="1" name=""/>
        <p:cNvGrpSpPr/>
        <p:nvPr/>
      </p:nvGrpSpPr>
      <p:grpSpPr>
        <a:xfrm>
          <a:off x="0" y="0"/>
          <a:ext cx="0" cy="0"/>
          <a:chOff x="0" y="0"/>
          <a:chExt cx="0" cy="0"/>
        </a:xfrm>
      </p:grpSpPr>
      <p:sp>
        <p:nvSpPr>
          <p:cNvPr id="28" name="Text Placeholder 27"/>
          <p:cNvSpPr>
            <a:spLocks noGrp="1"/>
          </p:cNvSpPr>
          <p:nvPr>
            <p:ph type="body" sz="quarter" idx="11"/>
          </p:nvPr>
        </p:nvSpPr>
        <p:spPr>
          <a:xfrm>
            <a:off x="2560553" y="5638072"/>
            <a:ext cx="7541469" cy="1561955"/>
          </a:xfrm>
        </p:spPr>
        <p:txBody>
          <a:bodyPr/>
          <a:lstStyle>
            <a:lvl1pPr marL="0" indent="0">
              <a:buFontTx/>
              <a:buNone/>
              <a:defRPr sz="2400" b="1" i="0">
                <a:latin typeface="Tahoma" panose="020B0604030504040204" pitchFamily="34" charset="0"/>
                <a:ea typeface="Tahoma" panose="020B0604030504040204" pitchFamily="34" charset="0"/>
                <a:cs typeface="Tahoma" panose="020B0604030504040204" pitchFamily="34" charset="0"/>
              </a:defRPr>
            </a:lvl1pPr>
            <a:lvl2pPr marL="342900" indent="0">
              <a:buFontTx/>
              <a:buNone/>
              <a:defRPr b="0" i="0">
                <a:latin typeface="Exo 2 Light" charset="0"/>
                <a:ea typeface="Exo 2 Light" charset="0"/>
                <a:cs typeface="Exo 2 Light" charset="0"/>
              </a:defRPr>
            </a:lvl2pPr>
            <a:lvl3pPr>
              <a:defRPr>
                <a:latin typeface="Exo 2" charset="0"/>
                <a:ea typeface="Exo 2" charset="0"/>
                <a:cs typeface="Exo 2" charset="0"/>
              </a:defRPr>
            </a:lvl3pPr>
            <a:lvl4pPr>
              <a:defRPr>
                <a:latin typeface="Exo 2" charset="0"/>
                <a:ea typeface="Exo 2" charset="0"/>
                <a:cs typeface="Exo 2" charset="0"/>
              </a:defRPr>
            </a:lvl4pPr>
            <a:lvl5pPr>
              <a:defRPr>
                <a:latin typeface="Exo 2" charset="0"/>
                <a:ea typeface="Exo 2" charset="0"/>
                <a:cs typeface="Exo 2" charset="0"/>
              </a:defRPr>
            </a:lvl5pPr>
          </a:lstStyle>
          <a:p>
            <a:pPr lvl="0"/>
            <a:r>
              <a:rPr lang="fi-FI" dirty="0"/>
              <a:t>Muokkaa tekstin perustyylejä</a:t>
            </a:r>
          </a:p>
          <a:p>
            <a:pPr lvl="1"/>
            <a:r>
              <a:rPr lang="fi-FI" dirty="0"/>
              <a:t>toinen taso</a:t>
            </a:r>
          </a:p>
        </p:txBody>
      </p:sp>
      <p:sp>
        <p:nvSpPr>
          <p:cNvPr id="3" name="Picture Placeholder 2"/>
          <p:cNvSpPr>
            <a:spLocks noGrp="1"/>
          </p:cNvSpPr>
          <p:nvPr>
            <p:ph type="pic" sz="quarter" idx="12"/>
          </p:nvPr>
        </p:nvSpPr>
        <p:spPr>
          <a:xfrm>
            <a:off x="0" y="-10956"/>
            <a:ext cx="4628217" cy="5181984"/>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10" h="4701002">
                <a:moveTo>
                  <a:pt x="0" y="4701002"/>
                </a:moveTo>
                <a:cubicBezTo>
                  <a:pt x="3307" y="3137314"/>
                  <a:pt x="6615" y="1573627"/>
                  <a:pt x="9922" y="9939"/>
                </a:cubicBezTo>
                <a:lnTo>
                  <a:pt x="5277610" y="0"/>
                </a:lnTo>
                <a:lnTo>
                  <a:pt x="3458766" y="4701002"/>
                </a:lnTo>
                <a:lnTo>
                  <a:pt x="0" y="4701002"/>
                </a:lnTo>
                <a:close/>
              </a:path>
            </a:pathLst>
          </a:custGeom>
          <a:solidFill>
            <a:schemeClr val="bg1">
              <a:lumMod val="75000"/>
            </a:schemeClr>
          </a:solidFill>
        </p:spPr>
        <p:txBody>
          <a:bodyPr anchor="ctr" anchorCtr="1"/>
          <a:lstStyle/>
          <a:p>
            <a:r>
              <a:rPr lang="fi-FI" dirty="0"/>
              <a:t>Lisää kuva napsauttamalla kuvaketta</a:t>
            </a:r>
            <a:endParaRPr lang="en-US" dirty="0"/>
          </a:p>
        </p:txBody>
      </p:sp>
      <p:sp>
        <p:nvSpPr>
          <p:cNvPr id="8" name="Picture Placeholder 2"/>
          <p:cNvSpPr>
            <a:spLocks noGrp="1"/>
          </p:cNvSpPr>
          <p:nvPr>
            <p:ph type="pic" sz="quarter" idx="13"/>
          </p:nvPr>
        </p:nvSpPr>
        <p:spPr>
          <a:xfrm>
            <a:off x="3151529" y="-877"/>
            <a:ext cx="4431595" cy="5171905"/>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5245424"/>
              <a:gd name="connsiteY0" fmla="*/ 4691063 h 4701002"/>
              <a:gd name="connsiteX1" fmla="*/ 1796580 w 5245424"/>
              <a:gd name="connsiteY1" fmla="*/ 9939 h 4701002"/>
              <a:gd name="connsiteX2" fmla="*/ 3315228 w 5245424"/>
              <a:gd name="connsiteY2" fmla="*/ 0 h 4701002"/>
              <a:gd name="connsiteX3" fmla="*/ 5245424 w 5245424"/>
              <a:gd name="connsiteY3" fmla="*/ 4701002 h 4701002"/>
              <a:gd name="connsiteX4" fmla="*/ 0 w 5245424"/>
              <a:gd name="connsiteY4" fmla="*/ 4691063 h 4701002"/>
              <a:gd name="connsiteX0" fmla="*/ 0 w 5245424"/>
              <a:gd name="connsiteY0" fmla="*/ 4681919 h 4691858"/>
              <a:gd name="connsiteX1" fmla="*/ 1796580 w 5245424"/>
              <a:gd name="connsiteY1" fmla="*/ 795 h 4691858"/>
              <a:gd name="connsiteX2" fmla="*/ 3196356 w 5245424"/>
              <a:gd name="connsiteY2" fmla="*/ 0 h 4691858"/>
              <a:gd name="connsiteX3" fmla="*/ 5245424 w 5245424"/>
              <a:gd name="connsiteY3" fmla="*/ 4691858 h 4691858"/>
              <a:gd name="connsiteX4" fmla="*/ 0 w 5245424"/>
              <a:gd name="connsiteY4" fmla="*/ 4681919 h 4691858"/>
              <a:gd name="connsiteX0" fmla="*/ 0 w 5053400"/>
              <a:gd name="connsiteY0" fmla="*/ 4681919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81919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400" h="4691858">
                <a:moveTo>
                  <a:pt x="0" y="4691063"/>
                </a:moveTo>
                <a:cubicBezTo>
                  <a:pt x="741983" y="2827611"/>
                  <a:pt x="1256560" y="1465091"/>
                  <a:pt x="1796580" y="795"/>
                </a:cubicBezTo>
                <a:lnTo>
                  <a:pt x="3196356" y="0"/>
                </a:lnTo>
                <a:lnTo>
                  <a:pt x="5053400" y="4691858"/>
                </a:lnTo>
                <a:lnTo>
                  <a:pt x="0" y="4691063"/>
                </a:lnTo>
                <a:close/>
              </a:path>
            </a:pathLst>
          </a:custGeom>
          <a:solidFill>
            <a:schemeClr val="bg1">
              <a:lumMod val="75000"/>
            </a:schemeClr>
          </a:solidFill>
        </p:spPr>
        <p:txBody>
          <a:bodyPr anchor="ctr" anchorCtr="1"/>
          <a:lstStyle/>
          <a:p>
            <a:r>
              <a:rPr lang="fi-FI" dirty="0"/>
              <a:t>Lisää kuva napsauttamalla kuvaketta</a:t>
            </a:r>
            <a:endParaRPr lang="en-US" dirty="0"/>
          </a:p>
        </p:txBody>
      </p:sp>
      <p:sp>
        <p:nvSpPr>
          <p:cNvPr id="9" name="Picture Placeholder 2"/>
          <p:cNvSpPr>
            <a:spLocks noGrp="1"/>
          </p:cNvSpPr>
          <p:nvPr>
            <p:ph type="pic" sz="quarter" idx="14"/>
          </p:nvPr>
        </p:nvSpPr>
        <p:spPr>
          <a:xfrm>
            <a:off x="6072297" y="0"/>
            <a:ext cx="4619516" cy="5192064"/>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10146"/>
              <a:gd name="connsiteX1" fmla="*/ 9922 w 5277610"/>
              <a:gd name="connsiteY1" fmla="*/ 9939 h 4710146"/>
              <a:gd name="connsiteX2" fmla="*/ 5277610 w 5277610"/>
              <a:gd name="connsiteY2" fmla="*/ 0 h 4710146"/>
              <a:gd name="connsiteX3" fmla="*/ 5260134 w 5277610"/>
              <a:gd name="connsiteY3" fmla="*/ 4710146 h 4710146"/>
              <a:gd name="connsiteX4" fmla="*/ 0 w 5277610"/>
              <a:gd name="connsiteY4" fmla="*/ 4701002 h 4710146"/>
              <a:gd name="connsiteX0" fmla="*/ 1846315 w 5267693"/>
              <a:gd name="connsiteY0" fmla="*/ 4701002 h 4710146"/>
              <a:gd name="connsiteX1" fmla="*/ 5 w 5267693"/>
              <a:gd name="connsiteY1" fmla="*/ 9939 h 4710146"/>
              <a:gd name="connsiteX2" fmla="*/ 5267693 w 5267693"/>
              <a:gd name="connsiteY2" fmla="*/ 0 h 4710146"/>
              <a:gd name="connsiteX3" fmla="*/ 5250217 w 5267693"/>
              <a:gd name="connsiteY3" fmla="*/ 4710146 h 4710146"/>
              <a:gd name="connsiteX4" fmla="*/ 1846315 w 5267693"/>
              <a:gd name="connsiteY4" fmla="*/ 4701002 h 4710146"/>
              <a:gd name="connsiteX0" fmla="*/ 1846316 w 5267694"/>
              <a:gd name="connsiteY0" fmla="*/ 4701002 h 4710146"/>
              <a:gd name="connsiteX1" fmla="*/ 6 w 5267694"/>
              <a:gd name="connsiteY1" fmla="*/ 9939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6 w 5267694"/>
              <a:gd name="connsiteY0" fmla="*/ 4701002 h 4710146"/>
              <a:gd name="connsiteX1" fmla="*/ 6 w 5267694"/>
              <a:gd name="connsiteY1" fmla="*/ 795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0 w 5267688"/>
              <a:gd name="connsiteY0" fmla="*/ 4701002 h 4710146"/>
              <a:gd name="connsiteX1" fmla="*/ 0 w 5267688"/>
              <a:gd name="connsiteY1" fmla="*/ 795 h 4710146"/>
              <a:gd name="connsiteX2" fmla="*/ 5267688 w 5267688"/>
              <a:gd name="connsiteY2" fmla="*/ 0 h 4710146"/>
              <a:gd name="connsiteX3" fmla="*/ 5250212 w 5267688"/>
              <a:gd name="connsiteY3" fmla="*/ 4710146 h 4710146"/>
              <a:gd name="connsiteX4" fmla="*/ 1846310 w 5267688"/>
              <a:gd name="connsiteY4" fmla="*/ 4701002 h 4710146"/>
              <a:gd name="connsiteX0" fmla="*/ 1873742 w 5267688"/>
              <a:gd name="connsiteY0" fmla="*/ 4710146 h 4710146"/>
              <a:gd name="connsiteX1" fmla="*/ 0 w 5267688"/>
              <a:gd name="connsiteY1" fmla="*/ 795 h 4710146"/>
              <a:gd name="connsiteX2" fmla="*/ 5267688 w 5267688"/>
              <a:gd name="connsiteY2" fmla="*/ 0 h 4710146"/>
              <a:gd name="connsiteX3" fmla="*/ 5250212 w 5267688"/>
              <a:gd name="connsiteY3" fmla="*/ 4710146 h 4710146"/>
              <a:gd name="connsiteX4" fmla="*/ 1873742 w 5267688"/>
              <a:gd name="connsiteY4" fmla="*/ 4710146 h 471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688" h="4710146">
                <a:moveTo>
                  <a:pt x="1873742" y="4710146"/>
                </a:moveTo>
                <a:cubicBezTo>
                  <a:pt x="1227825" y="3055018"/>
                  <a:pt x="645917" y="1601059"/>
                  <a:pt x="0" y="795"/>
                </a:cubicBezTo>
                <a:lnTo>
                  <a:pt x="5267688" y="0"/>
                </a:lnTo>
                <a:cubicBezTo>
                  <a:pt x="5261863" y="1570049"/>
                  <a:pt x="5256037" y="3140097"/>
                  <a:pt x="5250212" y="4710146"/>
                </a:cubicBezTo>
                <a:lnTo>
                  <a:pt x="1873742" y="4710146"/>
                </a:lnTo>
                <a:close/>
              </a:path>
            </a:pathLst>
          </a:custGeom>
          <a:solidFill>
            <a:schemeClr val="bg1">
              <a:lumMod val="75000"/>
            </a:schemeClr>
          </a:solidFill>
        </p:spPr>
        <p:txBody>
          <a:bodyPr anchor="ctr" anchorCtr="1"/>
          <a:lstStyle/>
          <a:p>
            <a:r>
              <a:rPr lang="fi-FI" dirty="0"/>
              <a:t>Lisää kuva napsauttamalla kuvaketta</a:t>
            </a:r>
            <a:endParaRPr lang="en-US" dirty="0"/>
          </a:p>
        </p:txBody>
      </p:sp>
      <p:sp>
        <p:nvSpPr>
          <p:cNvPr id="11" name="Rectangle 10"/>
          <p:cNvSpPr/>
          <p:nvPr/>
        </p:nvSpPr>
        <p:spPr>
          <a:xfrm rot="10800000">
            <a:off x="0" y="7426681"/>
            <a:ext cx="10691813" cy="132994"/>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6718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3" name="Kuvan paikkamerkki 2"/>
          <p:cNvSpPr>
            <a:spLocks noGrp="1"/>
          </p:cNvSpPr>
          <p:nvPr>
            <p:ph type="pic" idx="1" hasCustomPrompt="1"/>
          </p:nvPr>
        </p:nvSpPr>
        <p:spPr>
          <a:xfrm>
            <a:off x="4545414" y="2"/>
            <a:ext cx="6146400" cy="746288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a:t>Lisää kuva napauttamalla kuvaketta</a:t>
            </a:r>
          </a:p>
        </p:txBody>
      </p:sp>
      <p:sp>
        <p:nvSpPr>
          <p:cNvPr id="8" name="Suorakulmio 7"/>
          <p:cNvSpPr/>
          <p:nvPr userDrawn="1"/>
        </p:nvSpPr>
        <p:spPr>
          <a:xfrm>
            <a:off x="1" y="0"/>
            <a:ext cx="4545413"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
        <p:nvSpPr>
          <p:cNvPr id="2" name="Otsikko 1"/>
          <p:cNvSpPr>
            <a:spLocks noGrp="1"/>
          </p:cNvSpPr>
          <p:nvPr>
            <p:ph type="title"/>
          </p:nvPr>
        </p:nvSpPr>
        <p:spPr>
          <a:xfrm>
            <a:off x="736455" y="503978"/>
            <a:ext cx="3448388" cy="1763924"/>
          </a:xfrm>
        </p:spPr>
        <p:txBody>
          <a:bodyPr anchor="b"/>
          <a:lstStyle>
            <a:lvl1pPr>
              <a:defRPr sz="2400">
                <a:solidFill>
                  <a:schemeClr val="bg1"/>
                </a:solidFill>
              </a:defRPr>
            </a:lvl1pPr>
          </a:lstStyle>
          <a:p>
            <a:r>
              <a:rPr lang="fi-FI"/>
              <a:t>Muokkaa perustyyl. napsautt.</a:t>
            </a:r>
          </a:p>
        </p:txBody>
      </p:sp>
      <p:sp>
        <p:nvSpPr>
          <p:cNvPr id="4" name="Tekstin paikkamerkki 3"/>
          <p:cNvSpPr>
            <a:spLocks noGrp="1"/>
          </p:cNvSpPr>
          <p:nvPr>
            <p:ph type="body" sz="half" idx="2"/>
          </p:nvPr>
        </p:nvSpPr>
        <p:spPr>
          <a:xfrm>
            <a:off x="736455" y="2267902"/>
            <a:ext cx="3448388" cy="4201570"/>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p:cNvSpPr>
            <a:spLocks noGrp="1"/>
          </p:cNvSpPr>
          <p:nvPr>
            <p:ph type="dt" sz="half" idx="10"/>
          </p:nvPr>
        </p:nvSpPr>
        <p:spPr/>
        <p:txBody>
          <a:bodyPr/>
          <a:lstStyle>
            <a:lvl1pPr>
              <a:defRPr>
                <a:solidFill>
                  <a:schemeClr val="bg1"/>
                </a:solidFill>
              </a:defRPr>
            </a:lvl1pPr>
          </a:lstStyle>
          <a:p>
            <a:endParaRPr lang="fi-FI" dirty="0"/>
          </a:p>
        </p:txBody>
      </p:sp>
      <p:sp>
        <p:nvSpPr>
          <p:cNvPr id="6" name="Alatunnisteen paikkamerkki 5"/>
          <p:cNvSpPr>
            <a:spLocks noGrp="1"/>
          </p:cNvSpPr>
          <p:nvPr>
            <p:ph type="ftr" sz="quarter" idx="11"/>
          </p:nvPr>
        </p:nvSpPr>
        <p:spPr/>
        <p:txBody>
          <a:bodyPr/>
          <a:lstStyle>
            <a:lvl1pPr>
              <a:defRPr>
                <a:solidFill>
                  <a:schemeClr val="bg1"/>
                </a:solidFill>
              </a:defRPr>
            </a:lvl1pPr>
          </a:lstStyle>
          <a:p>
            <a:r>
              <a:rPr lang="fi-FI" dirty="0"/>
              <a:t> </a:t>
            </a:r>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7381E58F-EBEE-45C2-B214-23E4267F217A}" type="slidenum">
              <a:rPr lang="fi-FI" smtClean="0"/>
              <a:pPr/>
              <a:t>‹#›</a:t>
            </a:fld>
            <a:endParaRPr lang="fi-FI" dirty="0"/>
          </a:p>
        </p:txBody>
      </p:sp>
      <p:sp>
        <p:nvSpPr>
          <p:cNvPr id="11" name="Suorakulmio 10"/>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99378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2400"/>
            </a:lvl1p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dirty="0"/>
          </a:p>
        </p:txBody>
      </p:sp>
      <p:sp>
        <p:nvSpPr>
          <p:cNvPr id="5" name="Alatunnisteen paikkamerkki 4"/>
          <p:cNvSpPr>
            <a:spLocks noGrp="1"/>
          </p:cNvSpPr>
          <p:nvPr>
            <p:ph type="ftr" sz="quarter" idx="11"/>
          </p:nvPr>
        </p:nvSpPr>
        <p:spPr/>
        <p:txBody>
          <a:bodyPr/>
          <a:lstStyle/>
          <a:p>
            <a:r>
              <a:rPr lang="fi-FI" dirty="0"/>
              <a:t> </a:t>
            </a:r>
          </a:p>
        </p:txBody>
      </p:sp>
      <p:sp>
        <p:nvSpPr>
          <p:cNvPr id="6" name="Dian numeron paikkamerkki 5"/>
          <p:cNvSpPr>
            <a:spLocks noGrp="1"/>
          </p:cNvSpPr>
          <p:nvPr>
            <p:ph type="sldNum" sz="quarter" idx="12"/>
          </p:nvPr>
        </p:nvSpPr>
        <p:spPr/>
        <p:txBody>
          <a:bodyPr/>
          <a:lstStyle/>
          <a:p>
            <a:fld id="{7381E58F-EBEE-45C2-B214-23E4267F217A}" type="slidenum">
              <a:rPr lang="fi-FI" smtClean="0"/>
              <a:pPr/>
              <a:t>‹#›</a:t>
            </a:fld>
            <a:endParaRPr lang="fi-FI" dirty="0"/>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308155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651329" y="402483"/>
            <a:ext cx="2305422" cy="640647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735063" y="402483"/>
            <a:ext cx="6782619" cy="6406475"/>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dirty="0"/>
          </a:p>
        </p:txBody>
      </p:sp>
      <p:sp>
        <p:nvSpPr>
          <p:cNvPr id="5" name="Alatunnisteen paikkamerkki 4"/>
          <p:cNvSpPr>
            <a:spLocks noGrp="1"/>
          </p:cNvSpPr>
          <p:nvPr>
            <p:ph type="ftr" sz="quarter" idx="11"/>
          </p:nvPr>
        </p:nvSpPr>
        <p:spPr/>
        <p:txBody>
          <a:bodyPr/>
          <a:lstStyle/>
          <a:p>
            <a:r>
              <a:rPr lang="fi-FI" dirty="0"/>
              <a:t> </a:t>
            </a:r>
          </a:p>
        </p:txBody>
      </p:sp>
      <p:sp>
        <p:nvSpPr>
          <p:cNvPr id="6" name="Dian numeron paikkamerkki 5"/>
          <p:cNvSpPr>
            <a:spLocks noGrp="1"/>
          </p:cNvSpPr>
          <p:nvPr>
            <p:ph type="sldNum" sz="quarter" idx="12"/>
          </p:nvPr>
        </p:nvSpPr>
        <p:spPr/>
        <p:txBody>
          <a:bodyPr/>
          <a:lstStyle/>
          <a:p>
            <a:fld id="{7381E58F-EBEE-45C2-B214-23E4267F217A}" type="slidenum">
              <a:rPr lang="fi-FI" smtClean="0"/>
              <a:pPr/>
              <a:t>‹#›</a:t>
            </a:fld>
            <a:endParaRPr lang="fi-FI" dirty="0"/>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2768633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oc">
    <p:spTree>
      <p:nvGrpSpPr>
        <p:cNvPr id="1" name=""/>
        <p:cNvGrpSpPr/>
        <p:nvPr/>
      </p:nvGrpSpPr>
      <p:grpSpPr>
        <a:xfrm>
          <a:off x="0" y="0"/>
          <a:ext cx="0" cy="0"/>
          <a:chOff x="0" y="0"/>
          <a:chExt cx="0" cy="0"/>
        </a:xfrm>
      </p:grpSpPr>
      <p:sp>
        <p:nvSpPr>
          <p:cNvPr id="6" name="Rectangle 5"/>
          <p:cNvSpPr/>
          <p:nvPr userDrawn="1"/>
        </p:nvSpPr>
        <p:spPr>
          <a:xfrm>
            <a:off x="210018" y="155996"/>
            <a:ext cx="2272010" cy="1535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a:off x="-1" y="-16476"/>
            <a:ext cx="2482028" cy="7458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itle 1"/>
          <p:cNvSpPr>
            <a:spLocks noGrp="1"/>
          </p:cNvSpPr>
          <p:nvPr>
            <p:ph type="ctrTitle" hasCustomPrompt="1"/>
          </p:nvPr>
        </p:nvSpPr>
        <p:spPr>
          <a:xfrm>
            <a:off x="2834672" y="386912"/>
            <a:ext cx="6612713" cy="1488822"/>
          </a:xfrm>
        </p:spPr>
        <p:txBody>
          <a:bodyPr anchor="ctr">
            <a:noAutofit/>
          </a:bodyPr>
          <a:lstStyle>
            <a:lvl1pPr algn="l">
              <a:defRPr sz="2400" baseline="0">
                <a:solidFill>
                  <a:schemeClr val="tx1"/>
                </a:solidFill>
                <a:latin typeface="+mj-lt"/>
                <a:cs typeface="Arial" panose="020B0604020202020204" pitchFamily="34" charset="0"/>
              </a:defRPr>
            </a:lvl1pPr>
          </a:lstStyle>
          <a:p>
            <a:r>
              <a:rPr lang="fi-FI"/>
              <a:t>Muokkaa perustyyliä napsauttamalla, </a:t>
            </a:r>
            <a:br>
              <a:rPr lang="fi-FI"/>
            </a:br>
            <a:r>
              <a:rPr lang="fi-FI"/>
              <a:t>otsikon voi sijoittaa kahdelle riville</a:t>
            </a:r>
            <a:endParaRPr lang="fi-FI" dirty="0"/>
          </a:p>
        </p:txBody>
      </p:sp>
      <p:sp>
        <p:nvSpPr>
          <p:cNvPr id="11" name="dinfo2_pp"/>
          <p:cNvSpPr txBox="1"/>
          <p:nvPr userDrawn="1"/>
        </p:nvSpPr>
        <p:spPr>
          <a:xfrm>
            <a:off x="364962" y="4331920"/>
            <a:ext cx="1851364" cy="184666"/>
          </a:xfrm>
          <a:prstGeom prst="rect">
            <a:avLst/>
          </a:prstGeom>
        </p:spPr>
        <p:txBody>
          <a:bodyPr vert="horz" wrap="square" lIns="91440" tIns="0" rIns="91440" bIns="45720" rtlCol="0" anchor="ctr">
            <a:spAutoFit/>
          </a:bodyPr>
          <a:lstStyle/>
          <a:p>
            <a:endParaRPr lang="fi-FI" sz="900" b="0" kern="1200" baseline="0" dirty="0">
              <a:solidFill>
                <a:schemeClr val="bg1"/>
              </a:solidFill>
              <a:effectLst/>
              <a:latin typeface="+mj-lt"/>
              <a:ea typeface="+mj-ea"/>
              <a:cs typeface="Arial" panose="020B0604020202020204" pitchFamily="34" charset="0"/>
            </a:endParaRPr>
          </a:p>
        </p:txBody>
      </p:sp>
      <p:sp>
        <p:nvSpPr>
          <p:cNvPr id="14" name="dnumber_pp"/>
          <p:cNvSpPr txBox="1"/>
          <p:nvPr userDrawn="1"/>
        </p:nvSpPr>
        <p:spPr>
          <a:xfrm>
            <a:off x="367744" y="2199491"/>
            <a:ext cx="1855840" cy="523220"/>
          </a:xfrm>
          <a:prstGeom prst="rect">
            <a:avLst/>
          </a:prstGeom>
        </p:spPr>
        <p:txBody>
          <a:bodyPr vert="horz" wrap="square" lIns="90000" tIns="45720" rIns="0" bIns="45720" rtlCol="0" anchor="ctr">
            <a:spAutoFit/>
          </a:bodyPr>
          <a:lstStyle/>
          <a:p>
            <a:r>
              <a:rPr lang="fi-FI" sz="2800" b="0" kern="1200" baseline="0" dirty="0">
                <a:solidFill>
                  <a:schemeClr val="bg1"/>
                </a:solidFill>
                <a:effectLst/>
                <a:latin typeface="+mj-lt"/>
                <a:ea typeface="+mj-ea"/>
                <a:cs typeface="Arial" panose="020B0604020202020204" pitchFamily="34" charset="0"/>
              </a:rPr>
              <a:t>23 / 2019</a:t>
            </a:r>
          </a:p>
        </p:txBody>
      </p:sp>
      <p:sp>
        <p:nvSpPr>
          <p:cNvPr id="15" name="dname"/>
          <p:cNvSpPr txBox="1"/>
          <p:nvPr userDrawn="1"/>
        </p:nvSpPr>
        <p:spPr>
          <a:xfrm>
            <a:off x="321199" y="757975"/>
            <a:ext cx="1839628" cy="272382"/>
          </a:xfrm>
          <a:prstGeom prst="rect">
            <a:avLst/>
          </a:prstGeom>
        </p:spPr>
        <p:txBody>
          <a:bodyPr vert="horz" wrap="square" lIns="91440" tIns="45720" rIns="91440" bIns="45720" rtlCol="0" anchor="ctr">
            <a:spAutoFit/>
          </a:bodyPr>
          <a:lstStyle/>
          <a:p>
            <a:pPr marL="0" indent="0" algn="l" defTabSz="685783" rtl="0" eaLnBrk="1" latinLnBrk="0" hangingPunct="1">
              <a:lnSpc>
                <a:spcPct val="90000"/>
              </a:lnSpc>
              <a:spcBef>
                <a:spcPts val="750"/>
              </a:spcBef>
              <a:buClr>
                <a:srgbClr val="00B0CA"/>
              </a:buClr>
              <a:buSzPct val="100000"/>
              <a:buFontTx/>
              <a:buNone/>
              <a:tabLst/>
            </a:pPr>
            <a:r>
              <a:rPr lang="fi-FI" sz="1300" b="0" kern="1200" baseline="0" dirty="0">
                <a:solidFill>
                  <a:schemeClr val="bg1"/>
                </a:solidFill>
                <a:effectLst/>
                <a:latin typeface="+mj-lt"/>
                <a:ea typeface="+mj-ea"/>
                <a:cs typeface="Arial" panose="020B0604020202020204" pitchFamily="34" charset="0"/>
              </a:rPr>
              <a:t>Väyläviraston ohjeita</a:t>
            </a:r>
          </a:p>
        </p:txBody>
      </p:sp>
      <p:sp>
        <p:nvSpPr>
          <p:cNvPr id="16" name="Tekstiruutu 15"/>
          <p:cNvSpPr txBox="1"/>
          <p:nvPr userDrawn="1"/>
        </p:nvSpPr>
        <p:spPr>
          <a:xfrm>
            <a:off x="361371" y="3571498"/>
            <a:ext cx="1862215" cy="430887"/>
          </a:xfrm>
          <a:prstGeom prst="rect">
            <a:avLst/>
          </a:prstGeom>
        </p:spPr>
        <p:txBody>
          <a:bodyPr vert="horz" wrap="square" lIns="91440" tIns="45720" rIns="91440" bIns="45720" rtlCol="0" anchor="ctr">
            <a:spAutoFit/>
          </a:bodyPr>
          <a:lstStyle/>
          <a:p>
            <a:r>
              <a:rPr lang="en-US" sz="1100" b="0" kern="1200" baseline="0" dirty="0">
                <a:solidFill>
                  <a:schemeClr val="bg1"/>
                </a:solidFill>
                <a:effectLst/>
                <a:latin typeface="+mj-lt"/>
                <a:ea typeface="+mj-ea"/>
                <a:cs typeface="Adobe Devanagari" panose="02040503050201020203" pitchFamily="18" charset="0"/>
              </a:rPr>
              <a:t>Verkkojulkaisu pdf (www.vayla.fi)</a:t>
            </a:r>
          </a:p>
        </p:txBody>
      </p:sp>
      <p:sp>
        <p:nvSpPr>
          <p:cNvPr id="3" name="Tekstin paikkamerkki 2"/>
          <p:cNvSpPr>
            <a:spLocks noGrp="1"/>
          </p:cNvSpPr>
          <p:nvPr>
            <p:ph type="body" sz="quarter" idx="10"/>
          </p:nvPr>
        </p:nvSpPr>
        <p:spPr>
          <a:xfrm>
            <a:off x="2834816" y="1875734"/>
            <a:ext cx="7536243" cy="5010143"/>
          </a:xfrm>
        </p:spPr>
        <p:txBody>
          <a:bodyPr/>
          <a:lstStyle>
            <a:lvl1pPr marL="0" indent="0">
              <a:buNone/>
              <a:defRPr/>
            </a:lvl1pPr>
          </a:lstStyle>
          <a:p>
            <a:pPr lvl="0"/>
            <a:r>
              <a:rPr lang="fi-FI" dirty="0"/>
              <a:t>Muokkaa tekstin perustyylejä</a:t>
            </a:r>
          </a:p>
        </p:txBody>
      </p:sp>
      <p:pic>
        <p:nvPicPr>
          <p:cNvPr id="10" name="Kuva 9">
            <a:extLst>
              <a:ext uri="{FF2B5EF4-FFF2-40B4-BE49-F238E27FC236}">
                <a16:creationId xmlns:a16="http://schemas.microsoft.com/office/drawing/2014/main" id="{5C749141-E4E2-4197-96C4-22F1A60B83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63" y="315055"/>
            <a:ext cx="922142" cy="922142"/>
          </a:xfrm>
          <a:prstGeom prst="rect">
            <a:avLst/>
          </a:prstGeom>
        </p:spPr>
      </p:pic>
    </p:spTree>
    <p:extLst>
      <p:ext uri="{BB962C8B-B14F-4D97-AF65-F5344CB8AC3E}">
        <p14:creationId xmlns:p14="http://schemas.microsoft.com/office/powerpoint/2010/main" val="4181657670"/>
      </p:ext>
    </p:extLst>
  </p:cSld>
  <p:clrMapOvr>
    <a:masterClrMapping/>
  </p:clrMapOvr>
  <p:extLst>
    <p:ext uri="{DCECCB84-F9BA-43D5-87BE-67443E8EF086}">
      <p15:sldGuideLst xmlns:p15="http://schemas.microsoft.com/office/powerpoint/2012/main">
        <p15:guide id="1" orient="horz" pos="1786" userDrawn="1">
          <p15:clr>
            <a:srgbClr val="FBAE40"/>
          </p15:clr>
        </p15:guide>
        <p15:guide id="2" pos="2526" userDrawn="1">
          <p15:clr>
            <a:srgbClr val="FBAE40"/>
          </p15:clr>
        </p15:guide>
        <p15:guide id="3" pos="23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page_with_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30635" y="3462193"/>
            <a:ext cx="5324860" cy="671971"/>
          </a:xfrm>
        </p:spPr>
        <p:txBody>
          <a:bodyPr anchor="b">
            <a:noAutofit/>
          </a:bodyPr>
          <a:lstStyle>
            <a:lvl1pPr algn="l">
              <a:defRPr sz="2400" baseline="0">
                <a:solidFill>
                  <a:schemeClr val="tx1"/>
                </a:solidFill>
                <a:latin typeface="+mj-lt"/>
                <a:cs typeface="Arial" panose="020B0604020202020204" pitchFamily="34" charset="0"/>
              </a:defRPr>
            </a:lvl1pPr>
          </a:lstStyle>
          <a:p>
            <a:r>
              <a:rPr lang="fi-FI" dirty="0"/>
              <a:t>&lt;Kirjoita loppuviesti&gt;</a:t>
            </a:r>
          </a:p>
        </p:txBody>
      </p:sp>
      <p:sp>
        <p:nvSpPr>
          <p:cNvPr id="5" name="Tekstiruutu 4"/>
          <p:cNvSpPr txBox="1"/>
          <p:nvPr userDrawn="1"/>
        </p:nvSpPr>
        <p:spPr>
          <a:xfrm>
            <a:off x="5438729" y="4499251"/>
            <a:ext cx="5316767" cy="1359816"/>
          </a:xfrm>
          <a:prstGeom prst="rect">
            <a:avLst/>
          </a:prstGeom>
        </p:spPr>
        <p:txBody>
          <a:bodyPr vert="horz" lIns="91440" tIns="45720" rIns="91440" bIns="45720" rtlCol="0">
            <a:normAutofit/>
          </a:bodyPr>
          <a:lstStyle>
            <a:lvl1pPr indent="0">
              <a:lnSpc>
                <a:spcPct val="90000"/>
              </a:lnSpc>
              <a:spcBef>
                <a:spcPct val="0"/>
              </a:spcBef>
              <a:buClr>
                <a:srgbClr val="00B0CA"/>
              </a:buClr>
              <a:buSzPct val="120000"/>
              <a:buFont typeface="Arial" panose="020B0604020202020204" pitchFamily="34" charset="0"/>
              <a:buNone/>
              <a:defRPr lang="en-US" sz="1200" b="0" baseline="0" dirty="0" smtClean="0">
                <a:solidFill>
                  <a:srgbClr val="00B0CA"/>
                </a:solidFill>
                <a:latin typeface="Arial" panose="020B0604020202020204" pitchFamily="34" charset="0"/>
                <a:ea typeface="+mj-ea"/>
                <a:cs typeface="Arial" panose="020B0604020202020204" pitchFamily="34" charset="0"/>
              </a:defRPr>
            </a:lvl1pPr>
            <a:lvl2pPr indent="0" algn="ctr">
              <a:lnSpc>
                <a:spcPct val="90000"/>
              </a:lnSpc>
              <a:spcBef>
                <a:spcPts val="375"/>
              </a:spcBef>
              <a:buClr>
                <a:srgbClr val="A59D95"/>
              </a:buClr>
              <a:buFont typeface="Arial" panose="020B0604020202020204" pitchFamily="34" charset="0"/>
              <a:buNone/>
              <a:defRPr sz="1500" b="0">
                <a:latin typeface="Arial" panose="020B0604020202020204" pitchFamily="34" charset="0"/>
                <a:cs typeface="Arial" panose="020B0604020202020204" pitchFamily="34" charset="0"/>
              </a:defRPr>
            </a:lvl2pPr>
            <a:lvl3pPr indent="0" algn="ctr">
              <a:lnSpc>
                <a:spcPct val="90000"/>
              </a:lnSpc>
              <a:spcBef>
                <a:spcPts val="375"/>
              </a:spcBef>
              <a:buClr>
                <a:srgbClr val="A59D95"/>
              </a:buClr>
              <a:buFont typeface="Arial" panose="020B0604020202020204" pitchFamily="34" charset="0"/>
              <a:buNone/>
              <a:defRPr b="0">
                <a:latin typeface="Arial" panose="020B0604020202020204" pitchFamily="34" charset="0"/>
                <a:cs typeface="Arial" panose="020B0604020202020204" pitchFamily="34" charset="0"/>
              </a:defRPr>
            </a:lvl3pPr>
            <a:lvl4pPr indent="0" algn="ctr">
              <a:lnSpc>
                <a:spcPct val="90000"/>
              </a:lnSpc>
              <a:spcBef>
                <a:spcPts val="375"/>
              </a:spcBef>
              <a:buClr>
                <a:srgbClr val="A59D95"/>
              </a:buClr>
              <a:buFont typeface="Arial" panose="020B0604020202020204" pitchFamily="34" charset="0"/>
              <a:buNone/>
              <a:defRPr sz="1200" b="0">
                <a:latin typeface="Arial" panose="020B0604020202020204" pitchFamily="34" charset="0"/>
                <a:cs typeface="Arial" panose="020B0604020202020204" pitchFamily="34" charset="0"/>
              </a:defRPr>
            </a:lvl4pPr>
            <a:lvl5pPr indent="0" algn="ctr">
              <a:lnSpc>
                <a:spcPct val="90000"/>
              </a:lnSpc>
              <a:spcBef>
                <a:spcPts val="375"/>
              </a:spcBef>
              <a:buClr>
                <a:srgbClr val="A59D95"/>
              </a:buClr>
              <a:buFont typeface="Arial" panose="020B0604020202020204" pitchFamily="34" charset="0"/>
              <a:buNone/>
              <a:defRPr sz="1200" b="0">
                <a:latin typeface="Arial" panose="020B0604020202020204" pitchFamily="34" charset="0"/>
                <a:cs typeface="Arial" panose="020B0604020202020204" pitchFamily="34" charset="0"/>
              </a:defRPr>
            </a:lvl5pPr>
            <a:lvl6pPr indent="0" algn="ctr">
              <a:lnSpc>
                <a:spcPct val="90000"/>
              </a:lnSpc>
              <a:spcBef>
                <a:spcPts val="375"/>
              </a:spcBef>
              <a:buFont typeface="Arial" panose="020B0604020202020204" pitchFamily="34" charset="0"/>
              <a:buNone/>
              <a:defRPr sz="1200"/>
            </a:lvl6pPr>
            <a:lvl7pPr indent="0" algn="ctr">
              <a:lnSpc>
                <a:spcPct val="90000"/>
              </a:lnSpc>
              <a:spcBef>
                <a:spcPts val="375"/>
              </a:spcBef>
              <a:buFont typeface="Arial" panose="020B0604020202020204" pitchFamily="34" charset="0"/>
              <a:buNone/>
              <a:defRPr sz="1200"/>
            </a:lvl7pPr>
            <a:lvl8pPr indent="0" algn="ctr">
              <a:lnSpc>
                <a:spcPct val="90000"/>
              </a:lnSpc>
              <a:spcBef>
                <a:spcPts val="375"/>
              </a:spcBef>
              <a:buFont typeface="Arial" panose="020B0604020202020204" pitchFamily="34" charset="0"/>
              <a:buNone/>
              <a:defRPr sz="1200"/>
            </a:lvl8pPr>
            <a:lvl9pPr indent="0" algn="ctr">
              <a:lnSpc>
                <a:spcPct val="90000"/>
              </a:lnSpc>
              <a:spcBef>
                <a:spcPts val="375"/>
              </a:spcBef>
              <a:buFont typeface="Arial" panose="020B0604020202020204" pitchFamily="34" charset="0"/>
              <a:buNone/>
              <a:defRPr sz="1200"/>
            </a:lvl9pPr>
          </a:lstStyle>
          <a:p>
            <a:pPr lvl="0"/>
            <a:r>
              <a:rPr lang="fi-FI" sz="1200" kern="1600" baseline="0" dirty="0">
                <a:solidFill>
                  <a:schemeClr val="tx1"/>
                </a:solidFill>
                <a:latin typeface="Tahoma" panose="020B0604030504040204" pitchFamily="34" charset="0"/>
              </a:rPr>
              <a:t>vayla.fi</a:t>
            </a:r>
          </a:p>
          <a:p>
            <a:pPr lvl="0"/>
            <a:r>
              <a:rPr lang="fi-FI" sz="1200" kern="1600" baseline="0" dirty="0">
                <a:solidFill>
                  <a:schemeClr val="tx1"/>
                </a:solidFill>
                <a:latin typeface="Tahoma" panose="020B0604030504040204" pitchFamily="34" charset="0"/>
              </a:rPr>
              <a:t>twitter.com/vaylafi</a:t>
            </a:r>
          </a:p>
          <a:p>
            <a:pPr lvl="0"/>
            <a:r>
              <a:rPr lang="fi-FI" sz="1200" kern="1600" baseline="0" dirty="0">
                <a:solidFill>
                  <a:schemeClr val="tx1"/>
                </a:solidFill>
                <a:latin typeface="Tahoma" panose="020B0604030504040204" pitchFamily="34" charset="0"/>
              </a:rPr>
              <a:t>facebook.com/vaylafi</a:t>
            </a:r>
          </a:p>
          <a:p>
            <a:pPr lvl="0"/>
            <a:r>
              <a:rPr lang="fi-FI" sz="1200" kern="1600" baseline="0" dirty="0">
                <a:solidFill>
                  <a:schemeClr val="tx1"/>
                </a:solidFill>
                <a:latin typeface="Tahoma" panose="020B0604030504040204" pitchFamily="34" charset="0"/>
              </a:rPr>
              <a:t>youtube.com/vaylafi</a:t>
            </a:r>
          </a:p>
        </p:txBody>
      </p:sp>
      <p:sp>
        <p:nvSpPr>
          <p:cNvPr id="6" name="Suorakulmio 5"/>
          <p:cNvSpPr/>
          <p:nvPr userDrawn="1"/>
        </p:nvSpPr>
        <p:spPr>
          <a:xfrm>
            <a:off x="9180875" y="181071"/>
            <a:ext cx="1510939" cy="1436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
        <p:nvSpPr>
          <p:cNvPr id="12" name="Vuokaaviosymboli: Käsinsyöttö 18"/>
          <p:cNvSpPr/>
          <p:nvPr userDrawn="1"/>
        </p:nvSpPr>
        <p:spPr>
          <a:xfrm rot="5400000">
            <a:off x="-1368234" y="850571"/>
            <a:ext cx="7583733" cy="585095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34 w 10000"/>
              <a:gd name="connsiteY0" fmla="*/ 8510 h 10000"/>
              <a:gd name="connsiteX1" fmla="*/ 10000 w 10000"/>
              <a:gd name="connsiteY1" fmla="*/ 0 h 10000"/>
              <a:gd name="connsiteX2" fmla="*/ 10000 w 10000"/>
              <a:gd name="connsiteY2" fmla="*/ 10000 h 10000"/>
              <a:gd name="connsiteX3" fmla="*/ 0 w 10000"/>
              <a:gd name="connsiteY3" fmla="*/ 10000 h 10000"/>
              <a:gd name="connsiteX4" fmla="*/ 134 w 10000"/>
              <a:gd name="connsiteY4" fmla="*/ 8510 h 10000"/>
              <a:gd name="connsiteX0" fmla="*/ 12 w 10012"/>
              <a:gd name="connsiteY0" fmla="*/ 7870 h 10000"/>
              <a:gd name="connsiteX1" fmla="*/ 10012 w 10012"/>
              <a:gd name="connsiteY1" fmla="*/ 0 h 10000"/>
              <a:gd name="connsiteX2" fmla="*/ 10012 w 10012"/>
              <a:gd name="connsiteY2" fmla="*/ 10000 h 10000"/>
              <a:gd name="connsiteX3" fmla="*/ 12 w 10012"/>
              <a:gd name="connsiteY3" fmla="*/ 10000 h 10000"/>
              <a:gd name="connsiteX4" fmla="*/ 12 w 10012"/>
              <a:gd name="connsiteY4" fmla="*/ 7870 h 10000"/>
              <a:gd name="connsiteX0" fmla="*/ 12 w 10012"/>
              <a:gd name="connsiteY0" fmla="*/ 7870 h 10000"/>
              <a:gd name="connsiteX1" fmla="*/ 10012 w 10012"/>
              <a:gd name="connsiteY1" fmla="*/ 0 h 10000"/>
              <a:gd name="connsiteX2" fmla="*/ 10012 w 10012"/>
              <a:gd name="connsiteY2" fmla="*/ 10000 h 10000"/>
              <a:gd name="connsiteX3" fmla="*/ 12 w 10012"/>
              <a:gd name="connsiteY3" fmla="*/ 10000 h 10000"/>
              <a:gd name="connsiteX4" fmla="*/ 12 w 10012"/>
              <a:gd name="connsiteY4" fmla="*/ 7870 h 10000"/>
              <a:gd name="connsiteX0" fmla="*/ 12 w 10012"/>
              <a:gd name="connsiteY0" fmla="*/ 1446 h 3576"/>
              <a:gd name="connsiteX1" fmla="*/ 10012 w 10012"/>
              <a:gd name="connsiteY1" fmla="*/ 0 h 3576"/>
              <a:gd name="connsiteX2" fmla="*/ 10012 w 10012"/>
              <a:gd name="connsiteY2" fmla="*/ 3576 h 3576"/>
              <a:gd name="connsiteX3" fmla="*/ 12 w 10012"/>
              <a:gd name="connsiteY3" fmla="*/ 3576 h 3576"/>
              <a:gd name="connsiteX4" fmla="*/ 12 w 10012"/>
              <a:gd name="connsiteY4" fmla="*/ 1446 h 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3576">
                <a:moveTo>
                  <a:pt x="12" y="1446"/>
                </a:moveTo>
                <a:lnTo>
                  <a:pt x="10012" y="0"/>
                </a:lnTo>
                <a:lnTo>
                  <a:pt x="10012" y="3576"/>
                </a:lnTo>
                <a:lnTo>
                  <a:pt x="12" y="3576"/>
                </a:lnTo>
                <a:cubicBezTo>
                  <a:pt x="57" y="3079"/>
                  <a:pt x="-33" y="1943"/>
                  <a:pt x="12" y="1446"/>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372375185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and_two_pictures_2">
    <p:spTree>
      <p:nvGrpSpPr>
        <p:cNvPr id="1" name=""/>
        <p:cNvGrpSpPr/>
        <p:nvPr/>
      </p:nvGrpSpPr>
      <p:grpSpPr>
        <a:xfrm>
          <a:off x="0" y="0"/>
          <a:ext cx="0" cy="0"/>
          <a:chOff x="0" y="0"/>
          <a:chExt cx="0" cy="0"/>
        </a:xfrm>
      </p:grpSpPr>
      <p:sp>
        <p:nvSpPr>
          <p:cNvPr id="2" name="Title 1"/>
          <p:cNvSpPr>
            <a:spLocks noGrp="1"/>
          </p:cNvSpPr>
          <p:nvPr>
            <p:ph type="title"/>
          </p:nvPr>
        </p:nvSpPr>
        <p:spPr>
          <a:xfrm>
            <a:off x="820537" y="460327"/>
            <a:ext cx="7745250" cy="671971"/>
          </a:xfrm>
        </p:spPr>
        <p:txBody>
          <a:bodyPr>
            <a:noAutofit/>
          </a:bodyPr>
          <a:lstStyle>
            <a:lvl1pPr>
              <a:defRPr sz="2400"/>
            </a:lvl1pPr>
          </a:lstStyle>
          <a:p>
            <a:r>
              <a:rPr lang="fi-FI"/>
              <a:t>Muokkaa perustyyl. napsautt.</a:t>
            </a:r>
            <a:endParaRPr lang="fi-FI" dirty="0"/>
          </a:p>
        </p:txBody>
      </p:sp>
      <p:sp>
        <p:nvSpPr>
          <p:cNvPr id="3" name="Text Placeholder 2"/>
          <p:cNvSpPr>
            <a:spLocks noGrp="1"/>
          </p:cNvSpPr>
          <p:nvPr>
            <p:ph type="body" idx="1"/>
          </p:nvPr>
        </p:nvSpPr>
        <p:spPr>
          <a:xfrm>
            <a:off x="820828" y="1966821"/>
            <a:ext cx="4230422" cy="642932"/>
          </a:xfrm>
        </p:spPr>
        <p:txBody>
          <a:bodyPr anchor="t" anchorCtr="0">
            <a:normAutofit/>
          </a:bodyPr>
          <a:lstStyle>
            <a:lvl1pPr marL="0" indent="0">
              <a:buNone/>
              <a:defRPr sz="1400" b="1" i="0" baseline="0">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i-FI"/>
              <a:t>Muokkaa tekstin perustyylejä</a:t>
            </a:r>
          </a:p>
        </p:txBody>
      </p:sp>
      <p:sp>
        <p:nvSpPr>
          <p:cNvPr id="4" name="Content Placeholder 3"/>
          <p:cNvSpPr>
            <a:spLocks noGrp="1"/>
          </p:cNvSpPr>
          <p:nvPr>
            <p:ph sz="half" idx="2"/>
          </p:nvPr>
        </p:nvSpPr>
        <p:spPr>
          <a:xfrm>
            <a:off x="820537" y="2641006"/>
            <a:ext cx="4230422" cy="4142203"/>
          </a:xfrm>
        </p:spPr>
        <p:txBody>
          <a:bodyPr>
            <a:normAutofit/>
          </a:bodyPr>
          <a:lstStyle>
            <a:lvl1pPr marL="177796" indent="-177796">
              <a:buClr>
                <a:schemeClr val="accent4"/>
              </a:buClr>
              <a:buSzPct val="100000"/>
              <a:buFont typeface="Arial" panose="020B0604020202020204" pitchFamily="34" charset="0"/>
              <a:buChar char="●"/>
              <a:tabLst/>
              <a:defRPr sz="1200"/>
            </a:lvl1pPr>
            <a:lvl2pPr>
              <a:defRPr sz="1200"/>
            </a:lvl2pPr>
            <a:lvl3pPr>
              <a:defRPr sz="1200"/>
            </a:lvl3pPr>
            <a:lvl4pPr>
              <a:defRPr sz="1200"/>
            </a:lvl4pPr>
            <a:lvl5pPr>
              <a:defRPr sz="12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p:cNvSpPr>
            <a:spLocks noGrp="1"/>
          </p:cNvSpPr>
          <p:nvPr>
            <p:ph type="dt" sz="half" idx="10"/>
          </p:nvPr>
        </p:nvSpPr>
        <p:spPr/>
        <p:txBody>
          <a:bodyPr/>
          <a:lstStyle/>
          <a:p>
            <a:endParaRPr lang="fi-FI" dirty="0"/>
          </a:p>
        </p:txBody>
      </p:sp>
      <p:sp>
        <p:nvSpPr>
          <p:cNvPr id="8" name="Footer Placeholder 7"/>
          <p:cNvSpPr>
            <a:spLocks noGrp="1"/>
          </p:cNvSpPr>
          <p:nvPr>
            <p:ph type="ftr" sz="quarter" idx="11"/>
          </p:nvPr>
        </p:nvSpPr>
        <p:spPr/>
        <p:txBody>
          <a:bodyPr/>
          <a:lstStyle/>
          <a:p>
            <a:r>
              <a:rPr lang="fi-FI" dirty="0"/>
              <a:t> </a:t>
            </a:r>
          </a:p>
        </p:txBody>
      </p:sp>
      <p:sp>
        <p:nvSpPr>
          <p:cNvPr id="9" name="Slide Number Placeholder 8"/>
          <p:cNvSpPr>
            <a:spLocks noGrp="1"/>
          </p:cNvSpPr>
          <p:nvPr>
            <p:ph type="sldNum" sz="quarter" idx="12"/>
          </p:nvPr>
        </p:nvSpPr>
        <p:spPr/>
        <p:txBody>
          <a:bodyPr/>
          <a:lstStyle/>
          <a:p>
            <a:fld id="{CD67F47F-A4DF-4926-BB4C-9F1DAEA89B92}" type="slidenum">
              <a:rPr lang="fi-FI" smtClean="0"/>
              <a:pPr/>
              <a:t>‹#›</a:t>
            </a:fld>
            <a:endParaRPr lang="fi-FI" dirty="0"/>
          </a:p>
        </p:txBody>
      </p:sp>
      <p:sp>
        <p:nvSpPr>
          <p:cNvPr id="10" name="Picture Placeholder 2"/>
          <p:cNvSpPr>
            <a:spLocks noGrp="1"/>
          </p:cNvSpPr>
          <p:nvPr>
            <p:ph type="pic" idx="13" hasCustomPrompt="1"/>
          </p:nvPr>
        </p:nvSpPr>
        <p:spPr>
          <a:xfrm>
            <a:off x="5152275" y="2010622"/>
            <a:ext cx="5164903" cy="2269887"/>
          </a:xfrm>
        </p:spPr>
        <p:txBody>
          <a:bodyPr/>
          <a:lstStyle>
            <a:lvl1pPr marL="0" indent="0">
              <a:buNone/>
              <a:defRPr sz="2400" baseline="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i-FI" dirty="0"/>
              <a:t>Lisää kuva </a:t>
            </a:r>
            <a:r>
              <a:rPr lang="fi-FI" dirty="0" err="1"/>
              <a:t>Kameleonin</a:t>
            </a:r>
            <a:r>
              <a:rPr lang="fi-FI" dirty="0"/>
              <a:t> Kuvagalleria kuvakkeella</a:t>
            </a:r>
          </a:p>
        </p:txBody>
      </p:sp>
      <p:sp>
        <p:nvSpPr>
          <p:cNvPr id="11" name="Picture Placeholder 2"/>
          <p:cNvSpPr>
            <a:spLocks noGrp="1"/>
          </p:cNvSpPr>
          <p:nvPr>
            <p:ph type="pic" idx="14" hasCustomPrompt="1"/>
          </p:nvPr>
        </p:nvSpPr>
        <p:spPr>
          <a:xfrm>
            <a:off x="5152275" y="4492153"/>
            <a:ext cx="5164903" cy="2269887"/>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i-FI" dirty="0"/>
              <a:t>Lisää kuva </a:t>
            </a:r>
            <a:r>
              <a:rPr lang="fi-FI" dirty="0" err="1"/>
              <a:t>Kameleonin</a:t>
            </a:r>
            <a:r>
              <a:rPr lang="fi-FI" dirty="0"/>
              <a:t> Kuvagalleria kuvakkeella</a:t>
            </a:r>
          </a:p>
        </p:txBody>
      </p:sp>
      <p:sp>
        <p:nvSpPr>
          <p:cNvPr id="12" name="eulogoplaceholder"/>
          <p:cNvSpPr txBox="1"/>
          <p:nvPr userDrawn="1"/>
        </p:nvSpPr>
        <p:spPr>
          <a:xfrm>
            <a:off x="8774588" y="782995"/>
            <a:ext cx="1304892"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karelialogoplaceholder"/>
          <p:cNvSpPr txBox="1"/>
          <p:nvPr userDrawn="1"/>
        </p:nvSpPr>
        <p:spPr>
          <a:xfrm>
            <a:off x="9062053" y="786155"/>
            <a:ext cx="1304892"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5" name="eufinancelogoplaceholder"/>
          <p:cNvSpPr txBox="1"/>
          <p:nvPr userDrawn="1"/>
        </p:nvSpPr>
        <p:spPr>
          <a:xfrm>
            <a:off x="526945" y="6878445"/>
            <a:ext cx="3952025"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6" name="eulogotenplaceholder"/>
          <p:cNvSpPr txBox="1"/>
          <p:nvPr userDrawn="1"/>
        </p:nvSpPr>
        <p:spPr>
          <a:xfrm>
            <a:off x="735062" y="6911461"/>
            <a:ext cx="4630313"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7" name="Kuva 16">
            <a:extLst>
              <a:ext uri="{FF2B5EF4-FFF2-40B4-BE49-F238E27FC236}">
                <a16:creationId xmlns:a16="http://schemas.microsoft.com/office/drawing/2014/main" id="{5C749141-E4E2-4197-96C4-22F1A60B83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63" y="315055"/>
            <a:ext cx="922142" cy="922142"/>
          </a:xfrm>
          <a:prstGeom prst="rect">
            <a:avLst/>
          </a:prstGeom>
        </p:spPr>
      </p:pic>
    </p:spTree>
    <p:extLst>
      <p:ext uri="{BB962C8B-B14F-4D97-AF65-F5344CB8AC3E}">
        <p14:creationId xmlns:p14="http://schemas.microsoft.com/office/powerpoint/2010/main" val="242860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336477" y="1237197"/>
            <a:ext cx="8018860" cy="2631887"/>
          </a:xfrm>
        </p:spPr>
        <p:txBody>
          <a:bodyPr anchor="b">
            <a:normAutofit/>
          </a:bodyPr>
          <a:lstStyle>
            <a:lvl1pPr algn="ctr">
              <a:defRPr sz="36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fi-FI"/>
              <a:t>Muokkaa perustyyl. napsautt.</a:t>
            </a:r>
          </a:p>
        </p:txBody>
      </p:sp>
      <p:sp>
        <p:nvSpPr>
          <p:cNvPr id="3" name="Alaotsikko 2"/>
          <p:cNvSpPr>
            <a:spLocks noGrp="1"/>
          </p:cNvSpPr>
          <p:nvPr>
            <p:ph type="subTitle" idx="1"/>
          </p:nvPr>
        </p:nvSpPr>
        <p:spPr>
          <a:xfrm>
            <a:off x="1336477" y="3970580"/>
            <a:ext cx="8018860" cy="1825171"/>
          </a:xfrm>
        </p:spPr>
        <p:txBody>
          <a:bodyPr/>
          <a:lstStyle>
            <a:lvl1pPr marL="0" indent="0" algn="ctr">
              <a:buNone/>
              <a:defRPr sz="1800">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p:cNvSpPr>
            <a:spLocks noGrp="1"/>
          </p:cNvSpPr>
          <p:nvPr>
            <p:ph type="dt" sz="half" idx="10"/>
          </p:nvPr>
        </p:nvSpPr>
        <p:spPr/>
        <p:txBody>
          <a:bodyPr/>
          <a:lstStyle/>
          <a:p>
            <a:endParaRPr lang="fi-FI" dirty="0"/>
          </a:p>
        </p:txBody>
      </p:sp>
      <p:sp>
        <p:nvSpPr>
          <p:cNvPr id="5" name="Alatunnisteen paikkamerkki 4"/>
          <p:cNvSpPr>
            <a:spLocks noGrp="1"/>
          </p:cNvSpPr>
          <p:nvPr>
            <p:ph type="ftr" sz="quarter" idx="11"/>
          </p:nvPr>
        </p:nvSpPr>
        <p:spPr/>
        <p:txBody>
          <a:bodyPr/>
          <a:lstStyle/>
          <a:p>
            <a:r>
              <a:rPr lang="fi-FI" dirty="0"/>
              <a:t> </a:t>
            </a:r>
          </a:p>
        </p:txBody>
      </p:sp>
      <p:sp>
        <p:nvSpPr>
          <p:cNvPr id="6" name="Dian numeron paikkamerkki 5"/>
          <p:cNvSpPr>
            <a:spLocks noGrp="1"/>
          </p:cNvSpPr>
          <p:nvPr>
            <p:ph type="sldNum" sz="quarter" idx="12"/>
          </p:nvPr>
        </p:nvSpPr>
        <p:spPr/>
        <p:txBody>
          <a:bodyPr/>
          <a:lstStyle/>
          <a:p>
            <a:fld id="{7381E58F-EBEE-45C2-B214-23E4267F217A}" type="slidenum">
              <a:rPr lang="fi-FI" smtClean="0"/>
              <a:pPr/>
              <a:t>‹#›</a:t>
            </a:fld>
            <a:endParaRPr lang="fi-FI" dirty="0"/>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pic>
        <p:nvPicPr>
          <p:cNvPr id="8" name="Kuva 7">
            <a:extLst>
              <a:ext uri="{FF2B5EF4-FFF2-40B4-BE49-F238E27FC236}">
                <a16:creationId xmlns:a16="http://schemas.microsoft.com/office/drawing/2014/main" id="{5C749141-E4E2-4197-96C4-22F1A60B83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63" y="315055"/>
            <a:ext cx="922142" cy="922142"/>
          </a:xfrm>
          <a:prstGeom prst="rect">
            <a:avLst/>
          </a:prstGeom>
        </p:spPr>
      </p:pic>
    </p:spTree>
    <p:extLst>
      <p:ext uri="{BB962C8B-B14F-4D97-AF65-F5344CB8AC3E}">
        <p14:creationId xmlns:p14="http://schemas.microsoft.com/office/powerpoint/2010/main" val="208535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2400">
                <a:latin typeface="Tahoma" panose="020B0604030504040204" pitchFamily="34" charset="0"/>
                <a:ea typeface="Tahoma" panose="020B0604030504040204" pitchFamily="34" charset="0"/>
                <a:cs typeface="Tahoma" panose="020B0604030504040204" pitchFamily="34" charset="0"/>
              </a:defRPr>
            </a:lvl1pPr>
          </a:lstStyle>
          <a:p>
            <a:r>
              <a:rPr lang="fi-FI"/>
              <a:t>Muokkaa perustyyl. napsautt.</a:t>
            </a:r>
          </a:p>
        </p:txBody>
      </p:sp>
      <p:sp>
        <p:nvSpPr>
          <p:cNvPr id="3" name="Sisällön paikkamerkki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endParaRPr lang="fi-FI" dirty="0"/>
          </a:p>
        </p:txBody>
      </p:sp>
      <p:sp>
        <p:nvSpPr>
          <p:cNvPr id="5" name="Alatunnisteen paikkamerkki 4"/>
          <p:cNvSpPr>
            <a:spLocks noGrp="1"/>
          </p:cNvSpPr>
          <p:nvPr>
            <p:ph type="ftr" sz="quarter" idx="11"/>
          </p:nvPr>
        </p:nvSpPr>
        <p:spPr/>
        <p:txBody>
          <a:bodyPr/>
          <a:lstStyle/>
          <a:p>
            <a:r>
              <a:rPr lang="fi-FI" dirty="0"/>
              <a:t> </a:t>
            </a:r>
          </a:p>
        </p:txBody>
      </p:sp>
      <p:sp>
        <p:nvSpPr>
          <p:cNvPr id="6" name="Dian numeron paikkamerkki 5"/>
          <p:cNvSpPr>
            <a:spLocks noGrp="1"/>
          </p:cNvSpPr>
          <p:nvPr>
            <p:ph type="sldNum" sz="quarter" idx="12"/>
          </p:nvPr>
        </p:nvSpPr>
        <p:spPr/>
        <p:txBody>
          <a:bodyPr/>
          <a:lstStyle/>
          <a:p>
            <a:fld id="{7381E58F-EBEE-45C2-B214-23E4267F217A}" type="slidenum">
              <a:rPr lang="fi-FI" smtClean="0"/>
              <a:pPr/>
              <a:t>‹#›</a:t>
            </a:fld>
            <a:endParaRPr lang="fi-FI" dirty="0"/>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309358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9494" y="1884671"/>
            <a:ext cx="9221689" cy="3144614"/>
          </a:xfrm>
        </p:spPr>
        <p:txBody>
          <a:bodyPr anchor="b">
            <a:normAutofit/>
          </a:bodyPr>
          <a:lstStyle>
            <a:lvl1pPr>
              <a:defRPr sz="3600"/>
            </a:lvl1pPr>
          </a:lstStyle>
          <a:p>
            <a:r>
              <a:rPr lang="fi-FI"/>
              <a:t>Muokkaa perustyyl. napsautt.</a:t>
            </a:r>
          </a:p>
        </p:txBody>
      </p:sp>
      <p:sp>
        <p:nvSpPr>
          <p:cNvPr id="3" name="Tekstin paikkamerkki 2"/>
          <p:cNvSpPr>
            <a:spLocks noGrp="1"/>
          </p:cNvSpPr>
          <p:nvPr>
            <p:ph type="body" idx="1"/>
          </p:nvPr>
        </p:nvSpPr>
        <p:spPr>
          <a:xfrm>
            <a:off x="729494" y="5059035"/>
            <a:ext cx="9221689" cy="165367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endParaRPr lang="fi-FI" dirty="0"/>
          </a:p>
        </p:txBody>
      </p:sp>
      <p:sp>
        <p:nvSpPr>
          <p:cNvPr id="5" name="Alatunnisteen paikkamerkki 4"/>
          <p:cNvSpPr>
            <a:spLocks noGrp="1"/>
          </p:cNvSpPr>
          <p:nvPr>
            <p:ph type="ftr" sz="quarter" idx="11"/>
          </p:nvPr>
        </p:nvSpPr>
        <p:spPr/>
        <p:txBody>
          <a:bodyPr/>
          <a:lstStyle/>
          <a:p>
            <a:r>
              <a:rPr lang="fi-FI" dirty="0"/>
              <a:t> </a:t>
            </a:r>
          </a:p>
        </p:txBody>
      </p:sp>
      <p:sp>
        <p:nvSpPr>
          <p:cNvPr id="6" name="Dian numeron paikkamerkki 5"/>
          <p:cNvSpPr>
            <a:spLocks noGrp="1"/>
          </p:cNvSpPr>
          <p:nvPr>
            <p:ph type="sldNum" sz="quarter" idx="12"/>
          </p:nvPr>
        </p:nvSpPr>
        <p:spPr/>
        <p:txBody>
          <a:bodyPr/>
          <a:lstStyle/>
          <a:p>
            <a:fld id="{7381E58F-EBEE-45C2-B214-23E4267F217A}" type="slidenum">
              <a:rPr lang="fi-FI" smtClean="0"/>
              <a:pPr/>
              <a:t>‹#›</a:t>
            </a:fld>
            <a:endParaRPr lang="fi-FI" dirty="0"/>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355391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Väylä_raporttiesitys">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2400"/>
            </a:lvl1pPr>
          </a:lstStyle>
          <a:p>
            <a:r>
              <a:rPr lang="fi-FI"/>
              <a:t>Muokkaa perustyyl. napsautt.</a:t>
            </a:r>
          </a:p>
        </p:txBody>
      </p:sp>
      <p:sp>
        <p:nvSpPr>
          <p:cNvPr id="3" name="Sisällön paikkamerkki 2"/>
          <p:cNvSpPr>
            <a:spLocks noGrp="1"/>
          </p:cNvSpPr>
          <p:nvPr>
            <p:ph sz="half" idx="1"/>
          </p:nvPr>
        </p:nvSpPr>
        <p:spPr>
          <a:xfrm>
            <a:off x="735062" y="2012414"/>
            <a:ext cx="4544021" cy="479654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412730" y="2012414"/>
            <a:ext cx="4544021" cy="479654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endParaRPr lang="fi-FI" dirty="0"/>
          </a:p>
        </p:txBody>
      </p:sp>
      <p:sp>
        <p:nvSpPr>
          <p:cNvPr id="6" name="Alatunnisteen paikkamerkki 5"/>
          <p:cNvSpPr>
            <a:spLocks noGrp="1"/>
          </p:cNvSpPr>
          <p:nvPr>
            <p:ph type="ftr" sz="quarter" idx="11"/>
          </p:nvPr>
        </p:nvSpPr>
        <p:spPr/>
        <p:txBody>
          <a:bodyPr/>
          <a:lstStyle/>
          <a:p>
            <a:r>
              <a:rPr lang="fi-FI" dirty="0"/>
              <a:t> </a:t>
            </a:r>
          </a:p>
        </p:txBody>
      </p:sp>
      <p:sp>
        <p:nvSpPr>
          <p:cNvPr id="7" name="Dian numeron paikkamerkki 6"/>
          <p:cNvSpPr>
            <a:spLocks noGrp="1"/>
          </p:cNvSpPr>
          <p:nvPr>
            <p:ph type="sldNum" sz="quarter" idx="12"/>
          </p:nvPr>
        </p:nvSpPr>
        <p:spPr/>
        <p:txBody>
          <a:bodyPr/>
          <a:lstStyle/>
          <a:p>
            <a:fld id="{7381E58F-EBEE-45C2-B214-23E4267F217A}" type="slidenum">
              <a:rPr lang="fi-FI" smtClean="0"/>
              <a:pPr/>
              <a:t>‹#›</a:t>
            </a:fld>
            <a:endParaRPr lang="fi-FI" dirty="0"/>
          </a:p>
        </p:txBody>
      </p:sp>
      <p:sp>
        <p:nvSpPr>
          <p:cNvPr id="8" name="Suorakulmio 7"/>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114570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736455" y="402484"/>
            <a:ext cx="8530374" cy="1461188"/>
          </a:xfrm>
        </p:spPr>
        <p:txBody>
          <a:bodyPr>
            <a:normAutofit/>
          </a:bodyPr>
          <a:lstStyle>
            <a:lvl1pPr>
              <a:defRPr sz="2400"/>
            </a:lvl1pPr>
          </a:lstStyle>
          <a:p>
            <a:r>
              <a:rPr lang="fi-FI"/>
              <a:t>Muokkaa perustyyl. napsautt.</a:t>
            </a:r>
          </a:p>
        </p:txBody>
      </p:sp>
      <p:sp>
        <p:nvSpPr>
          <p:cNvPr id="3" name="Tekstin paikkamerkki 2"/>
          <p:cNvSpPr>
            <a:spLocks noGrp="1"/>
          </p:cNvSpPr>
          <p:nvPr>
            <p:ph type="body" idx="1"/>
          </p:nvPr>
        </p:nvSpPr>
        <p:spPr>
          <a:xfrm>
            <a:off x="736456" y="1853171"/>
            <a:ext cx="4523137" cy="9082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Sisällön paikkamerkki 3"/>
          <p:cNvSpPr>
            <a:spLocks noGrp="1"/>
          </p:cNvSpPr>
          <p:nvPr>
            <p:ph sz="half" idx="2"/>
          </p:nvPr>
        </p:nvSpPr>
        <p:spPr>
          <a:xfrm>
            <a:off x="736456" y="2761381"/>
            <a:ext cx="4523137" cy="406157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5412731" y="1853171"/>
            <a:ext cx="4545413" cy="9082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Sisällön paikkamerkki 5"/>
          <p:cNvSpPr>
            <a:spLocks noGrp="1"/>
          </p:cNvSpPr>
          <p:nvPr>
            <p:ph sz="quarter" idx="4"/>
          </p:nvPr>
        </p:nvSpPr>
        <p:spPr>
          <a:xfrm>
            <a:off x="5412731" y="2761381"/>
            <a:ext cx="4545413" cy="406157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endParaRPr lang="fi-FI" dirty="0"/>
          </a:p>
        </p:txBody>
      </p:sp>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7381E58F-EBEE-45C2-B214-23E4267F217A}" type="slidenum">
              <a:rPr lang="fi-FI" smtClean="0"/>
              <a:pPr/>
              <a:t>‹#›</a:t>
            </a:fld>
            <a:endParaRPr lang="fi-FI" dirty="0"/>
          </a:p>
        </p:txBody>
      </p:sp>
      <p:sp>
        <p:nvSpPr>
          <p:cNvPr id="10" name="Suorakulmio 9"/>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pic>
        <p:nvPicPr>
          <p:cNvPr id="11" name="Kuva 10">
            <a:extLst>
              <a:ext uri="{FF2B5EF4-FFF2-40B4-BE49-F238E27FC236}">
                <a16:creationId xmlns:a16="http://schemas.microsoft.com/office/drawing/2014/main" id="{5C749141-E4E2-4197-96C4-22F1A60B83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63" y="315055"/>
            <a:ext cx="922142" cy="922142"/>
          </a:xfrm>
          <a:prstGeom prst="rect">
            <a:avLst/>
          </a:prstGeom>
        </p:spPr>
      </p:pic>
    </p:spTree>
    <p:extLst>
      <p:ext uri="{BB962C8B-B14F-4D97-AF65-F5344CB8AC3E}">
        <p14:creationId xmlns:p14="http://schemas.microsoft.com/office/powerpoint/2010/main" val="267946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2400"/>
            </a:lvl1pPr>
          </a:lstStyle>
          <a:p>
            <a:r>
              <a:rPr lang="fi-FI"/>
              <a:t>Muokkaa perustyyl. napsautt.</a:t>
            </a:r>
          </a:p>
        </p:txBody>
      </p:sp>
      <p:sp>
        <p:nvSpPr>
          <p:cNvPr id="3" name="Päivämäärän paikkamerkki 2"/>
          <p:cNvSpPr>
            <a:spLocks noGrp="1"/>
          </p:cNvSpPr>
          <p:nvPr>
            <p:ph type="dt" sz="half" idx="10"/>
          </p:nvPr>
        </p:nvSpPr>
        <p:spPr/>
        <p:txBody>
          <a:bodyPr/>
          <a:lstStyle/>
          <a:p>
            <a:endParaRPr lang="fi-FI" dirty="0"/>
          </a:p>
        </p:txBody>
      </p:sp>
      <p:sp>
        <p:nvSpPr>
          <p:cNvPr id="4" name="Alatunnisteen paikkamerkki 3"/>
          <p:cNvSpPr>
            <a:spLocks noGrp="1"/>
          </p:cNvSpPr>
          <p:nvPr>
            <p:ph type="ftr" sz="quarter" idx="11"/>
          </p:nvPr>
        </p:nvSpPr>
        <p:spPr/>
        <p:txBody>
          <a:bodyPr/>
          <a:lstStyle/>
          <a:p>
            <a:r>
              <a:rPr lang="fi-FI" dirty="0"/>
              <a:t> </a:t>
            </a:r>
          </a:p>
        </p:txBody>
      </p:sp>
      <p:sp>
        <p:nvSpPr>
          <p:cNvPr id="5" name="Dian numeron paikkamerkki 4"/>
          <p:cNvSpPr>
            <a:spLocks noGrp="1"/>
          </p:cNvSpPr>
          <p:nvPr>
            <p:ph type="sldNum" sz="quarter" idx="12"/>
          </p:nvPr>
        </p:nvSpPr>
        <p:spPr/>
        <p:txBody>
          <a:bodyPr/>
          <a:lstStyle/>
          <a:p>
            <a:fld id="{7381E58F-EBEE-45C2-B214-23E4267F217A}" type="slidenum">
              <a:rPr lang="fi-FI" smtClean="0"/>
              <a:pPr/>
              <a:t>‹#›</a:t>
            </a:fld>
            <a:endParaRPr lang="fi-FI" dirty="0"/>
          </a:p>
        </p:txBody>
      </p:sp>
      <p:sp>
        <p:nvSpPr>
          <p:cNvPr id="6" name="Suorakulmio 5"/>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416014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endParaRPr lang="fi-FI" dirty="0"/>
          </a:p>
        </p:txBody>
      </p:sp>
      <p:sp>
        <p:nvSpPr>
          <p:cNvPr id="3" name="Alatunnisteen paikkamerkki 2"/>
          <p:cNvSpPr>
            <a:spLocks noGrp="1"/>
          </p:cNvSpPr>
          <p:nvPr>
            <p:ph type="ftr" sz="quarter" idx="11"/>
          </p:nvPr>
        </p:nvSpPr>
        <p:spPr/>
        <p:txBody>
          <a:bodyPr/>
          <a:lstStyle/>
          <a:p>
            <a:r>
              <a:rPr lang="fi-FI" dirty="0"/>
              <a:t> </a:t>
            </a:r>
          </a:p>
        </p:txBody>
      </p:sp>
      <p:sp>
        <p:nvSpPr>
          <p:cNvPr id="4" name="Dian numeron paikkamerkki 3"/>
          <p:cNvSpPr>
            <a:spLocks noGrp="1"/>
          </p:cNvSpPr>
          <p:nvPr>
            <p:ph type="sldNum" sz="quarter" idx="12"/>
          </p:nvPr>
        </p:nvSpPr>
        <p:spPr/>
        <p:txBody>
          <a:bodyPr/>
          <a:lstStyle/>
          <a:p>
            <a:fld id="{7381E58F-EBEE-45C2-B214-23E4267F217A}" type="slidenum">
              <a:rPr lang="fi-FI" smtClean="0"/>
              <a:pPr/>
              <a:t>‹#›</a:t>
            </a:fld>
            <a:endParaRPr lang="fi-FI" dirty="0"/>
          </a:p>
        </p:txBody>
      </p:sp>
      <p:sp>
        <p:nvSpPr>
          <p:cNvPr id="5" name="Suorakulmio 4"/>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252631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36455" y="503978"/>
            <a:ext cx="3448388" cy="1763924"/>
          </a:xfrm>
        </p:spPr>
        <p:txBody>
          <a:bodyPr anchor="b">
            <a:normAutofit/>
          </a:bodyPr>
          <a:lstStyle>
            <a:lvl1pPr>
              <a:defRPr sz="2400"/>
            </a:lvl1pPr>
          </a:lstStyle>
          <a:p>
            <a:r>
              <a:rPr lang="fi-FI"/>
              <a:t>Muokkaa perustyyl. napsautt.</a:t>
            </a:r>
          </a:p>
        </p:txBody>
      </p:sp>
      <p:sp>
        <p:nvSpPr>
          <p:cNvPr id="3" name="Sisällön paikkamerkki 2"/>
          <p:cNvSpPr>
            <a:spLocks noGrp="1"/>
          </p:cNvSpPr>
          <p:nvPr>
            <p:ph idx="1"/>
          </p:nvPr>
        </p:nvSpPr>
        <p:spPr>
          <a:xfrm>
            <a:off x="4545413" y="1548648"/>
            <a:ext cx="5412730" cy="491207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736455" y="2267902"/>
            <a:ext cx="3448388" cy="420157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p:cNvSpPr>
            <a:spLocks noGrp="1"/>
          </p:cNvSpPr>
          <p:nvPr>
            <p:ph type="dt" sz="half" idx="10"/>
          </p:nvPr>
        </p:nvSpPr>
        <p:spPr/>
        <p:txBody>
          <a:bodyPr/>
          <a:lstStyle/>
          <a:p>
            <a:endParaRPr lang="fi-FI" dirty="0"/>
          </a:p>
        </p:txBody>
      </p:sp>
      <p:sp>
        <p:nvSpPr>
          <p:cNvPr id="6" name="Alatunnisteen paikkamerkki 5"/>
          <p:cNvSpPr>
            <a:spLocks noGrp="1"/>
          </p:cNvSpPr>
          <p:nvPr>
            <p:ph type="ftr" sz="quarter" idx="11"/>
          </p:nvPr>
        </p:nvSpPr>
        <p:spPr/>
        <p:txBody>
          <a:bodyPr/>
          <a:lstStyle/>
          <a:p>
            <a:r>
              <a:rPr lang="fi-FI" dirty="0"/>
              <a:t> </a:t>
            </a:r>
          </a:p>
        </p:txBody>
      </p:sp>
      <p:sp>
        <p:nvSpPr>
          <p:cNvPr id="7" name="Dian numeron paikkamerkki 6"/>
          <p:cNvSpPr>
            <a:spLocks noGrp="1"/>
          </p:cNvSpPr>
          <p:nvPr>
            <p:ph type="sldNum" sz="quarter" idx="12"/>
          </p:nvPr>
        </p:nvSpPr>
        <p:spPr/>
        <p:txBody>
          <a:bodyPr/>
          <a:lstStyle/>
          <a:p>
            <a:fld id="{7381E58F-EBEE-45C2-B214-23E4267F217A}" type="slidenum">
              <a:rPr lang="fi-FI" smtClean="0"/>
              <a:pPr/>
              <a:t>‹#›</a:t>
            </a:fld>
            <a:endParaRPr lang="fi-FI" dirty="0"/>
          </a:p>
        </p:txBody>
      </p:sp>
      <p:sp>
        <p:nvSpPr>
          <p:cNvPr id="8" name="Suorakulmio 7"/>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278063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35063" y="402484"/>
            <a:ext cx="8637976" cy="1461188"/>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dirty="0"/>
          </a:p>
        </p:txBody>
      </p:sp>
      <p:sp>
        <p:nvSpPr>
          <p:cNvPr id="5" name="Alatunnisteen paikkamerkki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i-FI" dirty="0"/>
              <a:t> </a:t>
            </a:r>
          </a:p>
        </p:txBody>
      </p:sp>
      <p:sp>
        <p:nvSpPr>
          <p:cNvPr id="6" name="Dian numeron paikkamerkki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900">
                <a:solidFill>
                  <a:schemeClr val="tx1">
                    <a:tint val="75000"/>
                  </a:schemeClr>
                </a:solidFill>
              </a:defRPr>
            </a:lvl1pPr>
          </a:lstStyle>
          <a:p>
            <a:fld id="{7381E58F-EBEE-45C2-B214-23E4267F217A}" type="slidenum">
              <a:rPr lang="fi-FI" smtClean="0"/>
              <a:pPr/>
              <a:t>‹#›</a:t>
            </a:fld>
            <a:endParaRPr lang="fi-FI" dirty="0"/>
          </a:p>
        </p:txBody>
      </p:sp>
      <p:sp>
        <p:nvSpPr>
          <p:cNvPr id="7" name="Suorakulmio 6"/>
          <p:cNvSpPr/>
          <p:nvPr userDrawn="1"/>
        </p:nvSpPr>
        <p:spPr>
          <a:xfrm>
            <a:off x="0" y="7462886"/>
            <a:ext cx="10691813" cy="96791"/>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Tree>
    <p:extLst>
      <p:ext uri="{BB962C8B-B14F-4D97-AF65-F5344CB8AC3E}">
        <p14:creationId xmlns:p14="http://schemas.microsoft.com/office/powerpoint/2010/main" val="210180580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6" r:id="rId14"/>
    <p:sldLayoutId id="2147483667" r:id="rId15"/>
  </p:sldLayoutIdLst>
  <p:hf hd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rekka, ulko, lumi, bussi&#10;&#10;Kuvaus luotu automaattisesti">
            <a:extLst>
              <a:ext uri="{FF2B5EF4-FFF2-40B4-BE49-F238E27FC236}">
                <a16:creationId xmlns:a16="http://schemas.microsoft.com/office/drawing/2014/main" id="{A156D549-7415-4DC4-975A-04E6866478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57" r="6779"/>
          <a:stretch/>
        </p:blipFill>
        <p:spPr>
          <a:xfrm>
            <a:off x="-1" y="0"/>
            <a:ext cx="10691813" cy="5189226"/>
          </a:xfrm>
          <a:prstGeom prst="rect">
            <a:avLst/>
          </a:prstGeom>
        </p:spPr>
      </p:pic>
      <p:sp>
        <p:nvSpPr>
          <p:cNvPr id="3" name="Suorakulmio 2"/>
          <p:cNvSpPr/>
          <p:nvPr/>
        </p:nvSpPr>
        <p:spPr>
          <a:xfrm>
            <a:off x="0" y="4882732"/>
            <a:ext cx="10653448" cy="14447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
        <p:nvSpPr>
          <p:cNvPr id="2" name="Tekstin paikkamerkki 1"/>
          <p:cNvSpPr>
            <a:spLocks noGrp="1"/>
          </p:cNvSpPr>
          <p:nvPr>
            <p:ph type="body" sz="quarter" idx="11"/>
          </p:nvPr>
        </p:nvSpPr>
        <p:spPr>
          <a:xfrm>
            <a:off x="2963778" y="5025867"/>
            <a:ext cx="6449719" cy="1168745"/>
          </a:xfrm>
        </p:spPr>
        <p:txBody>
          <a:bodyPr/>
          <a:lstStyle/>
          <a:p>
            <a:r>
              <a:rPr lang="fi-FI" altLang="en-US" dirty="0">
                <a:solidFill>
                  <a:schemeClr val="bg1"/>
                </a:solidFill>
                <a:ea typeface="Calibri" panose="020F0502020204030204" pitchFamily="34" charset="0"/>
                <a:cs typeface="Arial" panose="020B0604020202020204" pitchFamily="34" charset="0"/>
              </a:rPr>
              <a:t>Puun käsittely maantiellä</a:t>
            </a:r>
          </a:p>
          <a:p>
            <a:r>
              <a:rPr lang="fi-FI" altLang="en-US" sz="1350" b="0" dirty="0">
                <a:solidFill>
                  <a:schemeClr val="bg1"/>
                </a:solidFill>
                <a:ea typeface="Calibri" panose="020F0502020204030204" pitchFamily="34" charset="0"/>
                <a:cs typeface="Arial" panose="020B0604020202020204" pitchFamily="34" charset="0"/>
              </a:rPr>
              <a:t>Väyläviraston ohjeita 24/2019</a:t>
            </a:r>
          </a:p>
          <a:p>
            <a:r>
              <a:rPr lang="fi-FI" altLang="en-US" sz="1350" dirty="0" smtClean="0">
                <a:solidFill>
                  <a:schemeClr val="bg1"/>
                </a:solidFill>
                <a:ea typeface="Calibri" panose="020F0502020204030204" pitchFamily="34" charset="0"/>
                <a:cs typeface="Arial" panose="020B0604020202020204" pitchFamily="34" charset="0"/>
              </a:rPr>
              <a:t>28.10.2019</a:t>
            </a:r>
            <a:endParaRPr lang="fi-FI" altLang="en-US" sz="1350" dirty="0">
              <a:solidFill>
                <a:schemeClr val="bg1"/>
              </a:solidFill>
              <a:ea typeface="Calibri" panose="020F0502020204030204" pitchFamily="34" charset="0"/>
              <a:cs typeface="Arial" panose="020B0604020202020204" pitchFamily="34" charset="0"/>
            </a:endParaRPr>
          </a:p>
        </p:txBody>
      </p:sp>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49" y="4879403"/>
            <a:ext cx="1344168" cy="1344168"/>
          </a:xfrm>
          <a:prstGeom prst="rect">
            <a:avLst/>
          </a:prstGeom>
        </p:spPr>
      </p:pic>
      <p:sp>
        <p:nvSpPr>
          <p:cNvPr id="8" name="Tekstiruutu 7">
            <a:extLst>
              <a:ext uri="{FF2B5EF4-FFF2-40B4-BE49-F238E27FC236}">
                <a16:creationId xmlns:a16="http://schemas.microsoft.com/office/drawing/2014/main" id="{19C00066-FAC7-47FD-B4B3-0D697F2BCB45}"/>
              </a:ext>
            </a:extLst>
          </p:cNvPr>
          <p:cNvSpPr txBox="1"/>
          <p:nvPr/>
        </p:nvSpPr>
        <p:spPr>
          <a:xfrm>
            <a:off x="157942" y="4547062"/>
            <a:ext cx="2402378" cy="253916"/>
          </a:xfrm>
          <a:prstGeom prst="rect">
            <a:avLst/>
          </a:prstGeom>
          <a:noFill/>
        </p:spPr>
        <p:txBody>
          <a:bodyPr wrap="square" rtlCol="0">
            <a:spAutoFit/>
          </a:bodyPr>
          <a:lstStyle/>
          <a:p>
            <a:r>
              <a:rPr lang="fi-FI" sz="1050" b="1" i="1" dirty="0">
                <a:solidFill>
                  <a:schemeClr val="tx1">
                    <a:lumMod val="65000"/>
                    <a:lumOff val="35000"/>
                  </a:schemeClr>
                </a:solidFill>
              </a:rPr>
              <a:t>Pentti Sormunen/ Vastavalo.fi</a:t>
            </a:r>
          </a:p>
        </p:txBody>
      </p:sp>
    </p:spTree>
    <p:extLst>
      <p:ext uri="{BB962C8B-B14F-4D97-AF65-F5344CB8AC3E}">
        <p14:creationId xmlns:p14="http://schemas.microsoft.com/office/powerpoint/2010/main" val="165991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Kartan</a:t>
            </a:r>
            <a:r>
              <a:rPr lang="en-GB" sz="3200" dirty="0"/>
              <a:t> </a:t>
            </a:r>
            <a:r>
              <a:rPr lang="fi-FI" sz="3200" dirty="0"/>
              <a:t>selitykset</a:t>
            </a:r>
          </a:p>
        </p:txBody>
      </p:sp>
      <p:sp>
        <p:nvSpPr>
          <p:cNvPr id="3" name="Tekstin paikkamerkki 2"/>
          <p:cNvSpPr>
            <a:spLocks noGrp="1"/>
          </p:cNvSpPr>
          <p:nvPr>
            <p:ph type="body" idx="1"/>
          </p:nvPr>
        </p:nvSpPr>
        <p:spPr/>
        <p:txBody>
          <a:bodyPr/>
          <a:lstStyle/>
          <a:p>
            <a:r>
              <a:rPr lang="en-GB" dirty="0"/>
              <a:t> </a:t>
            </a:r>
          </a:p>
        </p:txBody>
      </p:sp>
      <p:sp>
        <p:nvSpPr>
          <p:cNvPr id="4" name="Sisällön paikkamerkki 3"/>
          <p:cNvSpPr>
            <a:spLocks noGrp="1"/>
          </p:cNvSpPr>
          <p:nvPr>
            <p:ph sz="half" idx="2"/>
          </p:nvPr>
        </p:nvSpPr>
        <p:spPr>
          <a:xfrm>
            <a:off x="383177" y="1853170"/>
            <a:ext cx="5202513" cy="4573755"/>
          </a:xfrm>
        </p:spPr>
        <p:txBody>
          <a:bodyPr>
            <a:normAutofit/>
          </a:bodyPr>
          <a:lstStyle/>
          <a:p>
            <a:pPr marL="457200" indent="-457200">
              <a:lnSpc>
                <a:spcPct val="110000"/>
              </a:lnSpc>
              <a:buFont typeface="+mj-lt"/>
              <a:buAutoNum type="arabicPeriod"/>
            </a:pPr>
            <a:r>
              <a:rPr lang="fi-FI" sz="2400" dirty="0"/>
              <a:t>Hyväksyttävä</a:t>
            </a:r>
            <a:r>
              <a:rPr lang="en-GB" sz="2400" dirty="0"/>
              <a:t>, </a:t>
            </a:r>
            <a:r>
              <a:rPr lang="fi-FI" sz="2400" dirty="0"/>
              <a:t>jos</a:t>
            </a:r>
            <a:r>
              <a:rPr lang="en-GB" sz="2400" dirty="0"/>
              <a:t> </a:t>
            </a:r>
            <a:r>
              <a:rPr lang="fi-FI" sz="2400" dirty="0"/>
              <a:t>palstan</a:t>
            </a:r>
            <a:r>
              <a:rPr lang="en-GB" sz="2400" dirty="0"/>
              <a:t> </a:t>
            </a:r>
            <a:r>
              <a:rPr lang="fi-FI" sz="2400" dirty="0"/>
              <a:t>liittymää</a:t>
            </a:r>
            <a:r>
              <a:rPr lang="en-GB" sz="2400" dirty="0"/>
              <a:t> </a:t>
            </a:r>
            <a:r>
              <a:rPr lang="fi-FI" sz="2400" dirty="0"/>
              <a:t>ei</a:t>
            </a:r>
            <a:r>
              <a:rPr lang="en-GB" sz="2400" dirty="0"/>
              <a:t> </a:t>
            </a:r>
            <a:r>
              <a:rPr lang="fi-FI" sz="2400" dirty="0"/>
              <a:t>käytetä</a:t>
            </a:r>
            <a:r>
              <a:rPr lang="en-GB" sz="2400" dirty="0"/>
              <a:t> pinon </a:t>
            </a:r>
            <a:r>
              <a:rPr lang="fi-FI" sz="2400" dirty="0"/>
              <a:t>aikana</a:t>
            </a:r>
            <a:r>
              <a:rPr lang="en-GB" sz="2400" dirty="0"/>
              <a:t>.</a:t>
            </a:r>
          </a:p>
          <a:p>
            <a:pPr marL="457200" indent="-457200">
              <a:lnSpc>
                <a:spcPct val="110000"/>
              </a:lnSpc>
              <a:buFont typeface="+mj-lt"/>
              <a:buAutoNum type="arabicPeriod"/>
            </a:pPr>
            <a:r>
              <a:rPr lang="fi-FI" sz="2400" dirty="0"/>
              <a:t>Yksityistiellä</a:t>
            </a:r>
            <a:r>
              <a:rPr lang="en-GB" sz="2400" dirty="0"/>
              <a:t> on </a:t>
            </a:r>
            <a:r>
              <a:rPr lang="fi-FI" sz="2400" dirty="0"/>
              <a:t>kääntöpaikka</a:t>
            </a:r>
            <a:r>
              <a:rPr lang="en-GB" sz="2400" dirty="0"/>
              <a:t>.</a:t>
            </a:r>
          </a:p>
          <a:p>
            <a:pPr marL="457200" indent="-457200">
              <a:lnSpc>
                <a:spcPct val="110000"/>
              </a:lnSpc>
              <a:buFont typeface="+mj-lt"/>
              <a:buAutoNum type="arabicPeriod"/>
            </a:pPr>
            <a:r>
              <a:rPr lang="fi-FI" sz="2400" dirty="0"/>
              <a:t>Hyväksyttävä</a:t>
            </a:r>
            <a:r>
              <a:rPr lang="en-GB" sz="2400" dirty="0"/>
              <a:t>; on </a:t>
            </a:r>
            <a:r>
              <a:rPr lang="fi-FI" sz="2400" dirty="0"/>
              <a:t>riittävän</a:t>
            </a:r>
            <a:r>
              <a:rPr lang="en-GB" sz="2400" dirty="0"/>
              <a:t> </a:t>
            </a:r>
            <a:r>
              <a:rPr lang="fi-FI" sz="2400" dirty="0"/>
              <a:t>kaukana</a:t>
            </a:r>
            <a:r>
              <a:rPr lang="en-GB" sz="2400" dirty="0"/>
              <a:t> </a:t>
            </a:r>
            <a:r>
              <a:rPr lang="fi-FI" sz="2400" dirty="0"/>
              <a:t>mäenkupareesta</a:t>
            </a:r>
            <a:r>
              <a:rPr lang="en-GB" sz="2400" dirty="0"/>
              <a:t> </a:t>
            </a:r>
            <a:r>
              <a:rPr lang="fi-FI" sz="2400" dirty="0"/>
              <a:t>ja</a:t>
            </a:r>
            <a:r>
              <a:rPr lang="en-GB" sz="2400" dirty="0"/>
              <a:t> </a:t>
            </a:r>
            <a:r>
              <a:rPr lang="fi-FI" sz="2400" dirty="0"/>
              <a:t>liittymästä</a:t>
            </a:r>
            <a:r>
              <a:rPr lang="en-GB" sz="2400" dirty="0"/>
              <a:t>.</a:t>
            </a:r>
          </a:p>
          <a:p>
            <a:pPr marL="457200" indent="-457200">
              <a:lnSpc>
                <a:spcPct val="110000"/>
              </a:lnSpc>
              <a:buFont typeface="+mj-lt"/>
              <a:buAutoNum type="arabicPeriod"/>
            </a:pPr>
            <a:r>
              <a:rPr lang="fi-FI" sz="2400" dirty="0"/>
              <a:t>Mäenkupareen</a:t>
            </a:r>
            <a:r>
              <a:rPr lang="en-GB" sz="2400" dirty="0"/>
              <a:t> </a:t>
            </a:r>
            <a:r>
              <a:rPr lang="fi-FI" sz="2400" dirty="0"/>
              <a:t>kohdalle</a:t>
            </a:r>
            <a:r>
              <a:rPr lang="en-GB" sz="2400" dirty="0"/>
              <a:t> </a:t>
            </a:r>
            <a:r>
              <a:rPr lang="fi-FI" sz="2400" dirty="0"/>
              <a:t>ei</a:t>
            </a:r>
            <a:r>
              <a:rPr lang="en-GB" sz="2400" dirty="0"/>
              <a:t> </a:t>
            </a:r>
            <a:r>
              <a:rPr lang="fi-FI" sz="2400" dirty="0"/>
              <a:t>saa</a:t>
            </a:r>
            <a:r>
              <a:rPr lang="en-GB" sz="2400" dirty="0"/>
              <a:t> </a:t>
            </a:r>
            <a:r>
              <a:rPr lang="fi-FI" sz="2400" dirty="0"/>
              <a:t>tehdä</a:t>
            </a:r>
            <a:r>
              <a:rPr lang="en-GB" sz="2400" dirty="0"/>
              <a:t> </a:t>
            </a:r>
            <a:r>
              <a:rPr lang="fi-FI" sz="2400" dirty="0"/>
              <a:t>pinoa</a:t>
            </a:r>
            <a:r>
              <a:rPr lang="en-GB" sz="2400" dirty="0"/>
              <a:t>.</a:t>
            </a:r>
          </a:p>
          <a:p>
            <a:pPr marL="457200" indent="-457200">
              <a:lnSpc>
                <a:spcPct val="110000"/>
              </a:lnSpc>
              <a:buFont typeface="+mj-lt"/>
              <a:buAutoNum type="arabicPeriod"/>
            </a:pPr>
            <a:r>
              <a:rPr lang="fi-FI" sz="2400" dirty="0"/>
              <a:t>Yksityistiellä</a:t>
            </a:r>
            <a:r>
              <a:rPr lang="en-GB" sz="2400" dirty="0"/>
              <a:t> on </a:t>
            </a:r>
            <a:r>
              <a:rPr lang="fi-FI" sz="2400" dirty="0"/>
              <a:t>kääntöpaikka</a:t>
            </a:r>
            <a:r>
              <a:rPr lang="en-GB" sz="2400" dirty="0"/>
              <a:t>.</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p:txBody>
      </p:sp>
      <p:sp>
        <p:nvSpPr>
          <p:cNvPr id="5" name="Tekstin paikkamerkki 4"/>
          <p:cNvSpPr>
            <a:spLocks noGrp="1"/>
          </p:cNvSpPr>
          <p:nvPr>
            <p:ph type="body" sz="quarter" idx="3"/>
          </p:nvPr>
        </p:nvSpPr>
        <p:spPr/>
        <p:txBody>
          <a:bodyPr/>
          <a:lstStyle/>
          <a:p>
            <a:r>
              <a:rPr lang="en-GB" dirty="0"/>
              <a:t> </a:t>
            </a:r>
          </a:p>
        </p:txBody>
      </p:sp>
      <p:sp>
        <p:nvSpPr>
          <p:cNvPr id="6" name="Sisällön paikkamerkki 5"/>
          <p:cNvSpPr>
            <a:spLocks noGrp="1"/>
          </p:cNvSpPr>
          <p:nvPr>
            <p:ph sz="quarter" idx="4"/>
          </p:nvPr>
        </p:nvSpPr>
        <p:spPr>
          <a:xfrm>
            <a:off x="5489300" y="1881853"/>
            <a:ext cx="5202513" cy="4061576"/>
          </a:xfrm>
        </p:spPr>
        <p:txBody>
          <a:bodyPr>
            <a:noAutofit/>
          </a:bodyPr>
          <a:lstStyle/>
          <a:p>
            <a:pPr marL="457200" indent="-457200">
              <a:lnSpc>
                <a:spcPct val="110000"/>
              </a:lnSpc>
              <a:buFont typeface="+mj-lt"/>
              <a:buAutoNum type="arabicPeriod" startAt="6"/>
            </a:pPr>
            <a:r>
              <a:rPr lang="fi-FI" sz="2400" dirty="0"/>
              <a:t>Maantiellä</a:t>
            </a:r>
            <a:r>
              <a:rPr lang="en-GB" sz="2400" dirty="0"/>
              <a:t> </a:t>
            </a:r>
            <a:r>
              <a:rPr lang="fi-FI" sz="2400" dirty="0"/>
              <a:t>pinoa</a:t>
            </a:r>
            <a:r>
              <a:rPr lang="en-GB" sz="2400" dirty="0"/>
              <a:t> </a:t>
            </a:r>
            <a:r>
              <a:rPr lang="fi-FI" sz="2400" dirty="0"/>
              <a:t>ei</a:t>
            </a:r>
            <a:r>
              <a:rPr lang="en-GB" sz="2400" dirty="0"/>
              <a:t> </a:t>
            </a:r>
            <a:r>
              <a:rPr lang="fi-FI" sz="2400" dirty="0"/>
              <a:t>saa</a:t>
            </a:r>
            <a:r>
              <a:rPr lang="en-GB" sz="2400" dirty="0"/>
              <a:t> </a:t>
            </a:r>
            <a:r>
              <a:rPr lang="fi-FI" sz="2400" dirty="0"/>
              <a:t>tehdä</a:t>
            </a:r>
            <a:r>
              <a:rPr lang="en-GB" sz="2400" dirty="0"/>
              <a:t> </a:t>
            </a:r>
            <a:r>
              <a:rPr lang="fi-FI" sz="2400" dirty="0"/>
              <a:t>yleisesti</a:t>
            </a:r>
            <a:r>
              <a:rPr lang="en-GB" sz="2400" dirty="0"/>
              <a:t> </a:t>
            </a:r>
            <a:r>
              <a:rPr lang="fi-FI" sz="2400" dirty="0"/>
              <a:t>käytetyn</a:t>
            </a:r>
            <a:r>
              <a:rPr lang="en-GB" sz="2400" dirty="0"/>
              <a:t> </a:t>
            </a:r>
            <a:r>
              <a:rPr lang="fi-FI" sz="2400" dirty="0"/>
              <a:t>liittymän</a:t>
            </a:r>
            <a:r>
              <a:rPr lang="en-GB" sz="2400" dirty="0"/>
              <a:t> </a:t>
            </a:r>
            <a:r>
              <a:rPr lang="fi-FI" sz="2400" dirty="0"/>
              <a:t>lähelle</a:t>
            </a:r>
            <a:r>
              <a:rPr lang="en-GB" sz="2400" dirty="0"/>
              <a:t>.</a:t>
            </a:r>
          </a:p>
          <a:p>
            <a:pPr marL="457200" indent="-457200">
              <a:lnSpc>
                <a:spcPct val="110000"/>
              </a:lnSpc>
              <a:buFont typeface="+mj-lt"/>
              <a:buAutoNum type="arabicPeriod" startAt="6"/>
            </a:pPr>
            <a:r>
              <a:rPr lang="fi-FI" sz="2400" dirty="0"/>
              <a:t>Sisäkaarteeseen</a:t>
            </a:r>
            <a:r>
              <a:rPr lang="en-GB" sz="2400" dirty="0"/>
              <a:t> </a:t>
            </a:r>
            <a:r>
              <a:rPr lang="fi-FI" sz="2400" dirty="0"/>
              <a:t>ei</a:t>
            </a:r>
            <a:r>
              <a:rPr lang="en-GB" sz="2400" dirty="0"/>
              <a:t> </a:t>
            </a:r>
            <a:r>
              <a:rPr lang="fi-FI" sz="2400" dirty="0"/>
              <a:t>saa</a:t>
            </a:r>
            <a:r>
              <a:rPr lang="en-GB" sz="2400" dirty="0"/>
              <a:t> </a:t>
            </a:r>
            <a:r>
              <a:rPr lang="fi-FI" sz="2400" dirty="0"/>
              <a:t>tehdä</a:t>
            </a:r>
            <a:r>
              <a:rPr lang="en-GB" sz="2400" dirty="0"/>
              <a:t> </a:t>
            </a:r>
            <a:r>
              <a:rPr lang="fi-FI" sz="2400" dirty="0"/>
              <a:t>pinoa</a:t>
            </a:r>
            <a:r>
              <a:rPr lang="en-GB" sz="2400" dirty="0"/>
              <a:t>.</a:t>
            </a:r>
          </a:p>
          <a:p>
            <a:pPr marL="457200" indent="-457200">
              <a:lnSpc>
                <a:spcPct val="110000"/>
              </a:lnSpc>
              <a:buFont typeface="+mj-lt"/>
              <a:buAutoNum type="arabicPeriod" startAt="6"/>
            </a:pPr>
            <a:r>
              <a:rPr lang="fi-FI" sz="2400" dirty="0"/>
              <a:t>Hyväksyttävä</a:t>
            </a:r>
            <a:r>
              <a:rPr lang="en-GB" sz="2400" dirty="0"/>
              <a:t>; on </a:t>
            </a:r>
            <a:r>
              <a:rPr lang="fi-FI" sz="2400" dirty="0"/>
              <a:t>riittävän</a:t>
            </a:r>
            <a:r>
              <a:rPr lang="en-GB" sz="2400" dirty="0"/>
              <a:t> </a:t>
            </a:r>
            <a:r>
              <a:rPr lang="fi-FI" sz="2400" dirty="0"/>
              <a:t>kaukana</a:t>
            </a:r>
            <a:r>
              <a:rPr lang="en-GB" sz="2400" dirty="0"/>
              <a:t> </a:t>
            </a:r>
            <a:r>
              <a:rPr lang="fi-FI" sz="2400" dirty="0"/>
              <a:t>sisäkaarteesta</a:t>
            </a:r>
            <a:r>
              <a:rPr lang="en-GB" sz="2400" dirty="0"/>
              <a:t> </a:t>
            </a:r>
            <a:r>
              <a:rPr lang="fi-FI" sz="2400" dirty="0"/>
              <a:t>ja</a:t>
            </a:r>
            <a:r>
              <a:rPr lang="en-GB" sz="2400" dirty="0"/>
              <a:t> </a:t>
            </a:r>
            <a:r>
              <a:rPr lang="fi-FI" sz="2400" dirty="0"/>
              <a:t>liittymästä</a:t>
            </a:r>
            <a:r>
              <a:rPr lang="en-GB" sz="2400" dirty="0"/>
              <a:t>.</a:t>
            </a:r>
          </a:p>
          <a:p>
            <a:pPr marL="457200" indent="-457200">
              <a:lnSpc>
                <a:spcPct val="110000"/>
              </a:lnSpc>
              <a:buFont typeface="+mj-lt"/>
              <a:buAutoNum type="arabicPeriod" startAt="6"/>
            </a:pPr>
            <a:r>
              <a:rPr lang="fi-FI" sz="2400" dirty="0"/>
              <a:t>Yksityistiellä</a:t>
            </a:r>
            <a:r>
              <a:rPr lang="en-GB" sz="2400" dirty="0"/>
              <a:t> on </a:t>
            </a:r>
            <a:r>
              <a:rPr lang="fi-FI" sz="2400" dirty="0"/>
              <a:t>kääntöpaikka</a:t>
            </a:r>
            <a:r>
              <a:rPr lang="en-GB" sz="2400" dirty="0"/>
              <a:t>.</a:t>
            </a:r>
          </a:p>
        </p:txBody>
      </p:sp>
      <p:sp>
        <p:nvSpPr>
          <p:cNvPr id="7" name="Alatunnisteen paikkamerkki 6"/>
          <p:cNvSpPr>
            <a:spLocks noGrp="1"/>
          </p:cNvSpPr>
          <p:nvPr>
            <p:ph type="ftr" sz="quarter" idx="11"/>
          </p:nvPr>
        </p:nvSpPr>
        <p:spPr/>
        <p:txBody>
          <a:bodyPr/>
          <a:lstStyle/>
          <a:p>
            <a:r>
              <a:rPr lang="fi-FI" dirty="0"/>
              <a:t> </a:t>
            </a:r>
          </a:p>
        </p:txBody>
      </p:sp>
      <p:sp>
        <p:nvSpPr>
          <p:cNvPr id="8" name="Dian numeron paikkamerkki 7"/>
          <p:cNvSpPr>
            <a:spLocks noGrp="1"/>
          </p:cNvSpPr>
          <p:nvPr>
            <p:ph type="sldNum" sz="quarter" idx="12"/>
          </p:nvPr>
        </p:nvSpPr>
        <p:spPr/>
        <p:txBody>
          <a:bodyPr/>
          <a:lstStyle/>
          <a:p>
            <a:fld id="{7381E58F-EBEE-45C2-B214-23E4267F217A}" type="slidenum">
              <a:rPr lang="fi-FI" smtClean="0"/>
              <a:pPr/>
              <a:t>10</a:t>
            </a:fld>
            <a:endParaRPr lang="fi-FI" dirty="0"/>
          </a:p>
        </p:txBody>
      </p:sp>
    </p:spTree>
    <p:extLst>
      <p:ext uri="{BB962C8B-B14F-4D97-AF65-F5344CB8AC3E}">
        <p14:creationId xmlns:p14="http://schemas.microsoft.com/office/powerpoint/2010/main" val="297223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Kuva 24" descr="Kuva, joka sisältää kohteen ulko, tie, auto, ajaminen&#10;&#10;Kuvaus luotu automaattisesti">
            <a:extLst>
              <a:ext uri="{FF2B5EF4-FFF2-40B4-BE49-F238E27FC236}">
                <a16:creationId xmlns:a16="http://schemas.microsoft.com/office/drawing/2014/main" id="{C3CEF346-EA57-4633-8BBD-18F78C65DA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 t="5872" r="7206" b="28525"/>
          <a:stretch/>
        </p:blipFill>
        <p:spPr>
          <a:xfrm>
            <a:off x="390807" y="1469786"/>
            <a:ext cx="5122473" cy="2724819"/>
          </a:xfrm>
          <a:prstGeom prst="rect">
            <a:avLst/>
          </a:prstGeom>
        </p:spPr>
      </p:pic>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11</a:t>
            </a:fld>
            <a:endParaRPr lang="fi-FI" dirty="0"/>
          </a:p>
        </p:txBody>
      </p:sp>
      <p:pic>
        <p:nvPicPr>
          <p:cNvPr id="2050" name="Picture 2" descr="kuva_Xk">
            <a:extLst>
              <a:ext uri="{FF2B5EF4-FFF2-40B4-BE49-F238E27FC236}">
                <a16:creationId xmlns:a16="http://schemas.microsoft.com/office/drawing/2014/main" id="{0EE71DB7-0F68-43B0-BFA4-1953C75BA23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62" t="19684" r="28266" b="27660"/>
          <a:stretch/>
        </p:blipFill>
        <p:spPr bwMode="auto">
          <a:xfrm>
            <a:off x="6092058" y="1469786"/>
            <a:ext cx="4356000" cy="322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kuva_Xl">
            <a:extLst>
              <a:ext uri="{FF2B5EF4-FFF2-40B4-BE49-F238E27FC236}">
                <a16:creationId xmlns:a16="http://schemas.microsoft.com/office/drawing/2014/main" id="{F2035791-1B26-4D38-80EB-5FC5CE047F0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31" t="17474" r="23841" b="29555"/>
          <a:stretch/>
        </p:blipFill>
        <p:spPr bwMode="auto">
          <a:xfrm>
            <a:off x="5883703" y="4139860"/>
            <a:ext cx="4648633" cy="30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tsikko 1">
            <a:extLst>
              <a:ext uri="{FF2B5EF4-FFF2-40B4-BE49-F238E27FC236}">
                <a16:creationId xmlns:a16="http://schemas.microsoft.com/office/drawing/2014/main" id="{31861A37-1E11-4636-9583-52D8766C9205}"/>
              </a:ext>
            </a:extLst>
          </p:cNvPr>
          <p:cNvSpPr>
            <a:spLocks noGrp="1"/>
          </p:cNvSpPr>
          <p:nvPr>
            <p:ph type="title"/>
          </p:nvPr>
        </p:nvSpPr>
        <p:spPr>
          <a:xfrm>
            <a:off x="744619" y="732151"/>
            <a:ext cx="8530374" cy="811463"/>
          </a:xfrm>
        </p:spPr>
        <p:txBody>
          <a:bodyPr anchor="ctr">
            <a:normAutofit/>
          </a:bodyPr>
          <a:lstStyle/>
          <a:p>
            <a:r>
              <a:rPr lang="fi-FI" sz="3200" dirty="0"/>
              <a:t>Pinon paikka tien sivusuunnassa</a:t>
            </a:r>
          </a:p>
        </p:txBody>
      </p:sp>
      <p:sp>
        <p:nvSpPr>
          <p:cNvPr id="2" name="Tekstiruutu 1">
            <a:extLst>
              <a:ext uri="{FF2B5EF4-FFF2-40B4-BE49-F238E27FC236}">
                <a16:creationId xmlns:a16="http://schemas.microsoft.com/office/drawing/2014/main" id="{B29A53F7-4373-4B59-9B5F-D4D43E478B58}"/>
              </a:ext>
            </a:extLst>
          </p:cNvPr>
          <p:cNvSpPr txBox="1"/>
          <p:nvPr/>
        </p:nvSpPr>
        <p:spPr>
          <a:xfrm>
            <a:off x="6444341" y="3705480"/>
            <a:ext cx="435429" cy="408253"/>
          </a:xfrm>
          <a:prstGeom prst="rect">
            <a:avLst/>
          </a:prstGeom>
          <a:noFill/>
        </p:spPr>
        <p:txBody>
          <a:bodyPr wrap="square" rtlCol="0">
            <a:spAutoFit/>
          </a:bodyPr>
          <a:lstStyle/>
          <a:p>
            <a:r>
              <a:rPr lang="fi-FI" dirty="0"/>
              <a:t>~</a:t>
            </a:r>
          </a:p>
        </p:txBody>
      </p:sp>
      <p:sp>
        <p:nvSpPr>
          <p:cNvPr id="10" name="Tekstiruutu 9">
            <a:extLst>
              <a:ext uri="{FF2B5EF4-FFF2-40B4-BE49-F238E27FC236}">
                <a16:creationId xmlns:a16="http://schemas.microsoft.com/office/drawing/2014/main" id="{6E804607-CDD9-4BB9-9838-D558CFF7945A}"/>
              </a:ext>
            </a:extLst>
          </p:cNvPr>
          <p:cNvSpPr txBox="1"/>
          <p:nvPr/>
        </p:nvSpPr>
        <p:spPr>
          <a:xfrm>
            <a:off x="6187440" y="6298349"/>
            <a:ext cx="435429" cy="408253"/>
          </a:xfrm>
          <a:prstGeom prst="rect">
            <a:avLst/>
          </a:prstGeom>
          <a:noFill/>
        </p:spPr>
        <p:txBody>
          <a:bodyPr wrap="square" rtlCol="0">
            <a:spAutoFit/>
          </a:bodyPr>
          <a:lstStyle/>
          <a:p>
            <a:r>
              <a:rPr lang="fi-FI" dirty="0"/>
              <a:t>~</a:t>
            </a:r>
          </a:p>
        </p:txBody>
      </p:sp>
      <p:sp>
        <p:nvSpPr>
          <p:cNvPr id="13" name="Sisällön paikkamerkki 6">
            <a:extLst>
              <a:ext uri="{FF2B5EF4-FFF2-40B4-BE49-F238E27FC236}">
                <a16:creationId xmlns:a16="http://schemas.microsoft.com/office/drawing/2014/main" id="{E3D962D8-EC80-45C2-B646-DA634DFEE47B}"/>
              </a:ext>
            </a:extLst>
          </p:cNvPr>
          <p:cNvSpPr txBox="1">
            <a:spLocks/>
          </p:cNvSpPr>
          <p:nvPr/>
        </p:nvSpPr>
        <p:spPr>
          <a:xfrm>
            <a:off x="5740181" y="1750415"/>
            <a:ext cx="4560825" cy="433638"/>
          </a:xfrm>
          <a:prstGeom prst="rect">
            <a:avLst/>
          </a:prstGeom>
          <a:solidFill>
            <a:schemeClr val="bg1"/>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4000"/>
              </a:lnSpc>
              <a:spcBef>
                <a:spcPts val="600"/>
              </a:spcBef>
              <a:buFont typeface="Arial" panose="020B0604020202020204" pitchFamily="34" charset="0"/>
              <a:buNone/>
            </a:pPr>
            <a:r>
              <a:rPr lang="fi-FI" sz="2200" b="1" dirty="0"/>
              <a:t>0-tasaus, jyrkkäluiskainen tie </a:t>
            </a:r>
            <a:endParaRPr lang="fi-FI" sz="2200" dirty="0"/>
          </a:p>
        </p:txBody>
      </p:sp>
      <p:sp>
        <p:nvSpPr>
          <p:cNvPr id="14" name="Sisällön paikkamerkki 6">
            <a:extLst>
              <a:ext uri="{FF2B5EF4-FFF2-40B4-BE49-F238E27FC236}">
                <a16:creationId xmlns:a16="http://schemas.microsoft.com/office/drawing/2014/main" id="{30E6303A-669B-44DC-9FC5-A237003992B6}"/>
              </a:ext>
            </a:extLst>
          </p:cNvPr>
          <p:cNvSpPr txBox="1">
            <a:spLocks/>
          </p:cNvSpPr>
          <p:nvPr/>
        </p:nvSpPr>
        <p:spPr>
          <a:xfrm>
            <a:off x="5828580" y="4382717"/>
            <a:ext cx="4560825" cy="433638"/>
          </a:xfrm>
          <a:prstGeom prst="rect">
            <a:avLst/>
          </a:prstGeom>
          <a:solidFill>
            <a:schemeClr val="bg1"/>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4000"/>
              </a:lnSpc>
              <a:spcBef>
                <a:spcPts val="600"/>
              </a:spcBef>
              <a:buFont typeface="Arial" panose="020B0604020202020204" pitchFamily="34" charset="0"/>
              <a:buNone/>
            </a:pPr>
            <a:r>
              <a:rPr lang="fi-FI" sz="2200" b="1" dirty="0"/>
              <a:t>0-tasaus, loivaluiskainen tie </a:t>
            </a:r>
            <a:endParaRPr lang="fi-FI" sz="2200" dirty="0"/>
          </a:p>
        </p:txBody>
      </p:sp>
      <p:sp>
        <p:nvSpPr>
          <p:cNvPr id="30" name="Tekstiruutu 29">
            <a:extLst>
              <a:ext uri="{FF2B5EF4-FFF2-40B4-BE49-F238E27FC236}">
                <a16:creationId xmlns:a16="http://schemas.microsoft.com/office/drawing/2014/main" id="{82F17665-6528-433E-9F6E-DCD866D676BF}"/>
              </a:ext>
            </a:extLst>
          </p:cNvPr>
          <p:cNvSpPr txBox="1"/>
          <p:nvPr/>
        </p:nvSpPr>
        <p:spPr>
          <a:xfrm>
            <a:off x="432848" y="3909606"/>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Ella Hytönen</a:t>
            </a:r>
          </a:p>
        </p:txBody>
      </p:sp>
      <p:pic>
        <p:nvPicPr>
          <p:cNvPr id="29" name="Kuva 28" descr="Kuva, joka sisältää kohteen ulko, ruoho, tie, valokuva&#10;&#10;Kuvaus luotu automaattisesti">
            <a:extLst>
              <a:ext uri="{FF2B5EF4-FFF2-40B4-BE49-F238E27FC236}">
                <a16:creationId xmlns:a16="http://schemas.microsoft.com/office/drawing/2014/main" id="{8D085AE3-2F48-4C6E-A484-9B9D3E13C5C7}"/>
              </a:ext>
            </a:extLst>
          </p:cNvPr>
          <p:cNvPicPr>
            <a:picLocks noChangeAspect="1"/>
          </p:cNvPicPr>
          <p:nvPr/>
        </p:nvPicPr>
        <p:blipFill rotWithShape="1">
          <a:blip r:embed="rId5">
            <a:extLst>
              <a:ext uri="{28A0092B-C50C-407E-A947-70E740481C1C}">
                <a14:useLocalDpi xmlns:a14="http://schemas.microsoft.com/office/drawing/2010/main" val="0"/>
              </a:ext>
            </a:extLst>
          </a:blip>
          <a:srcRect l="16793" t="19038" r="11756" b="18116"/>
          <a:stretch/>
        </p:blipFill>
        <p:spPr>
          <a:xfrm>
            <a:off x="408676" y="4486700"/>
            <a:ext cx="5122472" cy="2520000"/>
          </a:xfrm>
          <a:prstGeom prst="rect">
            <a:avLst/>
          </a:prstGeom>
        </p:spPr>
      </p:pic>
      <p:sp>
        <p:nvSpPr>
          <p:cNvPr id="33" name="Tekstiruutu 32">
            <a:extLst>
              <a:ext uri="{FF2B5EF4-FFF2-40B4-BE49-F238E27FC236}">
                <a16:creationId xmlns:a16="http://schemas.microsoft.com/office/drawing/2014/main" id="{20D2DEB4-EA35-4C7E-9392-8501D4DC1236}"/>
              </a:ext>
            </a:extLst>
          </p:cNvPr>
          <p:cNvSpPr txBox="1"/>
          <p:nvPr/>
        </p:nvSpPr>
        <p:spPr>
          <a:xfrm>
            <a:off x="395284" y="6720310"/>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Toni Helin</a:t>
            </a:r>
          </a:p>
        </p:txBody>
      </p:sp>
    </p:spTree>
    <p:extLst>
      <p:ext uri="{BB962C8B-B14F-4D97-AF65-F5344CB8AC3E}">
        <p14:creationId xmlns:p14="http://schemas.microsoft.com/office/powerpoint/2010/main" val="744670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12</a:t>
            </a:fld>
            <a:endParaRPr lang="fi-FI" dirty="0"/>
          </a:p>
        </p:txBody>
      </p:sp>
      <p:sp>
        <p:nvSpPr>
          <p:cNvPr id="12" name="Sisällön paikkamerkki 6">
            <a:extLst>
              <a:ext uri="{FF2B5EF4-FFF2-40B4-BE49-F238E27FC236}">
                <a16:creationId xmlns:a16="http://schemas.microsoft.com/office/drawing/2014/main" id="{2BC274BC-4FAE-40AF-8BDB-F1967514ED08}"/>
              </a:ext>
            </a:extLst>
          </p:cNvPr>
          <p:cNvSpPr>
            <a:spLocks noGrp="1"/>
          </p:cNvSpPr>
          <p:nvPr>
            <p:ph sz="half" idx="2"/>
          </p:nvPr>
        </p:nvSpPr>
        <p:spPr>
          <a:xfrm>
            <a:off x="736455" y="1738282"/>
            <a:ext cx="8782014" cy="4668223"/>
          </a:xfrm>
        </p:spPr>
        <p:txBody>
          <a:bodyPr>
            <a:normAutofit/>
          </a:bodyPr>
          <a:lstStyle/>
          <a:p>
            <a:pPr marL="357188" indent="-357188">
              <a:lnSpc>
                <a:spcPct val="114000"/>
              </a:lnSpc>
              <a:spcBef>
                <a:spcPts val="1200"/>
              </a:spcBef>
            </a:pPr>
            <a:r>
              <a:rPr lang="fi-FI" sz="2400" dirty="0"/>
              <a:t>Puupino sijoitetaan maantien sivuojan taakse (LjMTL 42 §).</a:t>
            </a:r>
          </a:p>
          <a:p>
            <a:pPr marL="357188" indent="-357188">
              <a:lnSpc>
                <a:spcPct val="114000"/>
              </a:lnSpc>
              <a:spcBef>
                <a:spcPts val="1200"/>
              </a:spcBef>
            </a:pPr>
            <a:r>
              <a:rPr lang="fi-FI" sz="2400" dirty="0"/>
              <a:t>Tiealueen raja ei vaikuta pinon paikkaan.</a:t>
            </a:r>
          </a:p>
          <a:p>
            <a:pPr marL="357188" indent="-357188">
              <a:lnSpc>
                <a:spcPct val="114000"/>
              </a:lnSpc>
              <a:spcBef>
                <a:spcPts val="1200"/>
              </a:spcBef>
            </a:pPr>
            <a:r>
              <a:rPr lang="fi-FI" sz="2400" dirty="0"/>
              <a:t>Rungot ovat kohtisuoraan tiehen nähden ja pinon tienpuoleinen sivu on mahdollisimman tasainen. </a:t>
            </a:r>
          </a:p>
          <a:p>
            <a:pPr marL="357188" indent="-357188">
              <a:lnSpc>
                <a:spcPct val="114000"/>
              </a:lnSpc>
              <a:spcBef>
                <a:spcPts val="1200"/>
              </a:spcBef>
            </a:pPr>
            <a:r>
              <a:rPr lang="fi-FI" sz="2400" dirty="0"/>
              <a:t>Ajoneuvon nosturi ei ulotu, jos pinon etäisyys tien reunasta ylittää 5,5 - 6,5 metriä.</a:t>
            </a:r>
          </a:p>
          <a:p>
            <a:endParaRPr lang="fi-FI" dirty="0"/>
          </a:p>
        </p:txBody>
      </p:sp>
      <p:sp>
        <p:nvSpPr>
          <p:cNvPr id="15" name="Otsikko 1">
            <a:extLst>
              <a:ext uri="{FF2B5EF4-FFF2-40B4-BE49-F238E27FC236}">
                <a16:creationId xmlns:a16="http://schemas.microsoft.com/office/drawing/2014/main" id="{31861A37-1E11-4636-9583-52D8766C9205}"/>
              </a:ext>
            </a:extLst>
          </p:cNvPr>
          <p:cNvSpPr>
            <a:spLocks noGrp="1"/>
          </p:cNvSpPr>
          <p:nvPr>
            <p:ph type="title"/>
          </p:nvPr>
        </p:nvSpPr>
        <p:spPr>
          <a:xfrm>
            <a:off x="744619" y="732151"/>
            <a:ext cx="8530374" cy="811463"/>
          </a:xfrm>
        </p:spPr>
        <p:txBody>
          <a:bodyPr anchor="ctr">
            <a:normAutofit/>
          </a:bodyPr>
          <a:lstStyle/>
          <a:p>
            <a:r>
              <a:rPr lang="fi-FI" sz="3200" dirty="0"/>
              <a:t>Pinon paikka tien sivusuunnassa</a:t>
            </a:r>
          </a:p>
        </p:txBody>
      </p:sp>
    </p:spTree>
    <p:extLst>
      <p:ext uri="{BB962C8B-B14F-4D97-AF65-F5344CB8AC3E}">
        <p14:creationId xmlns:p14="http://schemas.microsoft.com/office/powerpoint/2010/main" val="295725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13</a:t>
            </a:fld>
            <a:endParaRPr lang="fi-FI" dirty="0"/>
          </a:p>
        </p:txBody>
      </p:sp>
      <p:sp>
        <p:nvSpPr>
          <p:cNvPr id="15" name="Otsikko 1">
            <a:extLst>
              <a:ext uri="{FF2B5EF4-FFF2-40B4-BE49-F238E27FC236}">
                <a16:creationId xmlns:a16="http://schemas.microsoft.com/office/drawing/2014/main" id="{56AE1C7C-BC9A-4BE3-B810-89CB4318D9B5}"/>
              </a:ext>
            </a:extLst>
          </p:cNvPr>
          <p:cNvSpPr>
            <a:spLocks noGrp="1"/>
          </p:cNvSpPr>
          <p:nvPr>
            <p:ph type="title"/>
          </p:nvPr>
        </p:nvSpPr>
        <p:spPr>
          <a:xfrm>
            <a:off x="744619" y="732151"/>
            <a:ext cx="8530374" cy="811463"/>
          </a:xfrm>
        </p:spPr>
        <p:txBody>
          <a:bodyPr anchor="ctr">
            <a:normAutofit/>
          </a:bodyPr>
          <a:lstStyle/>
          <a:p>
            <a:r>
              <a:rPr lang="fi-FI" sz="3200" dirty="0"/>
              <a:t>Pinon paikka tien sivusuunnassa</a:t>
            </a:r>
          </a:p>
        </p:txBody>
      </p:sp>
      <p:sp>
        <p:nvSpPr>
          <p:cNvPr id="19" name="Sisällön paikkamerkki 6">
            <a:extLst>
              <a:ext uri="{FF2B5EF4-FFF2-40B4-BE49-F238E27FC236}">
                <a16:creationId xmlns:a16="http://schemas.microsoft.com/office/drawing/2014/main" id="{DDD2B664-0D3D-4ED7-A0AB-6400E63B6CBD}"/>
              </a:ext>
            </a:extLst>
          </p:cNvPr>
          <p:cNvSpPr>
            <a:spLocks noGrp="1"/>
          </p:cNvSpPr>
          <p:nvPr>
            <p:ph sz="half" idx="2"/>
          </p:nvPr>
        </p:nvSpPr>
        <p:spPr>
          <a:xfrm>
            <a:off x="556922" y="1631588"/>
            <a:ext cx="5969144" cy="5940115"/>
          </a:xfrm>
        </p:spPr>
        <p:txBody>
          <a:bodyPr>
            <a:normAutofit fontScale="77500" lnSpcReduction="20000"/>
          </a:bodyPr>
          <a:lstStyle/>
          <a:p>
            <a:pPr marL="0" indent="0">
              <a:lnSpc>
                <a:spcPct val="124000"/>
              </a:lnSpc>
              <a:spcBef>
                <a:spcPts val="600"/>
              </a:spcBef>
              <a:buNone/>
            </a:pPr>
            <a:r>
              <a:rPr lang="fi-FI" sz="3100" b="1" dirty="0"/>
              <a:t>Penger tai maaleikkaus, </a:t>
            </a:r>
            <a:br>
              <a:rPr lang="fi-FI" sz="3100" b="1" dirty="0"/>
            </a:br>
            <a:r>
              <a:rPr lang="fi-FI" sz="3100" b="1" dirty="0"/>
              <a:t>loivaluiskainen tie</a:t>
            </a:r>
          </a:p>
          <a:p>
            <a:pPr>
              <a:lnSpc>
                <a:spcPct val="124000"/>
              </a:lnSpc>
              <a:spcBef>
                <a:spcPts val="600"/>
              </a:spcBef>
            </a:pPr>
            <a:r>
              <a:rPr lang="fi-FI" sz="3100" dirty="0"/>
              <a:t>Pino olisi kuormaamisen kannalta </a:t>
            </a:r>
            <a:br>
              <a:rPr lang="fi-FI" sz="3100" dirty="0"/>
            </a:br>
            <a:r>
              <a:rPr lang="fi-FI" sz="3100" dirty="0"/>
              <a:t>liian kaukana.</a:t>
            </a:r>
          </a:p>
          <a:p>
            <a:pPr marL="0" indent="0">
              <a:lnSpc>
                <a:spcPct val="124000"/>
              </a:lnSpc>
              <a:spcBef>
                <a:spcPts val="600"/>
              </a:spcBef>
              <a:buNone/>
            </a:pPr>
            <a:endParaRPr lang="fi-FI" sz="3100" dirty="0"/>
          </a:p>
          <a:p>
            <a:pPr marL="0" indent="0">
              <a:lnSpc>
                <a:spcPct val="124000"/>
              </a:lnSpc>
              <a:spcBef>
                <a:spcPts val="600"/>
              </a:spcBef>
              <a:buNone/>
            </a:pPr>
            <a:r>
              <a:rPr lang="fi-FI" sz="3100" b="1" dirty="0"/>
              <a:t>Tie sijoittuu rinteeseen, </a:t>
            </a:r>
            <a:br>
              <a:rPr lang="fi-FI" sz="3100" b="1" dirty="0"/>
            </a:br>
            <a:r>
              <a:rPr lang="fi-FI" sz="3100" b="1" dirty="0"/>
              <a:t>jonka kaltevuus ˃ 1:10</a:t>
            </a:r>
          </a:p>
          <a:p>
            <a:pPr>
              <a:lnSpc>
                <a:spcPct val="124000"/>
              </a:lnSpc>
              <a:spcBef>
                <a:spcPts val="600"/>
              </a:spcBef>
            </a:pPr>
            <a:r>
              <a:rPr lang="fi-FI" sz="3100" dirty="0"/>
              <a:t>Pinon puita valuisi tielle.</a:t>
            </a:r>
          </a:p>
          <a:p>
            <a:pPr>
              <a:lnSpc>
                <a:spcPct val="124000"/>
              </a:lnSpc>
              <a:spcBef>
                <a:spcPts val="600"/>
              </a:spcBef>
            </a:pPr>
            <a:endParaRPr lang="fi-FI" sz="3100" dirty="0"/>
          </a:p>
          <a:p>
            <a:pPr marL="0" indent="0">
              <a:lnSpc>
                <a:spcPct val="124000"/>
              </a:lnSpc>
              <a:spcBef>
                <a:spcPts val="600"/>
              </a:spcBef>
              <a:buNone/>
            </a:pPr>
            <a:r>
              <a:rPr lang="fi-FI" sz="3100" b="1" dirty="0"/>
              <a:t>Tie sijoittuu loivaan rinteeseen, </a:t>
            </a:r>
            <a:br>
              <a:rPr lang="fi-FI" sz="3100" b="1" dirty="0"/>
            </a:br>
            <a:r>
              <a:rPr lang="fi-FI" sz="3100" b="1" dirty="0"/>
              <a:t>jonka kaltevuus ≤ 1:10</a:t>
            </a:r>
          </a:p>
          <a:p>
            <a:pPr>
              <a:lnSpc>
                <a:spcPct val="124000"/>
              </a:lnSpc>
              <a:spcBef>
                <a:spcPts val="600"/>
              </a:spcBef>
            </a:pPr>
            <a:r>
              <a:rPr lang="fi-FI" sz="3100" dirty="0"/>
              <a:t>Pinosta saadaan vaakasuora </a:t>
            </a:r>
            <a:br>
              <a:rPr lang="fi-FI" sz="3100" dirty="0"/>
            </a:br>
            <a:r>
              <a:rPr lang="fi-FI" sz="3100" dirty="0"/>
              <a:t>aluspuilla.</a:t>
            </a:r>
          </a:p>
          <a:p>
            <a:endParaRPr lang="fi-FI" dirty="0"/>
          </a:p>
        </p:txBody>
      </p:sp>
      <p:pic>
        <p:nvPicPr>
          <p:cNvPr id="13" name="Kuva 12">
            <a:extLst>
              <a:ext uri="{FF2B5EF4-FFF2-40B4-BE49-F238E27FC236}">
                <a16:creationId xmlns:a16="http://schemas.microsoft.com/office/drawing/2014/main" id="{535B6D7D-9854-4F94-91FF-58A7DE13F174}"/>
              </a:ext>
            </a:extLst>
          </p:cNvPr>
          <p:cNvPicPr/>
          <p:nvPr/>
        </p:nvPicPr>
        <p:blipFill rotWithShape="1">
          <a:blip r:embed="rId2" cstate="print">
            <a:extLst>
              <a:ext uri="{28A0092B-C50C-407E-A947-70E740481C1C}">
                <a14:useLocalDpi xmlns:a14="http://schemas.microsoft.com/office/drawing/2010/main" val="0"/>
              </a:ext>
            </a:extLst>
          </a:blip>
          <a:srcRect t="31330" b="9398"/>
          <a:stretch/>
        </p:blipFill>
        <p:spPr bwMode="auto">
          <a:xfrm>
            <a:off x="5503819" y="1900164"/>
            <a:ext cx="5041900" cy="1333500"/>
          </a:xfrm>
          <a:prstGeom prst="rect">
            <a:avLst/>
          </a:prstGeom>
          <a:noFill/>
          <a:ln>
            <a:noFill/>
          </a:ln>
          <a:extLst>
            <a:ext uri="{53640926-AAD7-44D8-BBD7-CCE9431645EC}">
              <a14:shadowObscured xmlns:a14="http://schemas.microsoft.com/office/drawing/2010/main"/>
            </a:ext>
          </a:extLst>
        </p:spPr>
      </p:pic>
      <p:pic>
        <p:nvPicPr>
          <p:cNvPr id="14" name="Kuva 13">
            <a:extLst>
              <a:ext uri="{FF2B5EF4-FFF2-40B4-BE49-F238E27FC236}">
                <a16:creationId xmlns:a16="http://schemas.microsoft.com/office/drawing/2014/main" id="{A041AE0B-C315-403E-A72A-59BE2D2F5174}"/>
              </a:ext>
            </a:extLst>
          </p:cNvPr>
          <p:cNvPicPr/>
          <p:nvPr/>
        </p:nvPicPr>
        <p:blipFill rotWithShape="1">
          <a:blip r:embed="rId3">
            <a:extLst>
              <a:ext uri="{28A0092B-C50C-407E-A947-70E740481C1C}">
                <a14:useLocalDpi xmlns:a14="http://schemas.microsoft.com/office/drawing/2010/main" val="0"/>
              </a:ext>
            </a:extLst>
          </a:blip>
          <a:srcRect l="7624" t="35471" r="11227" b="34605"/>
          <a:stretch/>
        </p:blipFill>
        <p:spPr bwMode="auto">
          <a:xfrm>
            <a:off x="5503819" y="3846777"/>
            <a:ext cx="4989195" cy="1331595"/>
          </a:xfrm>
          <a:prstGeom prst="rect">
            <a:avLst/>
          </a:prstGeom>
          <a:ln>
            <a:noFill/>
          </a:ln>
          <a:extLst>
            <a:ext uri="{53640926-AAD7-44D8-BBD7-CCE9431645EC}">
              <a14:shadowObscured xmlns:a14="http://schemas.microsoft.com/office/drawing/2010/main"/>
            </a:ext>
          </a:extLst>
        </p:spPr>
      </p:pic>
      <p:pic>
        <p:nvPicPr>
          <p:cNvPr id="17" name="Kuva 16">
            <a:extLst>
              <a:ext uri="{FF2B5EF4-FFF2-40B4-BE49-F238E27FC236}">
                <a16:creationId xmlns:a16="http://schemas.microsoft.com/office/drawing/2014/main" id="{566B9A94-4715-4670-852C-99C4BD765CE6}"/>
              </a:ext>
            </a:extLst>
          </p:cNvPr>
          <p:cNvPicPr/>
          <p:nvPr/>
        </p:nvPicPr>
        <p:blipFill rotWithShape="1">
          <a:blip r:embed="rId4" cstate="print">
            <a:extLst>
              <a:ext uri="{28A0092B-C50C-407E-A947-70E740481C1C}">
                <a14:useLocalDpi xmlns:a14="http://schemas.microsoft.com/office/drawing/2010/main" val="0"/>
              </a:ext>
            </a:extLst>
          </a:blip>
          <a:srcRect l="13077" t="36807" r="10649" b="32392"/>
          <a:stretch/>
        </p:blipFill>
        <p:spPr bwMode="auto">
          <a:xfrm>
            <a:off x="5564144" y="5687632"/>
            <a:ext cx="4981575" cy="1412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38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6455" y="688363"/>
            <a:ext cx="8530374" cy="811463"/>
          </a:xfrm>
        </p:spPr>
        <p:txBody>
          <a:bodyPr anchor="ctr">
            <a:normAutofit/>
          </a:bodyPr>
          <a:lstStyle/>
          <a:p>
            <a:r>
              <a:rPr lang="fi-FI" sz="3200" dirty="0"/>
              <a:t>Pinon merkitseminen maastossa</a:t>
            </a:r>
          </a:p>
        </p:txBody>
      </p:sp>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a:xfrm>
            <a:off x="7534467" y="7006700"/>
            <a:ext cx="2405658" cy="402483"/>
          </a:xfrm>
        </p:spPr>
        <p:txBody>
          <a:bodyPr/>
          <a:lstStyle/>
          <a:p>
            <a:fld id="{CD67F47F-A4DF-4926-BB4C-9F1DAEA89B92}" type="slidenum">
              <a:rPr lang="fi-FI" smtClean="0"/>
              <a:pPr/>
              <a:t>14</a:t>
            </a:fld>
            <a:endParaRPr lang="fi-FI" dirty="0"/>
          </a:p>
        </p:txBody>
      </p:sp>
      <p:sp>
        <p:nvSpPr>
          <p:cNvPr id="10" name="Sisällön paikkamerkki 5">
            <a:extLst>
              <a:ext uri="{FF2B5EF4-FFF2-40B4-BE49-F238E27FC236}">
                <a16:creationId xmlns:a16="http://schemas.microsoft.com/office/drawing/2014/main" id="{ADE761FA-B471-4FDB-B2F0-8A7DA95F9917}"/>
              </a:ext>
            </a:extLst>
          </p:cNvPr>
          <p:cNvSpPr txBox="1">
            <a:spLocks/>
          </p:cNvSpPr>
          <p:nvPr/>
        </p:nvSpPr>
        <p:spPr>
          <a:xfrm>
            <a:off x="758229" y="1891903"/>
            <a:ext cx="5243559" cy="480815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3000"/>
              </a:lnSpc>
              <a:spcBef>
                <a:spcPts val="1200"/>
              </a:spcBef>
            </a:pPr>
            <a:r>
              <a:rPr lang="fi-FI" sz="2400" dirty="0"/>
              <a:t>Pino merkitään pinon-päälapulla, jossa </a:t>
            </a:r>
            <a:r>
              <a:rPr lang="x-none" sz="2400" dirty="0"/>
              <a:t>on </a:t>
            </a:r>
            <a:r>
              <a:rPr lang="fi-FI" sz="2400" dirty="0"/>
              <a:t>on puun </a:t>
            </a:r>
            <a:r>
              <a:rPr lang="fi-FI" sz="2400" b="1" dirty="0"/>
              <a:t>ostajayrityksen nimi sekä myyjän ja leimikon koodinumero</a:t>
            </a:r>
            <a:r>
              <a:rPr lang="fi-FI" sz="2400" dirty="0"/>
              <a:t>. Pinonpäälapun tulee näkyä tielle.  </a:t>
            </a:r>
          </a:p>
          <a:p>
            <a:pPr>
              <a:lnSpc>
                <a:spcPct val="113000"/>
              </a:lnSpc>
            </a:pPr>
            <a:r>
              <a:rPr lang="fi-FI" sz="2400" dirty="0"/>
              <a:t>Pinon merkitsee yleensä ostajan edustaja, hankintakaupassa myyjätaho tai hankintapalvelutoimijan henkilö. </a:t>
            </a:r>
          </a:p>
        </p:txBody>
      </p:sp>
      <p:sp>
        <p:nvSpPr>
          <p:cNvPr id="12" name="Sisällön paikkamerkki 5">
            <a:extLst>
              <a:ext uri="{FF2B5EF4-FFF2-40B4-BE49-F238E27FC236}">
                <a16:creationId xmlns:a16="http://schemas.microsoft.com/office/drawing/2014/main" id="{81049BAD-541D-4C5B-8A14-07F225E0F6BC}"/>
              </a:ext>
            </a:extLst>
          </p:cNvPr>
          <p:cNvSpPr txBox="1">
            <a:spLocks/>
          </p:cNvSpPr>
          <p:nvPr/>
        </p:nvSpPr>
        <p:spPr>
          <a:xfrm>
            <a:off x="8193614" y="4163255"/>
            <a:ext cx="1667240" cy="45729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fi-FI" sz="1400" dirty="0">
                <a:solidFill>
                  <a:schemeClr val="bg1"/>
                </a:solidFill>
              </a:rPr>
              <a:t>Joona Peltoniemi </a:t>
            </a:r>
          </a:p>
        </p:txBody>
      </p:sp>
      <p:pic>
        <p:nvPicPr>
          <p:cNvPr id="11" name="Kuva 10">
            <a:extLst>
              <a:ext uri="{FF2B5EF4-FFF2-40B4-BE49-F238E27FC236}">
                <a16:creationId xmlns:a16="http://schemas.microsoft.com/office/drawing/2014/main" id="{DDEE3157-C7CB-4679-9796-CB642EAD59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290" y="2133109"/>
            <a:ext cx="3952933" cy="2921029"/>
          </a:xfrm>
          <a:prstGeom prst="rect">
            <a:avLst/>
          </a:prstGeom>
          <a:noFill/>
        </p:spPr>
      </p:pic>
      <p:sp>
        <p:nvSpPr>
          <p:cNvPr id="13" name="Tekstiruutu 12">
            <a:extLst>
              <a:ext uri="{FF2B5EF4-FFF2-40B4-BE49-F238E27FC236}">
                <a16:creationId xmlns:a16="http://schemas.microsoft.com/office/drawing/2014/main" id="{95875FBB-5A3C-405B-855A-FDD3CC785140}"/>
              </a:ext>
            </a:extLst>
          </p:cNvPr>
          <p:cNvSpPr txBox="1"/>
          <p:nvPr/>
        </p:nvSpPr>
        <p:spPr>
          <a:xfrm>
            <a:off x="6114440" y="4750194"/>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Mikko Välimäki</a:t>
            </a:r>
          </a:p>
        </p:txBody>
      </p:sp>
    </p:spTree>
    <p:extLst>
      <p:ext uri="{BB962C8B-B14F-4D97-AF65-F5344CB8AC3E}">
        <p14:creationId xmlns:p14="http://schemas.microsoft.com/office/powerpoint/2010/main" val="254635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Palaute</a:t>
            </a:r>
            <a:r>
              <a:rPr lang="en-GB" sz="3200" dirty="0"/>
              <a:t> </a:t>
            </a:r>
            <a:r>
              <a:rPr lang="fi-FI" sz="3200" dirty="0"/>
              <a:t>pinosta</a:t>
            </a:r>
            <a:r>
              <a:rPr lang="en-GB" sz="3200" dirty="0"/>
              <a:t> </a:t>
            </a:r>
            <a:r>
              <a:rPr lang="fi-FI" sz="3200" dirty="0"/>
              <a:t>vastaavalle</a:t>
            </a:r>
          </a:p>
        </p:txBody>
      </p:sp>
      <p:sp>
        <p:nvSpPr>
          <p:cNvPr id="3" name="Sisällön paikkamerkki 2"/>
          <p:cNvSpPr>
            <a:spLocks noGrp="1"/>
          </p:cNvSpPr>
          <p:nvPr>
            <p:ph idx="1"/>
          </p:nvPr>
        </p:nvSpPr>
        <p:spPr>
          <a:xfrm>
            <a:off x="717644" y="1751153"/>
            <a:ext cx="9221689" cy="5255547"/>
          </a:xfrm>
        </p:spPr>
        <p:txBody>
          <a:bodyPr>
            <a:normAutofit/>
          </a:bodyPr>
          <a:lstStyle/>
          <a:p>
            <a:pPr marL="0" indent="0">
              <a:lnSpc>
                <a:spcPct val="110000"/>
              </a:lnSpc>
              <a:spcBef>
                <a:spcPts val="900"/>
              </a:spcBef>
              <a:buNone/>
            </a:pPr>
            <a:r>
              <a:rPr lang="en-GB" sz="2400" dirty="0">
                <a:latin typeface="+mn-lt"/>
                <a:ea typeface="+mn-ea"/>
                <a:cs typeface="+mn-cs"/>
              </a:rPr>
              <a:t>Jos on </a:t>
            </a:r>
            <a:r>
              <a:rPr lang="fi-FI" sz="2400" dirty="0">
                <a:latin typeface="+mn-lt"/>
                <a:ea typeface="+mn-ea"/>
                <a:cs typeface="+mn-cs"/>
              </a:rPr>
              <a:t>tarpeen</a:t>
            </a:r>
            <a:r>
              <a:rPr lang="en-GB" sz="2400" dirty="0">
                <a:latin typeface="+mn-lt"/>
                <a:ea typeface="+mn-ea"/>
                <a:cs typeface="+mn-cs"/>
              </a:rPr>
              <a:t> </a:t>
            </a:r>
            <a:r>
              <a:rPr lang="fi-FI" sz="2400" dirty="0">
                <a:latin typeface="+mn-lt"/>
                <a:ea typeface="+mn-ea"/>
                <a:cs typeface="+mn-cs"/>
              </a:rPr>
              <a:t>antaa</a:t>
            </a:r>
            <a:r>
              <a:rPr lang="en-GB" sz="2400" dirty="0">
                <a:latin typeface="+mn-lt"/>
                <a:ea typeface="+mn-ea"/>
                <a:cs typeface="+mn-cs"/>
              </a:rPr>
              <a:t> </a:t>
            </a:r>
            <a:r>
              <a:rPr lang="fi-FI" sz="2400" dirty="0">
                <a:latin typeface="+mn-lt"/>
                <a:ea typeface="+mn-ea"/>
                <a:cs typeface="+mn-cs"/>
              </a:rPr>
              <a:t>palautetta</a:t>
            </a:r>
            <a:r>
              <a:rPr lang="en-GB" sz="2400" dirty="0">
                <a:latin typeface="+mn-lt"/>
                <a:ea typeface="+mn-ea"/>
                <a:cs typeface="+mn-cs"/>
              </a:rPr>
              <a:t> </a:t>
            </a:r>
            <a:r>
              <a:rPr lang="fi-FI" sz="2400" dirty="0">
                <a:latin typeface="+mn-lt"/>
                <a:ea typeface="+mn-ea"/>
                <a:cs typeface="+mn-cs"/>
              </a:rPr>
              <a:t>pinosta</a:t>
            </a:r>
            <a:r>
              <a:rPr lang="en-GB" sz="2400" dirty="0">
                <a:latin typeface="+mn-lt"/>
                <a:ea typeface="+mn-ea"/>
                <a:cs typeface="+mn-cs"/>
              </a:rPr>
              <a:t>, </a:t>
            </a:r>
            <a:r>
              <a:rPr lang="fi-FI" sz="2400" dirty="0">
                <a:latin typeface="+mn-lt"/>
                <a:ea typeface="+mn-ea"/>
                <a:cs typeface="+mn-cs"/>
              </a:rPr>
              <a:t>toimitaan</a:t>
            </a:r>
            <a:r>
              <a:rPr lang="en-GB" sz="2400" dirty="0">
                <a:latin typeface="+mn-lt"/>
                <a:ea typeface="+mn-ea"/>
                <a:cs typeface="+mn-cs"/>
              </a:rPr>
              <a:t> </a:t>
            </a:r>
            <a:r>
              <a:rPr lang="fi-FI" sz="2400" dirty="0">
                <a:latin typeface="+mn-lt"/>
                <a:ea typeface="+mn-ea"/>
                <a:cs typeface="+mn-cs"/>
              </a:rPr>
              <a:t>seuraavasti</a:t>
            </a:r>
            <a:r>
              <a:rPr lang="en-GB" sz="2400" dirty="0">
                <a:latin typeface="+mn-lt"/>
                <a:ea typeface="+mn-ea"/>
                <a:cs typeface="+mn-cs"/>
              </a:rPr>
              <a:t>:</a:t>
            </a:r>
          </a:p>
          <a:p>
            <a:pPr marL="357188" indent="-357188">
              <a:lnSpc>
                <a:spcPct val="110000"/>
              </a:lnSpc>
              <a:spcBef>
                <a:spcPts val="900"/>
              </a:spcBef>
            </a:pPr>
            <a:r>
              <a:rPr lang="fi-FI" sz="2400" dirty="0">
                <a:latin typeface="+mn-lt"/>
                <a:ea typeface="+mn-ea"/>
                <a:cs typeface="+mn-cs"/>
              </a:rPr>
              <a:t>Katsotaan</a:t>
            </a:r>
            <a:r>
              <a:rPr lang="en-GB" sz="2400" dirty="0">
                <a:latin typeface="+mn-lt"/>
                <a:ea typeface="+mn-ea"/>
                <a:cs typeface="+mn-cs"/>
              </a:rPr>
              <a:t> </a:t>
            </a:r>
            <a:r>
              <a:rPr lang="fi-FI" sz="2400" dirty="0">
                <a:latin typeface="+mn-lt"/>
                <a:ea typeface="+mn-ea"/>
                <a:cs typeface="+mn-cs"/>
              </a:rPr>
              <a:t>pinonpäälapusta</a:t>
            </a:r>
            <a:r>
              <a:rPr lang="en-GB" sz="2400" dirty="0">
                <a:latin typeface="+mn-lt"/>
                <a:ea typeface="+mn-ea"/>
                <a:cs typeface="+mn-cs"/>
              </a:rPr>
              <a:t> </a:t>
            </a:r>
            <a:r>
              <a:rPr lang="fi-FI" sz="2400" dirty="0">
                <a:latin typeface="+mn-lt"/>
                <a:ea typeface="+mn-ea"/>
                <a:cs typeface="+mn-cs"/>
              </a:rPr>
              <a:t>ostajayritys</a:t>
            </a:r>
            <a:r>
              <a:rPr lang="en-GB" sz="2400" dirty="0">
                <a:latin typeface="+mn-lt"/>
                <a:ea typeface="+mn-ea"/>
                <a:cs typeface="+mn-cs"/>
              </a:rPr>
              <a:t>.</a:t>
            </a:r>
          </a:p>
          <a:p>
            <a:pPr marL="357188" indent="-357188">
              <a:lnSpc>
                <a:spcPct val="110000"/>
              </a:lnSpc>
              <a:spcBef>
                <a:spcPts val="900"/>
              </a:spcBef>
            </a:pPr>
            <a:r>
              <a:rPr lang="fi-FI" sz="2400" dirty="0">
                <a:latin typeface="+mn-lt"/>
                <a:ea typeface="+mn-ea"/>
                <a:cs typeface="+mn-cs"/>
              </a:rPr>
              <a:t>Etsitään</a:t>
            </a:r>
            <a:r>
              <a:rPr lang="en-GB" sz="2400" dirty="0">
                <a:latin typeface="+mn-lt"/>
                <a:ea typeface="+mn-ea"/>
                <a:cs typeface="+mn-cs"/>
              </a:rPr>
              <a:t> </a:t>
            </a:r>
            <a:r>
              <a:rPr lang="fi-FI" sz="2400" dirty="0">
                <a:latin typeface="+mn-lt"/>
                <a:ea typeface="+mn-ea"/>
                <a:cs typeface="+mn-cs"/>
              </a:rPr>
              <a:t>yrityksen</a:t>
            </a:r>
            <a:r>
              <a:rPr lang="en-GB" sz="2400" dirty="0">
                <a:latin typeface="+mn-lt"/>
                <a:ea typeface="+mn-ea"/>
                <a:cs typeface="+mn-cs"/>
              </a:rPr>
              <a:t> </a:t>
            </a:r>
            <a:r>
              <a:rPr lang="fi-FI" sz="2400" dirty="0">
                <a:latin typeface="+mn-lt"/>
                <a:ea typeface="+mn-ea"/>
                <a:cs typeface="+mn-cs"/>
              </a:rPr>
              <a:t>verkkosivulta</a:t>
            </a:r>
            <a:r>
              <a:rPr lang="en-GB" sz="2400" dirty="0">
                <a:latin typeface="+mn-lt"/>
                <a:ea typeface="+mn-ea"/>
                <a:cs typeface="+mn-cs"/>
              </a:rPr>
              <a:t> </a:t>
            </a:r>
            <a:r>
              <a:rPr lang="fi-FI" sz="2400" dirty="0">
                <a:latin typeface="+mn-lt"/>
                <a:ea typeface="+mn-ea"/>
                <a:cs typeface="+mn-cs"/>
              </a:rPr>
              <a:t>paikkakuntakohtaiset</a:t>
            </a:r>
            <a:r>
              <a:rPr lang="en-GB" sz="2400" dirty="0">
                <a:latin typeface="+mn-lt"/>
                <a:ea typeface="+mn-ea"/>
                <a:cs typeface="+mn-cs"/>
              </a:rPr>
              <a:t> </a:t>
            </a:r>
            <a:r>
              <a:rPr lang="fi-FI" sz="2400" dirty="0">
                <a:latin typeface="+mn-lt"/>
                <a:ea typeface="+mn-ea"/>
                <a:cs typeface="+mn-cs"/>
              </a:rPr>
              <a:t>ostajat</a:t>
            </a:r>
            <a:r>
              <a:rPr lang="en-GB" sz="2400" dirty="0">
                <a:latin typeface="+mn-lt"/>
                <a:ea typeface="+mn-ea"/>
                <a:cs typeface="+mn-cs"/>
              </a:rPr>
              <a:t>.</a:t>
            </a:r>
          </a:p>
          <a:p>
            <a:pPr marL="357188" indent="-357188">
              <a:lnSpc>
                <a:spcPct val="110000"/>
              </a:lnSpc>
              <a:spcBef>
                <a:spcPts val="900"/>
              </a:spcBef>
            </a:pPr>
            <a:r>
              <a:rPr lang="fi-FI" sz="2400" dirty="0">
                <a:latin typeface="+mn-lt"/>
                <a:ea typeface="+mn-ea"/>
                <a:cs typeface="+mn-cs"/>
              </a:rPr>
              <a:t>Soitetaan</a:t>
            </a:r>
            <a:r>
              <a:rPr lang="en-GB" sz="2400" dirty="0">
                <a:latin typeface="+mn-lt"/>
                <a:ea typeface="+mn-ea"/>
                <a:cs typeface="+mn-cs"/>
              </a:rPr>
              <a:t> </a:t>
            </a:r>
            <a:r>
              <a:rPr lang="fi-FI" sz="2400" dirty="0">
                <a:latin typeface="+mn-lt"/>
                <a:ea typeface="+mn-ea"/>
                <a:cs typeface="+mn-cs"/>
              </a:rPr>
              <a:t>jollekin</a:t>
            </a:r>
            <a:r>
              <a:rPr lang="en-GB" sz="2400" dirty="0">
                <a:latin typeface="+mn-lt"/>
                <a:ea typeface="+mn-ea"/>
                <a:cs typeface="+mn-cs"/>
              </a:rPr>
              <a:t> </a:t>
            </a:r>
            <a:r>
              <a:rPr lang="fi-FI" sz="2400" dirty="0">
                <a:latin typeface="+mn-lt"/>
                <a:ea typeface="+mn-ea"/>
                <a:cs typeface="+mn-cs"/>
              </a:rPr>
              <a:t>näistä</a:t>
            </a:r>
            <a:r>
              <a:rPr lang="en-GB" sz="2400" dirty="0">
                <a:latin typeface="+mn-lt"/>
                <a:ea typeface="+mn-ea"/>
                <a:cs typeface="+mn-cs"/>
              </a:rPr>
              <a:t> </a:t>
            </a:r>
            <a:r>
              <a:rPr lang="fi-FI" sz="2400" dirty="0">
                <a:latin typeface="+mn-lt"/>
                <a:ea typeface="+mn-ea"/>
                <a:cs typeface="+mn-cs"/>
              </a:rPr>
              <a:t>ja</a:t>
            </a:r>
            <a:r>
              <a:rPr lang="en-GB" sz="2400" dirty="0">
                <a:latin typeface="+mn-lt"/>
                <a:ea typeface="+mn-ea"/>
                <a:cs typeface="+mn-cs"/>
              </a:rPr>
              <a:t> </a:t>
            </a:r>
            <a:r>
              <a:rPr lang="fi-FI" sz="2400" dirty="0">
                <a:latin typeface="+mn-lt"/>
                <a:ea typeface="+mn-ea"/>
                <a:cs typeface="+mn-cs"/>
              </a:rPr>
              <a:t>pyydetään</a:t>
            </a:r>
            <a:r>
              <a:rPr lang="en-GB" sz="2400" dirty="0">
                <a:latin typeface="+mn-lt"/>
                <a:ea typeface="+mn-ea"/>
                <a:cs typeface="+mn-cs"/>
              </a:rPr>
              <a:t> </a:t>
            </a:r>
            <a:r>
              <a:rPr lang="fi-FI" sz="2400" dirty="0">
                <a:latin typeface="+mn-lt"/>
                <a:ea typeface="+mn-ea"/>
                <a:cs typeface="+mn-cs"/>
              </a:rPr>
              <a:t>pinosta</a:t>
            </a:r>
            <a:r>
              <a:rPr lang="en-GB" sz="2400" dirty="0">
                <a:latin typeface="+mn-lt"/>
                <a:ea typeface="+mn-ea"/>
                <a:cs typeface="+mn-cs"/>
              </a:rPr>
              <a:t> </a:t>
            </a:r>
            <a:r>
              <a:rPr lang="fi-FI" sz="2400" dirty="0">
                <a:latin typeface="+mn-lt"/>
                <a:ea typeface="+mn-ea"/>
                <a:cs typeface="+mn-cs"/>
              </a:rPr>
              <a:t>vastaavan</a:t>
            </a:r>
            <a:r>
              <a:rPr lang="en-GB" sz="2400" dirty="0">
                <a:latin typeface="+mn-lt"/>
                <a:ea typeface="+mn-ea"/>
                <a:cs typeface="+mn-cs"/>
              </a:rPr>
              <a:t> </a:t>
            </a:r>
            <a:r>
              <a:rPr lang="fi-FI" sz="2400" dirty="0">
                <a:latin typeface="+mn-lt"/>
                <a:ea typeface="+mn-ea"/>
                <a:cs typeface="+mn-cs"/>
              </a:rPr>
              <a:t>yhteystieto</a:t>
            </a:r>
            <a:r>
              <a:rPr lang="en-GB" sz="2400" dirty="0">
                <a:latin typeface="+mn-lt"/>
                <a:ea typeface="+mn-ea"/>
                <a:cs typeface="+mn-cs"/>
              </a:rPr>
              <a:t> tai </a:t>
            </a:r>
            <a:r>
              <a:rPr lang="fi-FI" sz="2400" dirty="0">
                <a:latin typeface="+mn-lt"/>
                <a:ea typeface="+mn-ea"/>
                <a:cs typeface="+mn-cs"/>
              </a:rPr>
              <a:t>pyydetään</a:t>
            </a:r>
            <a:r>
              <a:rPr lang="en-GB" sz="2400" dirty="0">
                <a:latin typeface="+mn-lt"/>
                <a:ea typeface="+mn-ea"/>
                <a:cs typeface="+mn-cs"/>
              </a:rPr>
              <a:t> </a:t>
            </a:r>
            <a:r>
              <a:rPr lang="fi-FI" sz="2400" dirty="0">
                <a:latin typeface="+mn-lt"/>
                <a:ea typeface="+mn-ea"/>
                <a:cs typeface="+mn-cs"/>
              </a:rPr>
              <a:t>ostajaa</a:t>
            </a:r>
            <a:r>
              <a:rPr lang="en-GB" sz="2400" dirty="0">
                <a:latin typeface="+mn-lt"/>
                <a:ea typeface="+mn-ea"/>
                <a:cs typeface="+mn-cs"/>
              </a:rPr>
              <a:t> </a:t>
            </a:r>
            <a:r>
              <a:rPr lang="fi-FI" sz="2400" dirty="0">
                <a:latin typeface="+mn-lt"/>
                <a:ea typeface="+mn-ea"/>
                <a:cs typeface="+mn-cs"/>
              </a:rPr>
              <a:t>välittämään</a:t>
            </a:r>
            <a:r>
              <a:rPr lang="en-GB" sz="2400" dirty="0">
                <a:latin typeface="+mn-lt"/>
                <a:ea typeface="+mn-ea"/>
                <a:cs typeface="+mn-cs"/>
              </a:rPr>
              <a:t> </a:t>
            </a:r>
            <a:r>
              <a:rPr lang="fi-FI" sz="2400" dirty="0">
                <a:latin typeface="+mn-lt"/>
                <a:ea typeface="+mn-ea"/>
                <a:cs typeface="+mn-cs"/>
              </a:rPr>
              <a:t>tienpitäjän</a:t>
            </a:r>
            <a:r>
              <a:rPr lang="en-GB" sz="2400" dirty="0">
                <a:latin typeface="+mn-lt"/>
                <a:ea typeface="+mn-ea"/>
                <a:cs typeface="+mn-cs"/>
              </a:rPr>
              <a:t> </a:t>
            </a:r>
            <a:r>
              <a:rPr lang="fi-FI" sz="2400" dirty="0">
                <a:latin typeface="+mn-lt"/>
                <a:ea typeface="+mn-ea"/>
                <a:cs typeface="+mn-cs"/>
              </a:rPr>
              <a:t>palaute ja varmistamaan, että palaute johtaa toimenpiteisiin</a:t>
            </a:r>
            <a:r>
              <a:rPr lang="en-GB" sz="2400" dirty="0">
                <a:latin typeface="+mn-lt"/>
                <a:ea typeface="+mn-ea"/>
                <a:cs typeface="+mn-cs"/>
              </a:rPr>
              <a:t>.</a:t>
            </a:r>
          </a:p>
          <a:p>
            <a:pPr marL="0" indent="0">
              <a:lnSpc>
                <a:spcPct val="110000"/>
              </a:lnSpc>
              <a:spcBef>
                <a:spcPts val="900"/>
              </a:spcBef>
              <a:buNone/>
            </a:pPr>
            <a:r>
              <a:rPr lang="fi-FI" sz="2400" dirty="0">
                <a:latin typeface="+mn-lt"/>
                <a:ea typeface="+mn-ea"/>
                <a:cs typeface="+mn-cs"/>
              </a:rPr>
              <a:t>Jotta</a:t>
            </a:r>
            <a:r>
              <a:rPr lang="en-GB" sz="2400" dirty="0">
                <a:latin typeface="+mn-lt"/>
                <a:ea typeface="+mn-ea"/>
                <a:cs typeface="+mn-cs"/>
              </a:rPr>
              <a:t> pinon </a:t>
            </a:r>
            <a:r>
              <a:rPr lang="fi-FI" sz="2400" dirty="0">
                <a:latin typeface="+mn-lt"/>
                <a:ea typeface="+mn-ea"/>
                <a:cs typeface="+mn-cs"/>
              </a:rPr>
              <a:t>paikalle</a:t>
            </a:r>
            <a:r>
              <a:rPr lang="en-GB" sz="2400" dirty="0">
                <a:latin typeface="+mn-lt"/>
                <a:ea typeface="+mn-ea"/>
                <a:cs typeface="+mn-cs"/>
              </a:rPr>
              <a:t> </a:t>
            </a:r>
            <a:r>
              <a:rPr lang="fi-FI" sz="2400" dirty="0">
                <a:latin typeface="+mn-lt"/>
                <a:ea typeface="+mn-ea"/>
                <a:cs typeface="+mn-cs"/>
              </a:rPr>
              <a:t>jääneistä</a:t>
            </a:r>
            <a:r>
              <a:rPr lang="en-GB" sz="2400" dirty="0">
                <a:latin typeface="+mn-lt"/>
                <a:ea typeface="+mn-ea"/>
                <a:cs typeface="+mn-cs"/>
              </a:rPr>
              <a:t> </a:t>
            </a:r>
            <a:r>
              <a:rPr lang="fi-FI" sz="2400" dirty="0">
                <a:latin typeface="+mn-lt"/>
                <a:ea typeface="+mn-ea"/>
                <a:cs typeface="+mn-cs"/>
              </a:rPr>
              <a:t>roskista</a:t>
            </a:r>
            <a:r>
              <a:rPr lang="en-GB" sz="2400" dirty="0">
                <a:latin typeface="+mn-lt"/>
                <a:ea typeface="+mn-ea"/>
                <a:cs typeface="+mn-cs"/>
              </a:rPr>
              <a:t> tai </a:t>
            </a:r>
            <a:r>
              <a:rPr lang="fi-FI" sz="2400" dirty="0">
                <a:latin typeface="+mn-lt"/>
                <a:ea typeface="+mn-ea"/>
                <a:cs typeface="+mn-cs"/>
              </a:rPr>
              <a:t>päällystevaurioista</a:t>
            </a:r>
            <a:r>
              <a:rPr lang="en-GB" sz="2400" dirty="0">
                <a:latin typeface="+mn-lt"/>
                <a:ea typeface="+mn-ea"/>
                <a:cs typeface="+mn-cs"/>
              </a:rPr>
              <a:t> </a:t>
            </a:r>
            <a:r>
              <a:rPr lang="fi-FI" sz="2400" dirty="0">
                <a:latin typeface="+mn-lt"/>
                <a:ea typeface="+mn-ea"/>
                <a:cs typeface="+mn-cs"/>
              </a:rPr>
              <a:t>pystytään</a:t>
            </a:r>
            <a:r>
              <a:rPr lang="en-GB" sz="2400" dirty="0">
                <a:latin typeface="+mn-lt"/>
                <a:ea typeface="+mn-ea"/>
                <a:cs typeface="+mn-cs"/>
              </a:rPr>
              <a:t> </a:t>
            </a:r>
            <a:r>
              <a:rPr lang="fi-FI" sz="2400" dirty="0">
                <a:latin typeface="+mn-lt"/>
                <a:ea typeface="+mn-ea"/>
                <a:cs typeface="+mn-cs"/>
              </a:rPr>
              <a:t>antamaan</a:t>
            </a:r>
            <a:r>
              <a:rPr lang="en-GB" sz="2400" dirty="0">
                <a:latin typeface="+mn-lt"/>
                <a:ea typeface="+mn-ea"/>
                <a:cs typeface="+mn-cs"/>
              </a:rPr>
              <a:t> </a:t>
            </a:r>
            <a:r>
              <a:rPr lang="fi-FI" sz="2400" dirty="0">
                <a:latin typeface="+mn-lt"/>
                <a:ea typeface="+mn-ea"/>
                <a:cs typeface="+mn-cs"/>
              </a:rPr>
              <a:t>palautetta</a:t>
            </a:r>
            <a:r>
              <a:rPr lang="en-GB" sz="2400" dirty="0">
                <a:latin typeface="+mn-lt"/>
                <a:ea typeface="+mn-ea"/>
                <a:cs typeface="+mn-cs"/>
              </a:rPr>
              <a:t>:</a:t>
            </a:r>
          </a:p>
          <a:p>
            <a:pPr marL="266700" indent="-266700">
              <a:lnSpc>
                <a:spcPct val="110000"/>
              </a:lnSpc>
              <a:spcBef>
                <a:spcPts val="900"/>
              </a:spcBef>
            </a:pPr>
            <a:r>
              <a:rPr lang="en-GB" sz="2400" dirty="0">
                <a:latin typeface="+mn-lt"/>
                <a:ea typeface="+mn-ea"/>
                <a:cs typeface="+mn-cs"/>
              </a:rPr>
              <a:t> </a:t>
            </a:r>
            <a:r>
              <a:rPr lang="fi-FI" sz="2400" dirty="0">
                <a:latin typeface="+mn-lt"/>
                <a:ea typeface="+mn-ea"/>
                <a:cs typeface="+mn-cs"/>
              </a:rPr>
              <a:t>Pinonpäälappu</a:t>
            </a:r>
            <a:r>
              <a:rPr lang="en-GB" sz="2400" dirty="0">
                <a:latin typeface="+mn-lt"/>
                <a:ea typeface="+mn-ea"/>
                <a:cs typeface="+mn-cs"/>
              </a:rPr>
              <a:t> on </a:t>
            </a:r>
            <a:r>
              <a:rPr lang="fi-FI" sz="2400" dirty="0">
                <a:latin typeface="+mn-lt"/>
                <a:ea typeface="+mn-ea"/>
                <a:cs typeface="+mn-cs"/>
              </a:rPr>
              <a:t>kuvattava</a:t>
            </a:r>
            <a:r>
              <a:rPr lang="en-GB" sz="2400" dirty="0">
                <a:latin typeface="+mn-lt"/>
                <a:ea typeface="+mn-ea"/>
                <a:cs typeface="+mn-cs"/>
              </a:rPr>
              <a:t> </a:t>
            </a:r>
            <a:r>
              <a:rPr lang="fi-FI" sz="2400" dirty="0">
                <a:latin typeface="+mn-lt"/>
                <a:ea typeface="+mn-ea"/>
                <a:cs typeface="+mn-cs"/>
              </a:rPr>
              <a:t>ennen</a:t>
            </a:r>
            <a:r>
              <a:rPr lang="en-GB" sz="2400" dirty="0">
                <a:latin typeface="+mn-lt"/>
                <a:ea typeface="+mn-ea"/>
                <a:cs typeface="+mn-cs"/>
              </a:rPr>
              <a:t> </a:t>
            </a:r>
            <a:r>
              <a:rPr lang="fi-FI" sz="2400" dirty="0">
                <a:latin typeface="+mn-lt"/>
                <a:ea typeface="+mn-ea"/>
                <a:cs typeface="+mn-cs"/>
              </a:rPr>
              <a:t>kuin</a:t>
            </a:r>
            <a:r>
              <a:rPr lang="en-GB" sz="2400" dirty="0">
                <a:latin typeface="+mn-lt"/>
                <a:ea typeface="+mn-ea"/>
                <a:cs typeface="+mn-cs"/>
              </a:rPr>
              <a:t> </a:t>
            </a:r>
            <a:r>
              <a:rPr lang="fi-FI" sz="2400" dirty="0">
                <a:latin typeface="+mn-lt"/>
                <a:ea typeface="+mn-ea"/>
                <a:cs typeface="+mn-cs"/>
              </a:rPr>
              <a:t>puut</a:t>
            </a:r>
            <a:r>
              <a:rPr lang="en-GB" sz="2400" dirty="0">
                <a:latin typeface="+mn-lt"/>
                <a:ea typeface="+mn-ea"/>
                <a:cs typeface="+mn-cs"/>
              </a:rPr>
              <a:t> </a:t>
            </a:r>
            <a:r>
              <a:rPr lang="fi-FI" sz="2400" dirty="0">
                <a:latin typeface="+mn-lt"/>
                <a:ea typeface="+mn-ea"/>
                <a:cs typeface="+mn-cs"/>
              </a:rPr>
              <a:t>kuljetetaan</a:t>
            </a:r>
            <a:r>
              <a:rPr lang="en-GB" sz="2400" dirty="0">
                <a:latin typeface="+mn-lt"/>
                <a:ea typeface="+mn-ea"/>
                <a:cs typeface="+mn-cs"/>
              </a:rPr>
              <a:t> pois. </a:t>
            </a:r>
          </a:p>
          <a:p>
            <a:pPr marL="357188" indent="-357188">
              <a:lnSpc>
                <a:spcPct val="110000"/>
              </a:lnSpc>
              <a:spcBef>
                <a:spcPts val="900"/>
              </a:spcBef>
            </a:pPr>
            <a:r>
              <a:rPr lang="fi-FI" sz="2400" dirty="0">
                <a:latin typeface="+mn-lt"/>
                <a:ea typeface="+mn-ea"/>
                <a:cs typeface="+mn-cs"/>
              </a:rPr>
              <a:t>Kuvat</a:t>
            </a:r>
            <a:r>
              <a:rPr lang="en-GB" sz="2400" dirty="0">
                <a:latin typeface="+mn-lt"/>
                <a:ea typeface="+mn-ea"/>
                <a:cs typeface="+mn-cs"/>
              </a:rPr>
              <a:t> </a:t>
            </a:r>
            <a:r>
              <a:rPr lang="fi-FI" sz="2400" dirty="0">
                <a:latin typeface="+mn-lt"/>
                <a:ea typeface="+mn-ea"/>
                <a:cs typeface="+mn-cs"/>
              </a:rPr>
              <a:t>ja</a:t>
            </a:r>
            <a:r>
              <a:rPr lang="en-GB" sz="2400" dirty="0">
                <a:latin typeface="+mn-lt"/>
                <a:ea typeface="+mn-ea"/>
                <a:cs typeface="+mn-cs"/>
              </a:rPr>
              <a:t> pinon </a:t>
            </a:r>
            <a:r>
              <a:rPr lang="fi-FI" sz="2400" dirty="0">
                <a:latin typeface="+mn-lt"/>
                <a:ea typeface="+mn-ea"/>
                <a:cs typeface="+mn-cs"/>
              </a:rPr>
              <a:t>sijaintitieto</a:t>
            </a:r>
            <a:r>
              <a:rPr lang="en-GB" sz="2400" dirty="0">
                <a:latin typeface="+mn-lt"/>
                <a:ea typeface="+mn-ea"/>
                <a:cs typeface="+mn-cs"/>
              </a:rPr>
              <a:t> </a:t>
            </a:r>
            <a:r>
              <a:rPr lang="fi-FI" sz="2400" dirty="0">
                <a:latin typeface="+mn-lt"/>
                <a:ea typeface="+mn-ea"/>
                <a:cs typeface="+mn-cs"/>
              </a:rPr>
              <a:t>viedään</a:t>
            </a:r>
            <a:r>
              <a:rPr lang="en-GB" sz="2400" dirty="0">
                <a:latin typeface="+mn-lt"/>
                <a:ea typeface="+mn-ea"/>
                <a:cs typeface="+mn-cs"/>
              </a:rPr>
              <a:t> HARJA-</a:t>
            </a:r>
            <a:r>
              <a:rPr lang="fi-FI" sz="2400" dirty="0">
                <a:latin typeface="+mn-lt"/>
                <a:ea typeface="+mn-ea"/>
                <a:cs typeface="+mn-cs"/>
              </a:rPr>
              <a:t>järjestelmään</a:t>
            </a:r>
            <a:r>
              <a:rPr lang="en-GB" sz="2400" dirty="0">
                <a:latin typeface="+mn-lt"/>
                <a:ea typeface="+mn-ea"/>
                <a:cs typeface="+mn-cs"/>
              </a:rPr>
              <a:t> </a:t>
            </a:r>
            <a:r>
              <a:rPr lang="fi-FI" sz="2400" dirty="0">
                <a:latin typeface="+mn-lt"/>
                <a:ea typeface="+mn-ea"/>
                <a:cs typeface="+mn-cs"/>
              </a:rPr>
              <a:t>esimerkiksi</a:t>
            </a:r>
            <a:r>
              <a:rPr lang="en-GB" sz="2400" dirty="0">
                <a:latin typeface="+mn-lt"/>
                <a:ea typeface="+mn-ea"/>
                <a:cs typeface="+mn-cs"/>
              </a:rPr>
              <a:t> </a:t>
            </a:r>
            <a:r>
              <a:rPr lang="fi-FI" sz="2400" dirty="0">
                <a:latin typeface="+mn-lt"/>
                <a:ea typeface="+mn-ea"/>
                <a:cs typeface="+mn-cs"/>
              </a:rPr>
              <a:t>Palauteväylän</a:t>
            </a:r>
            <a:r>
              <a:rPr lang="en-GB" sz="2400" dirty="0">
                <a:latin typeface="+mn-lt"/>
                <a:ea typeface="+mn-ea"/>
                <a:cs typeface="+mn-cs"/>
              </a:rPr>
              <a:t> </a:t>
            </a:r>
            <a:r>
              <a:rPr lang="fi-FI" sz="2400" dirty="0">
                <a:latin typeface="+mn-lt"/>
                <a:ea typeface="+mn-ea"/>
                <a:cs typeface="+mn-cs"/>
              </a:rPr>
              <a:t>avulla</a:t>
            </a:r>
            <a:r>
              <a:rPr lang="en-GB" sz="2400" dirty="0">
                <a:latin typeface="+mn-lt"/>
                <a:ea typeface="+mn-ea"/>
                <a:cs typeface="+mn-cs"/>
              </a:rPr>
              <a:t>.</a:t>
            </a:r>
          </a:p>
        </p:txBody>
      </p:sp>
      <p:sp>
        <p:nvSpPr>
          <p:cNvPr id="5" name="Dian numeron paikkamerkki 4"/>
          <p:cNvSpPr>
            <a:spLocks noGrp="1"/>
          </p:cNvSpPr>
          <p:nvPr>
            <p:ph type="sldNum" sz="quarter" idx="12"/>
          </p:nvPr>
        </p:nvSpPr>
        <p:spPr/>
        <p:txBody>
          <a:bodyPr/>
          <a:lstStyle/>
          <a:p>
            <a:fld id="{7381E58F-EBEE-45C2-B214-23E4267F217A}" type="slidenum">
              <a:rPr lang="fi-FI" smtClean="0"/>
              <a:pPr/>
              <a:t>15</a:t>
            </a:fld>
            <a:endParaRPr lang="fi-FI" dirty="0"/>
          </a:p>
        </p:txBody>
      </p:sp>
    </p:spTree>
    <p:extLst>
      <p:ext uri="{BB962C8B-B14F-4D97-AF65-F5344CB8AC3E}">
        <p14:creationId xmlns:p14="http://schemas.microsoft.com/office/powerpoint/2010/main" val="415712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6455" y="516016"/>
            <a:ext cx="8530374" cy="811463"/>
          </a:xfrm>
        </p:spPr>
        <p:txBody>
          <a:bodyPr anchor="ctr">
            <a:normAutofit/>
          </a:bodyPr>
          <a:lstStyle/>
          <a:p>
            <a:r>
              <a:rPr lang="fi-FI" sz="3200" dirty="0"/>
              <a:t>Puun haketus</a:t>
            </a:r>
          </a:p>
        </p:txBody>
      </p:sp>
      <p:sp>
        <p:nvSpPr>
          <p:cNvPr id="6" name="Sisällön paikkamerkki 5"/>
          <p:cNvSpPr>
            <a:spLocks noGrp="1"/>
          </p:cNvSpPr>
          <p:nvPr>
            <p:ph sz="quarter" idx="4"/>
          </p:nvPr>
        </p:nvSpPr>
        <p:spPr>
          <a:xfrm>
            <a:off x="744653" y="1293243"/>
            <a:ext cx="9588067" cy="6055208"/>
          </a:xfrm>
        </p:spPr>
        <p:txBody>
          <a:bodyPr>
            <a:noAutofit/>
          </a:bodyPr>
          <a:lstStyle/>
          <a:p>
            <a:pPr marL="0" indent="0">
              <a:lnSpc>
                <a:spcPct val="110000"/>
              </a:lnSpc>
              <a:spcBef>
                <a:spcPts val="1200"/>
              </a:spcBef>
              <a:buNone/>
            </a:pPr>
            <a:r>
              <a:rPr lang="fi-FI" sz="2200" dirty="0"/>
              <a:t>Maantielain 42 § perustelut (HE 45 2018 VP): </a:t>
            </a:r>
            <a:r>
              <a:rPr lang="fi-FI" sz="2200" b="1" dirty="0"/>
              <a:t>Maantien varteen varastoidun </a:t>
            </a:r>
            <a:r>
              <a:rPr lang="fi-FI" sz="2400" dirty="0"/>
              <a:t>energiapuun</a:t>
            </a:r>
            <a:r>
              <a:rPr lang="fi-FI" sz="2200" b="1" dirty="0"/>
              <a:t> hakettamiseen ei tarvita tienpitäjän lupaa, kun:</a:t>
            </a:r>
          </a:p>
          <a:p>
            <a:pPr marL="457200" lvl="0" indent="-457200">
              <a:lnSpc>
                <a:spcPct val="110000"/>
              </a:lnSpc>
              <a:spcBef>
                <a:spcPts val="1200"/>
              </a:spcBef>
              <a:buFont typeface="+mj-lt"/>
              <a:buAutoNum type="alphaLcParenR"/>
            </a:pPr>
            <a:r>
              <a:rPr lang="fi-FI" sz="2200" dirty="0"/>
              <a:t>auto ja haketin ovat maantiellä ja haketta syntyy yksi ajoneuvoyhdis-telmän kuorma, ja auto ja haketin viipyvät paikalla enintään kuormauksen ajan (45 - 90 min)</a:t>
            </a:r>
          </a:p>
          <a:p>
            <a:pPr marL="457200" lvl="0" indent="-457200">
              <a:lnSpc>
                <a:spcPct val="110000"/>
              </a:lnSpc>
              <a:spcBef>
                <a:spcPts val="1200"/>
              </a:spcBef>
              <a:buFont typeface="+mj-lt"/>
              <a:buAutoNum type="alphaLcParenR"/>
            </a:pPr>
            <a:r>
              <a:rPr lang="fi-FI" sz="2200" dirty="0"/>
              <a:t>haketta syntyy enemmän kuin yhden ajoneuvoyhdistelmän kuorma, mutta haketin ei ole maantiellä</a:t>
            </a:r>
          </a:p>
          <a:p>
            <a:pPr marL="457200" lvl="0" indent="-457200">
              <a:lnSpc>
                <a:spcPct val="110000"/>
              </a:lnSpc>
              <a:spcBef>
                <a:spcPts val="1200"/>
              </a:spcBef>
              <a:buFont typeface="+mj-lt"/>
              <a:buAutoNum type="alphaLcParenR"/>
            </a:pPr>
            <a:r>
              <a:rPr lang="fi-FI" sz="2200" dirty="0"/>
              <a:t>energiapuu, kuten rangat tai kannot kuormataan ja kuljetetaan käyttöpaikkaan kokonaisena.</a:t>
            </a:r>
          </a:p>
          <a:p>
            <a:pPr marL="0" lvl="0" indent="0">
              <a:lnSpc>
                <a:spcPct val="110000"/>
              </a:lnSpc>
              <a:spcBef>
                <a:spcPts val="1200"/>
              </a:spcBef>
              <a:buNone/>
            </a:pPr>
            <a:r>
              <a:rPr lang="fi-FI" sz="2200" b="1" dirty="0"/>
              <a:t>Tienpitäjän lupa tarvitaan, jos</a:t>
            </a:r>
          </a:p>
          <a:p>
            <a:pPr marL="0" lvl="0" indent="0">
              <a:lnSpc>
                <a:spcPct val="110000"/>
              </a:lnSpc>
              <a:spcBef>
                <a:spcPts val="1200"/>
              </a:spcBef>
              <a:buNone/>
            </a:pPr>
            <a:r>
              <a:rPr lang="fi-FI" sz="2200" dirty="0"/>
              <a:t>d) haketta syntyy enemmän kuin yksi ajoneuvoyhdistelmän kuorma ja</a:t>
            </a:r>
            <a:br>
              <a:rPr lang="fi-FI" sz="2200" dirty="0"/>
            </a:br>
            <a:r>
              <a:rPr lang="fi-FI" sz="2200" dirty="0"/>
              <a:t>    haketin viipyy paikalla useiden kuormausten ja odotusaikojen ajan</a:t>
            </a:r>
            <a:br>
              <a:rPr lang="fi-FI" sz="2200" dirty="0"/>
            </a:br>
            <a:r>
              <a:rPr lang="fi-FI" sz="2200" dirty="0"/>
              <a:t>   (tunteja).  </a:t>
            </a:r>
          </a:p>
          <a:p>
            <a:pPr marL="0" indent="0">
              <a:buNone/>
            </a:pPr>
            <a:endParaRPr lang="fi-FI" sz="2000" dirty="0"/>
          </a:p>
        </p:txBody>
      </p:sp>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16</a:t>
            </a:fld>
            <a:endParaRPr lang="fi-FI" dirty="0"/>
          </a:p>
        </p:txBody>
      </p:sp>
    </p:spTree>
    <p:extLst>
      <p:ext uri="{BB962C8B-B14F-4D97-AF65-F5344CB8AC3E}">
        <p14:creationId xmlns:p14="http://schemas.microsoft.com/office/powerpoint/2010/main" val="50793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3570" y="732148"/>
            <a:ext cx="8530374" cy="811463"/>
          </a:xfrm>
        </p:spPr>
        <p:txBody>
          <a:bodyPr anchor="ctr">
            <a:normAutofit/>
          </a:bodyPr>
          <a:lstStyle/>
          <a:p>
            <a:r>
              <a:rPr lang="fi-FI" sz="3200" dirty="0"/>
              <a:t>Puun </a:t>
            </a:r>
            <a:r>
              <a:rPr lang="fi-FI" sz="3200" dirty="0" smtClean="0"/>
              <a:t>haketus, yksi kuorma tieltä käsin</a:t>
            </a:r>
            <a:endParaRPr lang="fi-FI" sz="3200"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17</a:t>
            </a:fld>
            <a:endParaRPr lang="fi-FI" dirty="0"/>
          </a:p>
        </p:txBody>
      </p:sp>
      <p:pic>
        <p:nvPicPr>
          <p:cNvPr id="7" name="Kuva 6" descr="Kuva, joka sisältää kohteen ulko, ruoho, rekka, lika&#10;&#10;Kuvaus luotu automaattisesti">
            <a:extLst>
              <a:ext uri="{FF2B5EF4-FFF2-40B4-BE49-F238E27FC236}">
                <a16:creationId xmlns:a16="http://schemas.microsoft.com/office/drawing/2014/main" id="{635D5792-4BC6-4933-B4E7-DF0D6DCCDA7D}"/>
              </a:ext>
            </a:extLst>
          </p:cNvPr>
          <p:cNvPicPr>
            <a:picLocks noChangeAspect="1"/>
          </p:cNvPicPr>
          <p:nvPr/>
        </p:nvPicPr>
        <p:blipFill rotWithShape="1">
          <a:blip r:embed="rId2">
            <a:extLst>
              <a:ext uri="{28A0092B-C50C-407E-A947-70E740481C1C}">
                <a14:useLocalDpi xmlns:a14="http://schemas.microsoft.com/office/drawing/2010/main" val="0"/>
              </a:ext>
            </a:extLst>
          </a:blip>
          <a:srcRect l="11116" b="15145"/>
          <a:stretch/>
        </p:blipFill>
        <p:spPr>
          <a:xfrm>
            <a:off x="641725" y="1621286"/>
            <a:ext cx="4696687" cy="3009667"/>
          </a:xfrm>
          <a:prstGeom prst="rect">
            <a:avLst/>
          </a:prstGeom>
        </p:spPr>
      </p:pic>
      <p:pic>
        <p:nvPicPr>
          <p:cNvPr id="11" name="Kuva 10" descr="Kuva, joka sisältää kohteen ulko, ruoho, rekka, auto&#10;&#10;Kuvaus luotu automaattisesti">
            <a:extLst>
              <a:ext uri="{FF2B5EF4-FFF2-40B4-BE49-F238E27FC236}">
                <a16:creationId xmlns:a16="http://schemas.microsoft.com/office/drawing/2014/main" id="{8E7C213D-05C0-4684-BBEC-F79CDF4B6B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 t="9129" r="-1"/>
          <a:stretch/>
        </p:blipFill>
        <p:spPr>
          <a:xfrm>
            <a:off x="5484509" y="3919358"/>
            <a:ext cx="4472242" cy="3040896"/>
          </a:xfrm>
          <a:prstGeom prst="rect">
            <a:avLst/>
          </a:prstGeom>
        </p:spPr>
      </p:pic>
      <p:sp>
        <p:nvSpPr>
          <p:cNvPr id="12" name="Tekstiruutu 11">
            <a:extLst>
              <a:ext uri="{FF2B5EF4-FFF2-40B4-BE49-F238E27FC236}">
                <a16:creationId xmlns:a16="http://schemas.microsoft.com/office/drawing/2014/main" id="{61862EB3-1421-4398-B6C4-78B4C7254DE1}"/>
              </a:ext>
            </a:extLst>
          </p:cNvPr>
          <p:cNvSpPr txBox="1"/>
          <p:nvPr/>
        </p:nvSpPr>
        <p:spPr>
          <a:xfrm>
            <a:off x="641725" y="4309618"/>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Metsäteho Oy</a:t>
            </a:r>
          </a:p>
        </p:txBody>
      </p:sp>
      <p:sp>
        <p:nvSpPr>
          <p:cNvPr id="13" name="Tekstiruutu 12">
            <a:extLst>
              <a:ext uri="{FF2B5EF4-FFF2-40B4-BE49-F238E27FC236}">
                <a16:creationId xmlns:a16="http://schemas.microsoft.com/office/drawing/2014/main" id="{24E195AD-295B-40E7-B4ED-D3158721D2A3}"/>
              </a:ext>
            </a:extLst>
          </p:cNvPr>
          <p:cNvSpPr txBox="1"/>
          <p:nvPr/>
        </p:nvSpPr>
        <p:spPr>
          <a:xfrm>
            <a:off x="5547365" y="6591062"/>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Metsäteho Oy</a:t>
            </a:r>
          </a:p>
        </p:txBody>
      </p:sp>
      <p:pic>
        <p:nvPicPr>
          <p:cNvPr id="3" name="Kuva 2">
            <a:extLst>
              <a:ext uri="{FF2B5EF4-FFF2-40B4-BE49-F238E27FC236}">
                <a16:creationId xmlns:a16="http://schemas.microsoft.com/office/drawing/2014/main" id="{816AAD43-4032-4214-A4AD-31B89E8FFCBA}"/>
              </a:ext>
            </a:extLst>
          </p:cNvPr>
          <p:cNvPicPr>
            <a:picLocks noChangeAspect="1"/>
          </p:cNvPicPr>
          <p:nvPr/>
        </p:nvPicPr>
        <p:blipFill>
          <a:blip r:embed="rId4"/>
          <a:stretch>
            <a:fillRect/>
          </a:stretch>
        </p:blipFill>
        <p:spPr>
          <a:xfrm>
            <a:off x="8968894" y="5794654"/>
            <a:ext cx="1133954" cy="1188823"/>
          </a:xfrm>
          <a:prstGeom prst="rect">
            <a:avLst/>
          </a:prstGeom>
        </p:spPr>
      </p:pic>
      <p:grpSp>
        <p:nvGrpSpPr>
          <p:cNvPr id="14" name="Ryhmä 13">
            <a:extLst>
              <a:ext uri="{FF2B5EF4-FFF2-40B4-BE49-F238E27FC236}">
                <a16:creationId xmlns:a16="http://schemas.microsoft.com/office/drawing/2014/main" id="{26AEF4D6-0EAC-4346-9D1B-4B8FDC954530}"/>
              </a:ext>
            </a:extLst>
          </p:cNvPr>
          <p:cNvGrpSpPr/>
          <p:nvPr/>
        </p:nvGrpSpPr>
        <p:grpSpPr>
          <a:xfrm>
            <a:off x="4361557" y="3196220"/>
            <a:ext cx="914400" cy="1304925"/>
            <a:chOff x="0" y="0"/>
            <a:chExt cx="914400" cy="1304925"/>
          </a:xfrm>
        </p:grpSpPr>
        <p:sp>
          <p:nvSpPr>
            <p:cNvPr id="15" name="Ellipsi 14">
              <a:extLst>
                <a:ext uri="{FF2B5EF4-FFF2-40B4-BE49-F238E27FC236}">
                  <a16:creationId xmlns:a16="http://schemas.microsoft.com/office/drawing/2014/main" id="{5D7BDE84-89DF-4E48-8DA8-7F295DF68F54}"/>
                </a:ext>
              </a:extLst>
            </p:cNvPr>
            <p:cNvSpPr>
              <a:spLocks noChangeAspect="1"/>
            </p:cNvSpPr>
            <p:nvPr/>
          </p:nvSpPr>
          <p:spPr>
            <a:xfrm>
              <a:off x="552450" y="876300"/>
              <a:ext cx="252000" cy="25200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sp>
          <p:nvSpPr>
            <p:cNvPr id="16" name="Vapaamuotoinen: Muoto 15">
              <a:extLst>
                <a:ext uri="{FF2B5EF4-FFF2-40B4-BE49-F238E27FC236}">
                  <a16:creationId xmlns:a16="http://schemas.microsoft.com/office/drawing/2014/main" id="{26ADE9B5-0F87-43DE-8195-0301BBBCEFC1}"/>
                </a:ext>
              </a:extLst>
            </p:cNvPr>
            <p:cNvSpPr/>
            <p:nvPr/>
          </p:nvSpPr>
          <p:spPr>
            <a:xfrm>
              <a:off x="0" y="0"/>
              <a:ext cx="914400" cy="1304925"/>
            </a:xfrm>
            <a:custGeom>
              <a:avLst/>
              <a:gdLst>
                <a:gd name="connsiteX0" fmla="*/ 647700 w 857250"/>
                <a:gd name="connsiteY0" fmla="*/ 0 h 1304925"/>
                <a:gd name="connsiteX1" fmla="*/ 0 w 857250"/>
                <a:gd name="connsiteY1" fmla="*/ 1295400 h 1304925"/>
                <a:gd name="connsiteX2" fmla="*/ 123825 w 857250"/>
                <a:gd name="connsiteY2" fmla="*/ 1304925 h 1304925"/>
                <a:gd name="connsiteX3" fmla="*/ 857250 w 857250"/>
                <a:gd name="connsiteY3" fmla="*/ 161925 h 1304925"/>
                <a:gd name="connsiteX4" fmla="*/ 647700 w 857250"/>
                <a:gd name="connsiteY4" fmla="*/ 0 h 1304925"/>
                <a:gd name="connsiteX0" fmla="*/ 647700 w 914400"/>
                <a:gd name="connsiteY0" fmla="*/ 0 h 1304925"/>
                <a:gd name="connsiteX1" fmla="*/ 0 w 914400"/>
                <a:gd name="connsiteY1" fmla="*/ 1295400 h 1304925"/>
                <a:gd name="connsiteX2" fmla="*/ 123825 w 914400"/>
                <a:gd name="connsiteY2" fmla="*/ 1304925 h 1304925"/>
                <a:gd name="connsiteX3" fmla="*/ 914400 w 914400"/>
                <a:gd name="connsiteY3" fmla="*/ 257175 h 1304925"/>
                <a:gd name="connsiteX4" fmla="*/ 647700 w 914400"/>
                <a:gd name="connsiteY4" fmla="*/ 0 h 13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304925">
                  <a:moveTo>
                    <a:pt x="647700" y="0"/>
                  </a:moveTo>
                  <a:lnTo>
                    <a:pt x="0" y="1295400"/>
                  </a:lnTo>
                  <a:lnTo>
                    <a:pt x="123825" y="1304925"/>
                  </a:lnTo>
                  <a:lnTo>
                    <a:pt x="914400" y="257175"/>
                  </a:lnTo>
                  <a:lnTo>
                    <a:pt x="647700" y="0"/>
                  </a:lnTo>
                  <a:close/>
                </a:path>
              </a:pathLst>
            </a:cu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sp>
          <p:nvSpPr>
            <p:cNvPr id="17" name="Ellipsi 16">
              <a:extLst>
                <a:ext uri="{FF2B5EF4-FFF2-40B4-BE49-F238E27FC236}">
                  <a16:creationId xmlns:a16="http://schemas.microsoft.com/office/drawing/2014/main" id="{0AEF9C01-19AE-48E1-8D4A-73AC477A0FB5}"/>
                </a:ext>
              </a:extLst>
            </p:cNvPr>
            <p:cNvSpPr>
              <a:spLocks noChangeAspect="1"/>
            </p:cNvSpPr>
            <p:nvPr/>
          </p:nvSpPr>
          <p:spPr>
            <a:xfrm>
              <a:off x="76200" y="219075"/>
              <a:ext cx="251460" cy="25146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grpSp>
      <p:sp>
        <p:nvSpPr>
          <p:cNvPr id="18" name="Tekstiruutu 17">
            <a:extLst>
              <a:ext uri="{FF2B5EF4-FFF2-40B4-BE49-F238E27FC236}">
                <a16:creationId xmlns:a16="http://schemas.microsoft.com/office/drawing/2014/main" id="{84D12888-8391-4223-9E52-7B970E4B118A}"/>
              </a:ext>
            </a:extLst>
          </p:cNvPr>
          <p:cNvSpPr txBox="1"/>
          <p:nvPr/>
        </p:nvSpPr>
        <p:spPr>
          <a:xfrm>
            <a:off x="785495" y="5200820"/>
            <a:ext cx="4294138" cy="1477328"/>
          </a:xfrm>
          <a:prstGeom prst="rect">
            <a:avLst/>
          </a:prstGeom>
          <a:noFill/>
          <a:ln w="38100">
            <a:solidFill>
              <a:srgbClr val="FF0000"/>
            </a:solidFill>
          </a:ln>
        </p:spPr>
        <p:txBody>
          <a:bodyPr wrap="square" rtlCol="0">
            <a:spAutoFit/>
          </a:bodyPr>
          <a:lstStyle/>
          <a:p>
            <a:r>
              <a:rPr lang="fi-FI" sz="1800" dirty="0" err="1"/>
              <a:t>Haketinta</a:t>
            </a:r>
            <a:r>
              <a:rPr lang="fi-FI" sz="1800" dirty="0"/>
              <a:t> ja kuorma-autoa ohittavan auton kuljettaja ei pysty näkemään vastaantulijan kaistaa riittävän pitkälle. </a:t>
            </a:r>
            <a:br>
              <a:rPr lang="fi-FI" sz="1800" dirty="0"/>
            </a:br>
            <a:r>
              <a:rPr lang="fi-FI" sz="1800" dirty="0"/>
              <a:t>Tieliikennelaki kieltää pysähtymisen ja ohittamisen tällaisessa paikassa. </a:t>
            </a:r>
          </a:p>
        </p:txBody>
      </p:sp>
      <p:sp>
        <p:nvSpPr>
          <p:cNvPr id="19" name="Tekstiruutu 18">
            <a:extLst>
              <a:ext uri="{FF2B5EF4-FFF2-40B4-BE49-F238E27FC236}">
                <a16:creationId xmlns:a16="http://schemas.microsoft.com/office/drawing/2014/main" id="{8EE55755-0347-4FBC-99E8-5FCD45EFDD3E}"/>
              </a:ext>
            </a:extLst>
          </p:cNvPr>
          <p:cNvSpPr txBox="1"/>
          <p:nvPr/>
        </p:nvSpPr>
        <p:spPr>
          <a:xfrm>
            <a:off x="5973201" y="1621286"/>
            <a:ext cx="3494857" cy="1477328"/>
          </a:xfrm>
          <a:prstGeom prst="rect">
            <a:avLst/>
          </a:prstGeom>
          <a:noFill/>
          <a:ln w="38100">
            <a:solidFill>
              <a:srgbClr val="009600"/>
            </a:solidFill>
          </a:ln>
        </p:spPr>
        <p:txBody>
          <a:bodyPr wrap="square" rtlCol="0">
            <a:spAutoFit/>
          </a:bodyPr>
          <a:lstStyle/>
          <a:p>
            <a:r>
              <a:rPr lang="fi-FI" sz="1800" dirty="0"/>
              <a:t>Haketin ja kuorma-auton ovat ulkokaarteen puolella. Kuorma-autoa ohittavan auton kuljettaja pysty näkemään, onko ohittaminen turvallista. </a:t>
            </a:r>
          </a:p>
        </p:txBody>
      </p:sp>
      <p:cxnSp>
        <p:nvCxnSpPr>
          <p:cNvPr id="8" name="Suora nuoliyhdysviiva 7">
            <a:extLst>
              <a:ext uri="{FF2B5EF4-FFF2-40B4-BE49-F238E27FC236}">
                <a16:creationId xmlns:a16="http://schemas.microsoft.com/office/drawing/2014/main" id="{49FF9C9C-3E4D-4D86-BBB3-9FE32F7CB3B9}"/>
              </a:ext>
            </a:extLst>
          </p:cNvPr>
          <p:cNvCxnSpPr>
            <a:stCxn id="19" idx="1"/>
          </p:cNvCxnSpPr>
          <p:nvPr/>
        </p:nvCxnSpPr>
        <p:spPr>
          <a:xfrm flipH="1">
            <a:off x="4437757" y="2359950"/>
            <a:ext cx="1535444" cy="3583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a:extLst>
              <a:ext uri="{FF2B5EF4-FFF2-40B4-BE49-F238E27FC236}">
                <a16:creationId xmlns:a16="http://schemas.microsoft.com/office/drawing/2014/main" id="{1434B93C-4FC5-440B-AC40-684F2A737381}"/>
              </a:ext>
            </a:extLst>
          </p:cNvPr>
          <p:cNvCxnSpPr>
            <a:cxnSpLocks/>
            <a:stCxn id="18" idx="3"/>
          </p:cNvCxnSpPr>
          <p:nvPr/>
        </p:nvCxnSpPr>
        <p:spPr>
          <a:xfrm flipV="1">
            <a:off x="5079633" y="5938389"/>
            <a:ext cx="893568" cy="10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49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1280" y="460327"/>
            <a:ext cx="7745250" cy="671971"/>
          </a:xfrm>
        </p:spPr>
        <p:txBody>
          <a:bodyPr>
            <a:normAutofit/>
          </a:bodyPr>
          <a:lstStyle/>
          <a:p>
            <a:r>
              <a:rPr lang="fi-FI" sz="3200" dirty="0"/>
              <a:t>Liikenteen varoittaminen</a:t>
            </a:r>
          </a:p>
        </p:txBody>
      </p:sp>
      <p:sp>
        <p:nvSpPr>
          <p:cNvPr id="6" name="Alatunnisteen paikkamerkki 5"/>
          <p:cNvSpPr>
            <a:spLocks noGrp="1"/>
          </p:cNvSpPr>
          <p:nvPr>
            <p:ph type="ftr" sz="quarter" idx="11"/>
          </p:nvPr>
        </p:nvSpPr>
        <p:spPr/>
        <p:txBody>
          <a:bodyPr/>
          <a:lstStyle/>
          <a:p>
            <a:r>
              <a:rPr lang="fi-FI" dirty="0"/>
              <a:t> </a:t>
            </a:r>
          </a:p>
        </p:txBody>
      </p:sp>
      <p:sp>
        <p:nvSpPr>
          <p:cNvPr id="7" name="Dian numeron paikkamerkki 6"/>
          <p:cNvSpPr>
            <a:spLocks noGrp="1"/>
          </p:cNvSpPr>
          <p:nvPr>
            <p:ph type="sldNum" sz="quarter" idx="12"/>
          </p:nvPr>
        </p:nvSpPr>
        <p:spPr/>
        <p:txBody>
          <a:bodyPr/>
          <a:lstStyle/>
          <a:p>
            <a:fld id="{CD67F47F-A4DF-4926-BB4C-9F1DAEA89B92}" type="slidenum">
              <a:rPr lang="fi-FI" smtClean="0"/>
              <a:pPr/>
              <a:t>18</a:t>
            </a:fld>
            <a:endParaRPr lang="fi-FI" dirty="0"/>
          </a:p>
        </p:txBody>
      </p:sp>
      <p:sp>
        <p:nvSpPr>
          <p:cNvPr id="8" name="Tekstikehys 7"/>
          <p:cNvSpPr txBox="1"/>
          <p:nvPr/>
        </p:nvSpPr>
        <p:spPr>
          <a:xfrm>
            <a:off x="921129" y="6442364"/>
            <a:ext cx="8372499" cy="885755"/>
          </a:xfrm>
          <a:prstGeom prst="rect">
            <a:avLst/>
          </a:prstGeom>
          <a:solidFill>
            <a:schemeClr val="bg1"/>
          </a:solidFill>
        </p:spPr>
        <p:txBody>
          <a:bodyPr wrap="square" rtlCol="0">
            <a:spAutoFit/>
          </a:bodyPr>
          <a:lstStyle/>
          <a:p>
            <a:r>
              <a:rPr lang="fi-FI" baseline="30000" dirty="0"/>
              <a:t>x) </a:t>
            </a:r>
            <a:r>
              <a:rPr lang="fi-FI" i="1" dirty="0"/>
              <a:t>Etäisyys A riippuu tien nopeustasosta: 50 km/h =&gt;70 m; 60 km/h =&gt; 100 m; 80 km/h =&gt; 150 m ja 100 km/h =&gt; 250 m.</a:t>
            </a:r>
            <a:endParaRPr lang="fi-FI" dirty="0"/>
          </a:p>
          <a:p>
            <a:endParaRPr lang="fi-FI" sz="1050" dirty="0"/>
          </a:p>
        </p:txBody>
      </p:sp>
      <p:sp>
        <p:nvSpPr>
          <p:cNvPr id="10" name="Otsikko 1">
            <a:extLst>
              <a:ext uri="{FF2B5EF4-FFF2-40B4-BE49-F238E27FC236}">
                <a16:creationId xmlns:a16="http://schemas.microsoft.com/office/drawing/2014/main" id="{55C2A5BE-B6BE-4B32-A5DD-B38196621EAF}"/>
              </a:ext>
            </a:extLst>
          </p:cNvPr>
          <p:cNvSpPr txBox="1">
            <a:spLocks/>
          </p:cNvSpPr>
          <p:nvPr/>
        </p:nvSpPr>
        <p:spPr>
          <a:xfrm>
            <a:off x="4979321" y="1629295"/>
            <a:ext cx="5960225" cy="32502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10000"/>
              </a:lnSpc>
            </a:pPr>
            <a:r>
              <a:rPr lang="fi-FI" sz="2200" dirty="0"/>
              <a:t>Seutu- tai yhdystie (100–19999)</a:t>
            </a:r>
          </a:p>
          <a:p>
            <a:pPr marL="342900" indent="-342900">
              <a:lnSpc>
                <a:spcPct val="110000"/>
              </a:lnSpc>
              <a:buFont typeface="Arial" panose="020B0604020202020204" pitchFamily="34" charset="0"/>
              <a:buChar char="•"/>
            </a:pPr>
            <a:r>
              <a:rPr lang="fi-FI" sz="2200" b="0" dirty="0"/>
              <a:t>tie ei ole etuajo-oikeutettu</a:t>
            </a:r>
          </a:p>
          <a:p>
            <a:pPr marL="342900" indent="-342900">
              <a:lnSpc>
                <a:spcPct val="110000"/>
              </a:lnSpc>
              <a:buFont typeface="Arial" panose="020B0604020202020204" pitchFamily="34" charset="0"/>
              <a:buChar char="•"/>
            </a:pPr>
            <a:r>
              <a:rPr lang="fi-FI" sz="2200" b="0" dirty="0"/>
              <a:t>näkemäolosuhteet kuormauspaikan läheisyydessä ovat hyvät.</a:t>
            </a:r>
          </a:p>
          <a:p>
            <a:pPr>
              <a:lnSpc>
                <a:spcPct val="110000"/>
              </a:lnSpc>
            </a:pPr>
            <a:endParaRPr lang="fi-FI" sz="2200" b="0" dirty="0"/>
          </a:p>
          <a:p>
            <a:pPr marL="539750">
              <a:lnSpc>
                <a:spcPct val="110000"/>
              </a:lnSpc>
            </a:pPr>
            <a:r>
              <a:rPr lang="fi-FI" sz="2200" b="0" dirty="0"/>
              <a:t>Muuta liikennettä varoitetaan riittävän kauas kuormaavan ajoneuvon taakse sijoitetulla varoituskolmiolla.</a:t>
            </a:r>
          </a:p>
        </p:txBody>
      </p:sp>
      <p:pic>
        <p:nvPicPr>
          <p:cNvPr id="11" name="Kuva 10">
            <a:extLst>
              <a:ext uri="{FF2B5EF4-FFF2-40B4-BE49-F238E27FC236}">
                <a16:creationId xmlns:a16="http://schemas.microsoft.com/office/drawing/2014/main" id="{859DFED3-C3C2-4072-BEBD-E19096F8F6F1}"/>
              </a:ext>
            </a:extLst>
          </p:cNvPr>
          <p:cNvPicPr/>
          <p:nvPr/>
        </p:nvPicPr>
        <p:blipFill rotWithShape="1">
          <a:blip r:embed="rId2" cstate="print">
            <a:extLst>
              <a:ext uri="{28A0092B-C50C-407E-A947-70E740481C1C}">
                <a14:useLocalDpi xmlns:a14="http://schemas.microsoft.com/office/drawing/2010/main" val="0"/>
              </a:ext>
            </a:extLst>
          </a:blip>
          <a:srcRect l="1335" t="3774" r="2670" b="16428"/>
          <a:stretch/>
        </p:blipFill>
        <p:spPr bwMode="auto">
          <a:xfrm>
            <a:off x="664601" y="1377834"/>
            <a:ext cx="4115218" cy="4804006"/>
          </a:xfrm>
          <a:prstGeom prst="rect">
            <a:avLst/>
          </a:prstGeom>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Nuoli: Oikea 2">
            <a:extLst>
              <a:ext uri="{FF2B5EF4-FFF2-40B4-BE49-F238E27FC236}">
                <a16:creationId xmlns:a16="http://schemas.microsoft.com/office/drawing/2014/main" id="{D9061605-CB46-41CB-8531-8DC01F817C17}"/>
              </a:ext>
            </a:extLst>
          </p:cNvPr>
          <p:cNvSpPr/>
          <p:nvPr/>
        </p:nvSpPr>
        <p:spPr>
          <a:xfrm>
            <a:off x="5117714" y="3687578"/>
            <a:ext cx="310494" cy="2443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72696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tunnisteen paikkamerkki 5"/>
          <p:cNvSpPr>
            <a:spLocks noGrp="1"/>
          </p:cNvSpPr>
          <p:nvPr>
            <p:ph type="ftr" sz="quarter" idx="11"/>
          </p:nvPr>
        </p:nvSpPr>
        <p:spPr/>
        <p:txBody>
          <a:bodyPr/>
          <a:lstStyle/>
          <a:p>
            <a:r>
              <a:rPr lang="fi-FI" dirty="0"/>
              <a:t> </a:t>
            </a:r>
          </a:p>
        </p:txBody>
      </p:sp>
      <p:sp>
        <p:nvSpPr>
          <p:cNvPr id="7" name="Dian numeron paikkamerkki 6"/>
          <p:cNvSpPr>
            <a:spLocks noGrp="1"/>
          </p:cNvSpPr>
          <p:nvPr>
            <p:ph type="sldNum" sz="quarter" idx="12"/>
          </p:nvPr>
        </p:nvSpPr>
        <p:spPr/>
        <p:txBody>
          <a:bodyPr/>
          <a:lstStyle/>
          <a:p>
            <a:fld id="{CD67F47F-A4DF-4926-BB4C-9F1DAEA89B92}" type="slidenum">
              <a:rPr lang="fi-FI" smtClean="0"/>
              <a:pPr/>
              <a:t>19</a:t>
            </a:fld>
            <a:endParaRPr lang="fi-FI" dirty="0"/>
          </a:p>
        </p:txBody>
      </p:sp>
      <p:sp>
        <p:nvSpPr>
          <p:cNvPr id="8" name="Tekstikehys 7"/>
          <p:cNvSpPr txBox="1"/>
          <p:nvPr/>
        </p:nvSpPr>
        <p:spPr>
          <a:xfrm>
            <a:off x="610370" y="6467218"/>
            <a:ext cx="9372600" cy="869469"/>
          </a:xfrm>
          <a:prstGeom prst="rect">
            <a:avLst/>
          </a:prstGeom>
          <a:solidFill>
            <a:schemeClr val="bg1"/>
          </a:solidFill>
        </p:spPr>
        <p:txBody>
          <a:bodyPr wrap="square" rtlCol="0">
            <a:spAutoFit/>
          </a:bodyPr>
          <a:lstStyle/>
          <a:p>
            <a:r>
              <a:rPr lang="fi-FI" sz="2000" dirty="0"/>
              <a:t>Tieliikennelain mukaan käyttäminen vaatii kuitenkin tienpitäjän luvan. </a:t>
            </a:r>
            <a:br>
              <a:rPr lang="fi-FI" sz="2000" dirty="0"/>
            </a:br>
            <a:r>
              <a:rPr lang="fi-FI" sz="2000" dirty="0"/>
              <a:t>Tuskin poliisi silti sakottaa, koska merkki parantaa turvallisuutta.</a:t>
            </a:r>
          </a:p>
          <a:p>
            <a:endParaRPr lang="fi-FI" sz="1050" dirty="0"/>
          </a:p>
        </p:txBody>
      </p:sp>
      <p:pic>
        <p:nvPicPr>
          <p:cNvPr id="9" name="Kuva 8">
            <a:extLst>
              <a:ext uri="{FF2B5EF4-FFF2-40B4-BE49-F238E27FC236}">
                <a16:creationId xmlns:a16="http://schemas.microsoft.com/office/drawing/2014/main" id="{1EAFA65B-6E73-400D-A739-A4DFB6A6E968}"/>
              </a:ext>
            </a:extLst>
          </p:cNvPr>
          <p:cNvPicPr/>
          <p:nvPr/>
        </p:nvPicPr>
        <p:blipFill rotWithShape="1">
          <a:blip r:embed="rId2" cstate="print">
            <a:extLst>
              <a:ext uri="{28A0092B-C50C-407E-A947-70E740481C1C}">
                <a14:useLocalDpi xmlns:a14="http://schemas.microsoft.com/office/drawing/2010/main" val="0"/>
              </a:ext>
            </a:extLst>
          </a:blip>
          <a:srcRect l="1625" t="29185" r="3048" b="2537"/>
          <a:stretch/>
        </p:blipFill>
        <p:spPr bwMode="auto">
          <a:xfrm>
            <a:off x="537904" y="1440742"/>
            <a:ext cx="4679950" cy="4804006"/>
          </a:xfrm>
          <a:prstGeom prst="rect">
            <a:avLst/>
          </a:prstGeom>
          <a:ln w="3175">
            <a:solidFill>
              <a:schemeClr val="tx1"/>
            </a:solidFill>
          </a:ln>
          <a:extLst>
            <a:ext uri="{53640926-AAD7-44D8-BBD7-CCE9431645EC}">
              <a14:shadowObscured xmlns:a14="http://schemas.microsoft.com/office/drawing/2010/main"/>
            </a:ext>
          </a:extLst>
        </p:spPr>
      </p:pic>
      <p:sp>
        <p:nvSpPr>
          <p:cNvPr id="2" name="Otsikko 1"/>
          <p:cNvSpPr>
            <a:spLocks noGrp="1"/>
          </p:cNvSpPr>
          <p:nvPr>
            <p:ph type="title"/>
          </p:nvPr>
        </p:nvSpPr>
        <p:spPr>
          <a:xfrm>
            <a:off x="488028" y="460327"/>
            <a:ext cx="7745250" cy="671971"/>
          </a:xfrm>
        </p:spPr>
        <p:txBody>
          <a:bodyPr>
            <a:normAutofit/>
          </a:bodyPr>
          <a:lstStyle/>
          <a:p>
            <a:r>
              <a:rPr lang="fi-FI" sz="3200" dirty="0"/>
              <a:t>Liikenteen varoittaminen</a:t>
            </a:r>
          </a:p>
        </p:txBody>
      </p:sp>
      <p:sp>
        <p:nvSpPr>
          <p:cNvPr id="11" name="Otsikko 1">
            <a:extLst>
              <a:ext uri="{FF2B5EF4-FFF2-40B4-BE49-F238E27FC236}">
                <a16:creationId xmlns:a16="http://schemas.microsoft.com/office/drawing/2014/main" id="{28766919-6EB7-4F05-98E2-3CA201E2B078}"/>
              </a:ext>
            </a:extLst>
          </p:cNvPr>
          <p:cNvSpPr txBox="1">
            <a:spLocks/>
          </p:cNvSpPr>
          <p:nvPr/>
        </p:nvSpPr>
        <p:spPr>
          <a:xfrm>
            <a:off x="5569521" y="1430872"/>
            <a:ext cx="5014223" cy="498013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10000"/>
              </a:lnSpc>
            </a:pPr>
            <a:r>
              <a:rPr lang="fi-FI" sz="2200" dirty="0"/>
              <a:t>Seutu- tai yhdystiet (100–19999)</a:t>
            </a:r>
          </a:p>
          <a:p>
            <a:pPr marL="342900" indent="-342900">
              <a:lnSpc>
                <a:spcPct val="110000"/>
              </a:lnSpc>
              <a:buFont typeface="Arial" panose="020B0604020202020204" pitchFamily="34" charset="0"/>
              <a:buChar char="•"/>
            </a:pPr>
            <a:r>
              <a:rPr lang="fi-FI" sz="2200" b="0" dirty="0"/>
              <a:t>tie ei ole etuajo-oikeutettu</a:t>
            </a:r>
          </a:p>
          <a:p>
            <a:pPr marL="342900" indent="-342900">
              <a:lnSpc>
                <a:spcPct val="110000"/>
              </a:lnSpc>
              <a:buFont typeface="Arial" panose="020B0604020202020204" pitchFamily="34" charset="0"/>
              <a:buChar char="•"/>
            </a:pPr>
            <a:r>
              <a:rPr lang="fi-FI" sz="2200" b="0" dirty="0"/>
              <a:t>kuormauspaikka on mutkan takana</a:t>
            </a:r>
          </a:p>
          <a:p>
            <a:pPr marL="342900" indent="-342900">
              <a:lnSpc>
                <a:spcPct val="110000"/>
              </a:lnSpc>
              <a:buFont typeface="Arial" panose="020B0604020202020204" pitchFamily="34" charset="0"/>
              <a:buChar char="•"/>
            </a:pPr>
            <a:r>
              <a:rPr lang="fi-FI" sz="2200" b="0" dirty="0"/>
              <a:t>muuta liikennettä on syytä informoida tehokkaammin kuin varoituskolmiolla.</a:t>
            </a:r>
          </a:p>
          <a:p>
            <a:pPr marL="539750">
              <a:lnSpc>
                <a:spcPct val="110000"/>
              </a:lnSpc>
            </a:pPr>
            <a:endParaRPr lang="fi-FI" sz="2200" b="0" dirty="0">
              <a:solidFill>
                <a:srgbClr val="FF0000"/>
              </a:solidFill>
            </a:endParaRPr>
          </a:p>
          <a:p>
            <a:pPr marL="539750">
              <a:lnSpc>
                <a:spcPct val="110000"/>
              </a:lnSpc>
            </a:pPr>
            <a:r>
              <a:rPr lang="fi-FI" sz="2200" b="0" dirty="0"/>
              <a:t>Hyvä keino on käyttää varretonta varoituslaitetta, jossa on merkki Muu vaara sekä lisäkilpi ”Puun kuormaus” ja vilkkuva valo, tai varteen kiinnitettyä varoitus-merkkiä ja lisäkilpeä. </a:t>
            </a:r>
          </a:p>
        </p:txBody>
      </p:sp>
      <p:sp>
        <p:nvSpPr>
          <p:cNvPr id="12" name="Nuoli: Oikea 11">
            <a:extLst>
              <a:ext uri="{FF2B5EF4-FFF2-40B4-BE49-F238E27FC236}">
                <a16:creationId xmlns:a16="http://schemas.microsoft.com/office/drawing/2014/main" id="{B4D3E9CA-BCF1-4132-BE70-6DC5E78748D7}"/>
              </a:ext>
            </a:extLst>
          </p:cNvPr>
          <p:cNvSpPr/>
          <p:nvPr/>
        </p:nvSpPr>
        <p:spPr>
          <a:xfrm>
            <a:off x="5649733" y="4219593"/>
            <a:ext cx="310494" cy="2443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506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z="3200" dirty="0"/>
              <a:t>Esityksen sisältö</a:t>
            </a:r>
          </a:p>
        </p:txBody>
      </p:sp>
      <p:sp>
        <p:nvSpPr>
          <p:cNvPr id="3" name="Tekstin paikkamerkki 2"/>
          <p:cNvSpPr>
            <a:spLocks noGrp="1"/>
          </p:cNvSpPr>
          <p:nvPr>
            <p:ph type="body" sz="quarter" idx="10"/>
          </p:nvPr>
        </p:nvSpPr>
        <p:spPr/>
        <p:txBody>
          <a:bodyPr/>
          <a:lstStyle/>
          <a:p>
            <a:pPr>
              <a:lnSpc>
                <a:spcPct val="100000"/>
              </a:lnSpc>
            </a:pPr>
            <a:r>
              <a:rPr lang="fi-FI" sz="2400" dirty="0"/>
              <a:t>Ohjeen taustaa</a:t>
            </a:r>
          </a:p>
          <a:p>
            <a:pPr>
              <a:lnSpc>
                <a:spcPct val="100000"/>
              </a:lnSpc>
            </a:pPr>
            <a:r>
              <a:rPr lang="fi-FI" sz="2400" dirty="0"/>
              <a:t>Pinon paikka maantien varressa</a:t>
            </a:r>
          </a:p>
          <a:p>
            <a:pPr>
              <a:lnSpc>
                <a:spcPct val="100000"/>
              </a:lnSpc>
            </a:pPr>
            <a:r>
              <a:rPr lang="fi-FI" sz="2400" dirty="0"/>
              <a:t>Kuormaaminen kapealla tiellä</a:t>
            </a:r>
          </a:p>
          <a:p>
            <a:pPr>
              <a:lnSpc>
                <a:spcPct val="100000"/>
              </a:lnSpc>
            </a:pPr>
            <a:r>
              <a:rPr lang="fi-FI" sz="2400" dirty="0"/>
              <a:t>Pinon merkitseminen maastossa</a:t>
            </a:r>
          </a:p>
          <a:p>
            <a:pPr>
              <a:lnSpc>
                <a:spcPct val="100000"/>
              </a:lnSpc>
            </a:pPr>
            <a:r>
              <a:rPr lang="fi-FI" sz="2400" dirty="0"/>
              <a:t>Puun haketus</a:t>
            </a:r>
          </a:p>
          <a:p>
            <a:pPr>
              <a:lnSpc>
                <a:spcPct val="100000"/>
              </a:lnSpc>
            </a:pPr>
            <a:r>
              <a:rPr lang="fi-FI" sz="2400" dirty="0"/>
              <a:t>Kuormaus- ja haketuspaikan siivous</a:t>
            </a:r>
          </a:p>
          <a:p>
            <a:pPr>
              <a:lnSpc>
                <a:spcPct val="100000"/>
              </a:lnSpc>
            </a:pPr>
            <a:r>
              <a:rPr lang="fi-FI" sz="2400" dirty="0"/>
              <a:t>Liikenteen varoittaminen</a:t>
            </a:r>
          </a:p>
          <a:p>
            <a:pPr>
              <a:lnSpc>
                <a:spcPct val="100000"/>
              </a:lnSpc>
            </a:pPr>
            <a:r>
              <a:rPr lang="fi-FI" sz="2400" dirty="0"/>
              <a:t>Kuormaamisluvan tarve</a:t>
            </a:r>
          </a:p>
          <a:p>
            <a:endParaRPr lang="fi-FI" dirty="0"/>
          </a:p>
        </p:txBody>
      </p:sp>
    </p:spTree>
    <p:extLst>
      <p:ext uri="{BB962C8B-B14F-4D97-AF65-F5344CB8AC3E}">
        <p14:creationId xmlns:p14="http://schemas.microsoft.com/office/powerpoint/2010/main" val="375097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3696" y="315771"/>
            <a:ext cx="8530374" cy="811463"/>
          </a:xfrm>
        </p:spPr>
        <p:txBody>
          <a:bodyPr anchor="ctr">
            <a:normAutofit/>
          </a:bodyPr>
          <a:lstStyle/>
          <a:p>
            <a:r>
              <a:rPr lang="fi-FI" sz="3200" dirty="0"/>
              <a:t>Luvanvarainen työskentely</a:t>
            </a:r>
          </a:p>
        </p:txBody>
      </p:sp>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20</a:t>
            </a:fld>
            <a:endParaRPr lang="fi-FI" dirty="0"/>
          </a:p>
        </p:txBody>
      </p:sp>
      <p:sp>
        <p:nvSpPr>
          <p:cNvPr id="11" name="Sisällön paikkamerkki 5">
            <a:extLst>
              <a:ext uri="{FF2B5EF4-FFF2-40B4-BE49-F238E27FC236}">
                <a16:creationId xmlns:a16="http://schemas.microsoft.com/office/drawing/2014/main" id="{37EB589E-99A5-4E8C-BB19-20B18E81C541}"/>
              </a:ext>
            </a:extLst>
          </p:cNvPr>
          <p:cNvSpPr txBox="1">
            <a:spLocks/>
          </p:cNvSpPr>
          <p:nvPr/>
        </p:nvSpPr>
        <p:spPr>
          <a:xfrm>
            <a:off x="528522" y="1234127"/>
            <a:ext cx="9820823" cy="577257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1200"/>
              </a:spcBef>
              <a:buNone/>
            </a:pPr>
            <a:r>
              <a:rPr lang="fi-FI" sz="2200" b="1" dirty="0"/>
              <a:t>Valta- tai kantateillä (1-99) </a:t>
            </a:r>
            <a:r>
              <a:rPr lang="fi-FI" sz="2200" dirty="0"/>
              <a:t>sekä muilla </a:t>
            </a:r>
            <a:r>
              <a:rPr lang="fi-FI" sz="2200" b="1" dirty="0"/>
              <a:t>etuajo-oikeutetuilla        teillä </a:t>
            </a:r>
            <a:r>
              <a:rPr lang="fi-FI" sz="2200" dirty="0"/>
              <a:t>tarvitaan </a:t>
            </a:r>
            <a:r>
              <a:rPr lang="fi-FI" sz="2200" b="1" dirty="0"/>
              <a:t>tienpitäjän lupa</a:t>
            </a:r>
            <a:r>
              <a:rPr lang="fi-FI" sz="2200" dirty="0"/>
              <a:t> pinon sijoittamiseen osittain tiealueelle ja puiden kuormaamiseen maantieltä käsin. </a:t>
            </a:r>
          </a:p>
          <a:p>
            <a:pPr marL="0" indent="0">
              <a:lnSpc>
                <a:spcPct val="110000"/>
              </a:lnSpc>
              <a:spcBef>
                <a:spcPts val="1200"/>
              </a:spcBef>
              <a:buNone/>
            </a:pPr>
            <a:r>
              <a:rPr lang="fi-FI" sz="2200" b="1" dirty="0"/>
              <a:t>Kuormauslupa</a:t>
            </a:r>
            <a:r>
              <a:rPr lang="fi-FI" sz="2200" dirty="0"/>
              <a:t> tulee hakea hyvissä ajoin </a:t>
            </a:r>
            <a:r>
              <a:rPr lang="fi-FI" sz="2200" b="1" dirty="0"/>
              <a:t>ennen puupinon tekemistä</a:t>
            </a:r>
            <a:r>
              <a:rPr lang="fi-FI" sz="2200" dirty="0"/>
              <a:t>. Lupa sisältää oikeuden ja velvollisuuden varoitus- ja tarvittaessa nopeus- rajoitusmerkkien käyttöön.</a:t>
            </a:r>
          </a:p>
          <a:p>
            <a:pPr marL="0" indent="0">
              <a:lnSpc>
                <a:spcPct val="110000"/>
              </a:lnSpc>
              <a:buNone/>
            </a:pPr>
            <a:r>
              <a:rPr lang="fi-FI" sz="2200" dirty="0"/>
              <a:t>Lupa voidaan myöntää, jos </a:t>
            </a:r>
            <a:r>
              <a:rPr lang="fi-FI" sz="2200" b="1" dirty="0"/>
              <a:t>kuormaamisesta ei aiheudu vaaraa liikenteelle eikä haittaa tienpidolle</a:t>
            </a:r>
            <a:r>
              <a:rPr lang="fi-FI" sz="2200" dirty="0"/>
              <a:t>. </a:t>
            </a:r>
          </a:p>
          <a:p>
            <a:pPr marL="0" indent="0">
              <a:lnSpc>
                <a:spcPct val="110000"/>
              </a:lnSpc>
              <a:buNone/>
            </a:pPr>
            <a:r>
              <a:rPr lang="fi-FI" sz="2200" dirty="0"/>
              <a:t>Kuormauslupaa ei myönnetä moottoriteille, moottoriliikenneteille eikä kapealle keskikaideteille. </a:t>
            </a:r>
          </a:p>
          <a:p>
            <a:pPr marL="0" indent="0">
              <a:lnSpc>
                <a:spcPct val="110000"/>
              </a:lnSpc>
              <a:spcBef>
                <a:spcPts val="1200"/>
              </a:spcBef>
              <a:buNone/>
            </a:pPr>
            <a:r>
              <a:rPr lang="fi-FI" sz="2200" dirty="0"/>
              <a:t>Luvan saaminen edellyttää, että lupahakemukseen on liitetty liikenteen-ohjaussuunnitelma tai muu periaatekuva työkohteen liikennejärjestelyistä.</a:t>
            </a:r>
          </a:p>
          <a:p>
            <a:pPr marL="0" indent="0">
              <a:lnSpc>
                <a:spcPct val="110000"/>
              </a:lnSpc>
              <a:spcBef>
                <a:spcPts val="1200"/>
              </a:spcBef>
              <a:buNone/>
            </a:pPr>
            <a:r>
              <a:rPr lang="fi-FI" sz="2200" dirty="0"/>
              <a:t>Pirkanmaan ELY-keskuksesta myöntää luvat koko Suomeen.</a:t>
            </a:r>
          </a:p>
          <a:p>
            <a:pPr marL="0" indent="0">
              <a:buNone/>
            </a:pPr>
            <a:endParaRPr lang="fi-FI" sz="2200" dirty="0"/>
          </a:p>
          <a:p>
            <a:pPr marL="0" indent="0">
              <a:buNone/>
            </a:pPr>
            <a:endParaRPr lang="fi-FI" sz="2200" dirty="0"/>
          </a:p>
        </p:txBody>
      </p:sp>
      <p:pic>
        <p:nvPicPr>
          <p:cNvPr id="7" name="Picture 2" descr="Kuvahaun tulos: etuajo-oikeus merkki&quot;">
            <a:extLst>
              <a:ext uri="{FF2B5EF4-FFF2-40B4-BE49-F238E27FC236}">
                <a16:creationId xmlns:a16="http://schemas.microsoft.com/office/drawing/2014/main" id="{0C9A9B22-34C2-4B08-A406-48471B6C0C0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0806" y="1152868"/>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23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6455" y="315771"/>
            <a:ext cx="8530374" cy="811463"/>
          </a:xfrm>
        </p:spPr>
        <p:txBody>
          <a:bodyPr anchor="ctr">
            <a:normAutofit/>
          </a:bodyPr>
          <a:lstStyle/>
          <a:p>
            <a:r>
              <a:rPr lang="fi-FI" sz="3200" dirty="0"/>
              <a:t>Luvanvarainen työskentely</a:t>
            </a:r>
          </a:p>
        </p:txBody>
      </p:sp>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21</a:t>
            </a:fld>
            <a:endParaRPr lang="fi-FI" dirty="0"/>
          </a:p>
        </p:txBody>
      </p:sp>
      <p:sp>
        <p:nvSpPr>
          <p:cNvPr id="11" name="Sisällön paikkamerkki 5">
            <a:extLst>
              <a:ext uri="{FF2B5EF4-FFF2-40B4-BE49-F238E27FC236}">
                <a16:creationId xmlns:a16="http://schemas.microsoft.com/office/drawing/2014/main" id="{37EB589E-99A5-4E8C-BB19-20B18E81C541}"/>
              </a:ext>
            </a:extLst>
          </p:cNvPr>
          <p:cNvSpPr txBox="1">
            <a:spLocks/>
          </p:cNvSpPr>
          <p:nvPr/>
        </p:nvSpPr>
        <p:spPr>
          <a:xfrm>
            <a:off x="744653" y="1235053"/>
            <a:ext cx="9346997" cy="577257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1200"/>
              </a:spcBef>
              <a:buNone/>
            </a:pPr>
            <a:r>
              <a:rPr lang="fi-FI" sz="2200" dirty="0"/>
              <a:t>Ohjeeseen on nyt kirjoitettu, että lupia myönnettäisiin esim. seuraavissa tapauksissa:</a:t>
            </a:r>
          </a:p>
          <a:p>
            <a:pPr marL="457200" indent="-457200">
              <a:lnSpc>
                <a:spcPct val="110000"/>
              </a:lnSpc>
              <a:spcBef>
                <a:spcPts val="1200"/>
              </a:spcBef>
              <a:buFont typeface="+mj-lt"/>
              <a:buAutoNum type="alphaLcParenR"/>
            </a:pPr>
            <a:r>
              <a:rPr lang="fi-FI" sz="2200" dirty="0"/>
              <a:t>tie KVL on enintään 500 ajon/vrk ja kuormauspaikalla on riittävä näkyvyys pysähtyneen yhdistelmän ohittamiseen, eikä muuta toimivaa paikkaa ole kohtuullisin toimenpitein järjestettävissä, energiapuu, </a:t>
            </a:r>
          </a:p>
          <a:p>
            <a:pPr marL="457200" indent="-457200">
              <a:lnSpc>
                <a:spcPct val="110000"/>
              </a:lnSpc>
              <a:spcBef>
                <a:spcPts val="1200"/>
              </a:spcBef>
              <a:buFont typeface="+mj-lt"/>
              <a:buAutoNum type="alphaLcParenR"/>
            </a:pPr>
            <a:r>
              <a:rPr lang="fi-FI" sz="2200" dirty="0"/>
              <a:t>tien KVL on enintään 700 ajon/vrk, pinon puut haetaan yöaikaan (22–06) ja kuormauspaikalla on riittävä näkyvyys pysähtyneen yhdistelmän ohittamiseen, eikä muuta toimivaa paikkaa ole kohtuullisin toimenpitein järjestettävissä.</a:t>
            </a:r>
          </a:p>
          <a:p>
            <a:pPr marL="457200" indent="-457200">
              <a:lnSpc>
                <a:spcPct val="110000"/>
              </a:lnSpc>
              <a:spcBef>
                <a:spcPts val="1200"/>
              </a:spcBef>
              <a:buFont typeface="+mj-lt"/>
              <a:buAutoNum type="alphaLcParenR"/>
            </a:pPr>
            <a:r>
              <a:rPr lang="fi-FI" sz="2200" dirty="0"/>
              <a:t>Leimikko on tien ja joen tms. välissä eikä muuta paikkaa ole.</a:t>
            </a:r>
          </a:p>
          <a:p>
            <a:pPr marL="0" indent="0">
              <a:lnSpc>
                <a:spcPct val="110000"/>
              </a:lnSpc>
              <a:spcBef>
                <a:spcPts val="1200"/>
              </a:spcBef>
              <a:buNone/>
            </a:pPr>
            <a:r>
              <a:rPr lang="fi-FI" sz="2200" dirty="0"/>
              <a:t>Etuajo-oikeutetuilla teillä kuljettavat eivät osaa odottaa, että mutkan takana on kuormaava kuorma-auto, vaikka tiellä olisi varoitusmerkki. Muilla kuin etuajo-oikeutetuilla teillä liikennemäärä voi olla 1000 ajon/vrk eikä pinoa varten tarvita lupaa.</a:t>
            </a:r>
          </a:p>
        </p:txBody>
      </p:sp>
    </p:spTree>
    <p:extLst>
      <p:ext uri="{BB962C8B-B14F-4D97-AF65-F5344CB8AC3E}">
        <p14:creationId xmlns:p14="http://schemas.microsoft.com/office/powerpoint/2010/main" val="259578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6455" y="315771"/>
            <a:ext cx="8530374" cy="811463"/>
          </a:xfrm>
        </p:spPr>
        <p:txBody>
          <a:bodyPr anchor="ctr">
            <a:normAutofit/>
          </a:bodyPr>
          <a:lstStyle/>
          <a:p>
            <a:r>
              <a:rPr lang="fi-FI" sz="3200" dirty="0"/>
              <a:t>Kuormaus- ja haketuspaikan siivous</a:t>
            </a:r>
          </a:p>
        </p:txBody>
      </p:sp>
      <p:sp>
        <p:nvSpPr>
          <p:cNvPr id="4" name="Sisällön paikkamerkki 3"/>
          <p:cNvSpPr>
            <a:spLocks noGrp="1"/>
          </p:cNvSpPr>
          <p:nvPr>
            <p:ph sz="half" idx="2"/>
          </p:nvPr>
        </p:nvSpPr>
        <p:spPr>
          <a:xfrm>
            <a:off x="736457" y="1491466"/>
            <a:ext cx="9388446" cy="4992461"/>
          </a:xfrm>
        </p:spPr>
        <p:txBody>
          <a:bodyPr>
            <a:noAutofit/>
          </a:bodyPr>
          <a:lstStyle/>
          <a:p>
            <a:pPr marL="357188" indent="-357188">
              <a:lnSpc>
                <a:spcPct val="110000"/>
              </a:lnSpc>
            </a:pPr>
            <a:r>
              <a:rPr lang="fi-FI" sz="2200" dirty="0"/>
              <a:t>Kun maantien </a:t>
            </a:r>
            <a:r>
              <a:rPr lang="x-none" sz="2200" dirty="0"/>
              <a:t>viere</a:t>
            </a:r>
            <a:r>
              <a:rPr lang="fi-FI" sz="2200" dirty="0"/>
              <a:t>en </a:t>
            </a:r>
            <a:r>
              <a:rPr lang="x-none" sz="2200" dirty="0"/>
              <a:t>varastoi</a:t>
            </a:r>
            <a:r>
              <a:rPr lang="fi-FI" sz="2200" dirty="0"/>
              <a:t>tu puu on kuormattu kokonaisena tai hakkeena on </a:t>
            </a:r>
            <a:r>
              <a:rPr lang="x-none" sz="2200" b="1" dirty="0"/>
              <a:t>t</a:t>
            </a:r>
            <a:r>
              <a:rPr lang="fi-FI" sz="2200" b="1" dirty="0"/>
              <a:t>arkastet</a:t>
            </a:r>
            <a:r>
              <a:rPr lang="x-none" sz="2200" b="1" dirty="0"/>
              <a:t>tava</a:t>
            </a:r>
            <a:r>
              <a:rPr lang="fi-FI" sz="2200" b="1" dirty="0"/>
              <a:t>, että tielle tai ojaan ei jää roskaa eikä päällysteessä ole reikiä</a:t>
            </a:r>
            <a:r>
              <a:rPr lang="x-none" sz="2200" dirty="0"/>
              <a:t>. </a:t>
            </a:r>
            <a:endParaRPr lang="fi-FI" sz="2200" dirty="0"/>
          </a:p>
          <a:p>
            <a:pPr marL="357188" indent="-357188">
              <a:lnSpc>
                <a:spcPct val="110000"/>
              </a:lnSpc>
            </a:pPr>
            <a:r>
              <a:rPr lang="fi-FI" sz="2200" dirty="0"/>
              <a:t>Luiskaan syntyneet epätasaisuudet pinosta vastaavan kannattaa korjata itse tai sopia korjaamisesta hoitourakoitsijan kanssa</a:t>
            </a:r>
            <a:r>
              <a:rPr lang="x-none" sz="2200" dirty="0"/>
              <a:t>. Mahdollisista päällystevaurioista on </a:t>
            </a:r>
            <a:r>
              <a:rPr lang="fi-FI" sz="2200" dirty="0"/>
              <a:t>ilmoitettava Tienkäyttäjälinjalle.</a:t>
            </a:r>
          </a:p>
          <a:p>
            <a:pPr marL="357188" indent="-357188">
              <a:lnSpc>
                <a:spcPct val="110000"/>
              </a:lnSpc>
            </a:pPr>
            <a:r>
              <a:rPr lang="fi-FI" sz="2200" dirty="0"/>
              <a:t>Tienpitäjän edustaja antaa siivouskehotuksen pinosta vastaavalle, jos roskia on jäänyt haitallinen määrä</a:t>
            </a:r>
            <a:r>
              <a:rPr lang="x-none" sz="2200" dirty="0"/>
              <a:t>.</a:t>
            </a:r>
            <a:endParaRPr lang="fi-FI" sz="2200" dirty="0"/>
          </a:p>
          <a:p>
            <a:pPr marL="357188" indent="-357188">
              <a:lnSpc>
                <a:spcPct val="110000"/>
              </a:lnSpc>
            </a:pPr>
            <a:r>
              <a:rPr lang="fi-FI" sz="2200" dirty="0"/>
              <a:t>Jos pinosta vastaava ei järjestä siivousta, tienpitäjän edustaja voi periä siivouskustannukset puun ostajalta. Sama koskee päällysteen paikkausta.</a:t>
            </a:r>
          </a:p>
          <a:p>
            <a:pPr>
              <a:lnSpc>
                <a:spcPct val="100000"/>
              </a:lnSpc>
            </a:pPr>
            <a:endParaRPr lang="fi-FI" sz="2200" dirty="0"/>
          </a:p>
          <a:p>
            <a:pPr marL="0" indent="0">
              <a:lnSpc>
                <a:spcPct val="100000"/>
              </a:lnSpc>
              <a:buNone/>
            </a:pPr>
            <a:endParaRPr lang="fi-FI" sz="2200" dirty="0"/>
          </a:p>
          <a:p>
            <a:pPr>
              <a:lnSpc>
                <a:spcPct val="100000"/>
              </a:lnSpc>
            </a:pPr>
            <a:endParaRPr lang="fi-FI" sz="2200" dirty="0"/>
          </a:p>
          <a:p>
            <a:pPr>
              <a:lnSpc>
                <a:spcPct val="100000"/>
              </a:lnSpc>
            </a:pPr>
            <a:endParaRPr lang="fi-FI" sz="2200" dirty="0"/>
          </a:p>
          <a:p>
            <a:pPr marL="0" indent="0">
              <a:lnSpc>
                <a:spcPct val="120000"/>
              </a:lnSpc>
              <a:buNone/>
            </a:pPr>
            <a:endParaRPr lang="fi-FI" sz="2000" dirty="0"/>
          </a:p>
          <a:p>
            <a:pPr marL="0" indent="0">
              <a:lnSpc>
                <a:spcPct val="120000"/>
              </a:lnSpc>
              <a:buNone/>
            </a:pPr>
            <a:endParaRPr lang="fi-FI" sz="2000"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22</a:t>
            </a:fld>
            <a:endParaRPr lang="fi-FI" dirty="0"/>
          </a:p>
        </p:txBody>
      </p:sp>
    </p:spTree>
    <p:extLst>
      <p:ext uri="{BB962C8B-B14F-4D97-AF65-F5344CB8AC3E}">
        <p14:creationId xmlns:p14="http://schemas.microsoft.com/office/powerpoint/2010/main" val="4236631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6455" y="315771"/>
            <a:ext cx="8530374" cy="811463"/>
          </a:xfrm>
        </p:spPr>
        <p:txBody>
          <a:bodyPr anchor="ctr">
            <a:normAutofit/>
          </a:bodyPr>
          <a:lstStyle/>
          <a:p>
            <a:r>
              <a:rPr lang="fi-FI" sz="3200" dirty="0"/>
              <a:t>Tienpitäjän suorittama valvonta</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23</a:t>
            </a:fld>
            <a:endParaRPr lang="fi-FI" dirty="0"/>
          </a:p>
        </p:txBody>
      </p:sp>
      <p:sp>
        <p:nvSpPr>
          <p:cNvPr id="11" name="Sisällön paikkamerkki 5">
            <a:extLst>
              <a:ext uri="{FF2B5EF4-FFF2-40B4-BE49-F238E27FC236}">
                <a16:creationId xmlns:a16="http://schemas.microsoft.com/office/drawing/2014/main" id="{37EB589E-99A5-4E8C-BB19-20B18E81C541}"/>
              </a:ext>
            </a:extLst>
          </p:cNvPr>
          <p:cNvSpPr txBox="1">
            <a:spLocks/>
          </p:cNvSpPr>
          <p:nvPr/>
        </p:nvSpPr>
        <p:spPr>
          <a:xfrm>
            <a:off x="744654" y="1334809"/>
            <a:ext cx="9212098" cy="577257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1200"/>
              </a:spcBef>
              <a:buNone/>
            </a:pPr>
            <a:r>
              <a:rPr lang="fi-FI" sz="2200" b="1" dirty="0"/>
              <a:t>Pinon aikana havainnoidaan</a:t>
            </a:r>
          </a:p>
          <a:p>
            <a:pPr marL="457200" indent="-457200">
              <a:lnSpc>
                <a:spcPct val="110000"/>
              </a:lnSpc>
              <a:spcBef>
                <a:spcPts val="1200"/>
              </a:spcBef>
              <a:buFont typeface="+mj-lt"/>
              <a:buAutoNum type="alphaLcParenR"/>
            </a:pPr>
            <a:r>
              <a:rPr lang="fi-FI" sz="2200" dirty="0"/>
              <a:t>onko pino sivuojan päällä, muuten vaarallisen lähellä tietä tai ovatko puut luisumassa tai vierimässä tielle =&gt; nopea korjaus</a:t>
            </a:r>
          </a:p>
          <a:p>
            <a:pPr marL="457200" indent="-457200">
              <a:lnSpc>
                <a:spcPct val="110000"/>
              </a:lnSpc>
              <a:spcBef>
                <a:spcPts val="1200"/>
              </a:spcBef>
              <a:buFont typeface="+mj-lt"/>
              <a:buAutoNum type="alphaLcParenR"/>
            </a:pPr>
            <a:r>
              <a:rPr lang="fi-FI" sz="2200" dirty="0"/>
              <a:t>onko pino näkemäesteenä tien sisäkaarteessa tai yleisesti käytetyssä liittymässä =&gt; nopea korjaus</a:t>
            </a:r>
          </a:p>
          <a:p>
            <a:pPr marL="457200" indent="-457200">
              <a:lnSpc>
                <a:spcPct val="110000"/>
              </a:lnSpc>
              <a:spcBef>
                <a:spcPts val="1200"/>
              </a:spcBef>
              <a:buFont typeface="+mj-lt"/>
              <a:buAutoNum type="alphaLcParenR"/>
            </a:pPr>
            <a:r>
              <a:rPr lang="fi-FI" sz="2200" dirty="0"/>
              <a:t>onko pino tien sisäkaarteen tai mäenkumpareen kohdalla paikassa, jossa maantielle ei saa pysäyttää kuorma-autoa kuormausta varten =&gt; siirrettävä kiinteistön kautta</a:t>
            </a:r>
          </a:p>
          <a:p>
            <a:pPr marL="457200" indent="-457200">
              <a:lnSpc>
                <a:spcPct val="110000"/>
              </a:lnSpc>
              <a:spcBef>
                <a:spcPts val="1200"/>
              </a:spcBef>
              <a:buFont typeface="+mj-lt"/>
              <a:buAutoNum type="alphaLcParenR"/>
            </a:pPr>
            <a:r>
              <a:rPr lang="fi-FI" sz="2200" dirty="0"/>
              <a:t>onko pino paikassa, johon on tarkoitus lähiaikoina asentaa sähkö- tai telekaapeleita =&gt; annetaan määräaika puiden hakemiseen</a:t>
            </a:r>
          </a:p>
          <a:p>
            <a:pPr marL="457200" indent="-457200">
              <a:lnSpc>
                <a:spcPct val="110000"/>
              </a:lnSpc>
              <a:spcBef>
                <a:spcPts val="1200"/>
              </a:spcBef>
              <a:buFont typeface="+mj-lt"/>
              <a:buAutoNum type="alphaLcParenR"/>
            </a:pPr>
            <a:r>
              <a:rPr lang="fi-FI" sz="2200" dirty="0"/>
              <a:t>otetaan valokuva pinosta ja pinonpäälapusta, jotta roskista voi antaa palautetta puiden noutamisen jälkeen.</a:t>
            </a:r>
          </a:p>
        </p:txBody>
      </p:sp>
    </p:spTree>
    <p:extLst>
      <p:ext uri="{BB962C8B-B14F-4D97-AF65-F5344CB8AC3E}">
        <p14:creationId xmlns:p14="http://schemas.microsoft.com/office/powerpoint/2010/main" val="1191881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6455" y="315771"/>
            <a:ext cx="8530374" cy="811463"/>
          </a:xfrm>
        </p:spPr>
        <p:txBody>
          <a:bodyPr anchor="ctr">
            <a:normAutofit/>
          </a:bodyPr>
          <a:lstStyle/>
          <a:p>
            <a:r>
              <a:rPr lang="fi-FI" sz="3200" dirty="0"/>
              <a:t>Tienpitäjän suorittama valvonta</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24</a:t>
            </a:fld>
            <a:endParaRPr lang="fi-FI" dirty="0"/>
          </a:p>
        </p:txBody>
      </p:sp>
      <p:sp>
        <p:nvSpPr>
          <p:cNvPr id="11" name="Sisällön paikkamerkki 5">
            <a:extLst>
              <a:ext uri="{FF2B5EF4-FFF2-40B4-BE49-F238E27FC236}">
                <a16:creationId xmlns:a16="http://schemas.microsoft.com/office/drawing/2014/main" id="{37EB589E-99A5-4E8C-BB19-20B18E81C541}"/>
              </a:ext>
            </a:extLst>
          </p:cNvPr>
          <p:cNvSpPr txBox="1">
            <a:spLocks/>
          </p:cNvSpPr>
          <p:nvPr/>
        </p:nvSpPr>
        <p:spPr>
          <a:xfrm>
            <a:off x="744653" y="1334809"/>
            <a:ext cx="9488313" cy="584738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1200"/>
              </a:spcBef>
              <a:buNone/>
            </a:pPr>
            <a:r>
              <a:rPr lang="fi-FI" sz="2200" dirty="0"/>
              <a:t>Jos pinosta on </a:t>
            </a:r>
            <a:r>
              <a:rPr lang="fi-FI" sz="2200" b="1" dirty="0"/>
              <a:t>välitöntä vaaraa liikenteelle</a:t>
            </a:r>
            <a:r>
              <a:rPr lang="fi-FI" sz="2200" dirty="0"/>
              <a:t>, tienpitäjän edustaja pyytää tekemään pinon </a:t>
            </a:r>
            <a:r>
              <a:rPr lang="fi-FI" sz="2200" b="1" dirty="0"/>
              <a:t>siirron tai korjauksen viipymättä</a:t>
            </a:r>
            <a:r>
              <a:rPr lang="fi-FI" sz="2200" dirty="0"/>
              <a:t>, tai jos se ei onnistu, järjestää itse vaaran poistamisen LjMTL 101 §:n perusteella.</a:t>
            </a:r>
          </a:p>
          <a:p>
            <a:pPr marL="0" indent="0">
              <a:lnSpc>
                <a:spcPct val="110000"/>
              </a:lnSpc>
              <a:spcBef>
                <a:spcPts val="900"/>
              </a:spcBef>
              <a:buNone/>
            </a:pPr>
            <a:r>
              <a:rPr lang="fi-FI" sz="2200" b="1" dirty="0"/>
              <a:t>Pinon noutamisen ja energiapuun hakettamisen jälkeen havainnoidaan</a:t>
            </a:r>
          </a:p>
          <a:p>
            <a:pPr marL="457200" indent="-457200">
              <a:lnSpc>
                <a:spcPct val="110000"/>
              </a:lnSpc>
              <a:spcBef>
                <a:spcPts val="900"/>
              </a:spcBef>
              <a:buFont typeface="+mj-lt"/>
              <a:buAutoNum type="alphaLcParenR"/>
            </a:pPr>
            <a:r>
              <a:rPr lang="fi-FI" sz="2200" dirty="0"/>
              <a:t>onko päällysteeseen tai sivuojaan tullut vaurioita metsäkoneista tai ovatko kuorma-auton kuormaimen tukijalat aiheuttaneet kuoppia tai reikiä päällysteeseen,</a:t>
            </a:r>
          </a:p>
          <a:p>
            <a:pPr marL="457200" indent="-457200">
              <a:lnSpc>
                <a:spcPct val="110000"/>
              </a:lnSpc>
              <a:spcBef>
                <a:spcPts val="900"/>
              </a:spcBef>
              <a:buFont typeface="+mj-lt"/>
              <a:buAutoNum type="alphaLcParenR"/>
            </a:pPr>
            <a:r>
              <a:rPr lang="fi-FI" sz="2200" dirty="0"/>
              <a:t>onko pinon noutamisen tai haketuksen jälkeen tielle tai ojaan jäänyt liikennettä tai tien kuivatusta haittaavaa roskaa.</a:t>
            </a:r>
          </a:p>
          <a:p>
            <a:pPr marL="0" indent="0">
              <a:lnSpc>
                <a:spcPct val="110000"/>
              </a:lnSpc>
              <a:spcBef>
                <a:spcPts val="900"/>
              </a:spcBef>
              <a:buNone/>
            </a:pPr>
            <a:r>
              <a:rPr lang="fi-FI" sz="2200" dirty="0"/>
              <a:t>Jos tiellä ja ojassa on roskaa pinon noutamisen tai hakettamisen jälkeen ja pinonpäälappu on kuvattu, tienpitäjän edustajan tulee ottaa yhteyttä </a:t>
            </a:r>
            <a:r>
              <a:rPr lang="fi-FI" sz="2200" b="1" dirty="0"/>
              <a:t>metsäyhtiön paikalliseen puunostajaan </a:t>
            </a:r>
            <a:r>
              <a:rPr lang="fi-FI" sz="2200" dirty="0"/>
              <a:t>ja antaa </a:t>
            </a:r>
            <a:r>
              <a:rPr lang="fi-FI" sz="2200" b="1" dirty="0"/>
              <a:t>kehotus</a:t>
            </a:r>
            <a:r>
              <a:rPr lang="fi-FI" sz="2200" dirty="0"/>
              <a:t> tien siivoamisesta. Puunostajien yhteystiedot löytyvät yritysten internetsivuilta.</a:t>
            </a:r>
          </a:p>
          <a:p>
            <a:pPr marL="0" indent="0">
              <a:buNone/>
            </a:pPr>
            <a:endParaRPr lang="fi-FI" sz="2200" dirty="0"/>
          </a:p>
        </p:txBody>
      </p:sp>
    </p:spTree>
    <p:extLst>
      <p:ext uri="{BB962C8B-B14F-4D97-AF65-F5344CB8AC3E}">
        <p14:creationId xmlns:p14="http://schemas.microsoft.com/office/powerpoint/2010/main" val="182623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Kiitos!</a:t>
            </a:r>
          </a:p>
        </p:txBody>
      </p:sp>
    </p:spTree>
    <p:extLst>
      <p:ext uri="{BB962C8B-B14F-4D97-AF65-F5344CB8AC3E}">
        <p14:creationId xmlns:p14="http://schemas.microsoft.com/office/powerpoint/2010/main" val="224946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6455" y="402484"/>
            <a:ext cx="8530374" cy="1020877"/>
          </a:xfrm>
        </p:spPr>
        <p:txBody>
          <a:bodyPr>
            <a:normAutofit fontScale="90000"/>
          </a:bodyPr>
          <a:lstStyle/>
          <a:p>
            <a:r>
              <a:rPr lang="fi-FI" sz="3200" dirty="0"/>
              <a:t/>
            </a:r>
            <a:br>
              <a:rPr lang="fi-FI" sz="3200" dirty="0"/>
            </a:br>
            <a:r>
              <a:rPr lang="fi-FI" sz="3200" dirty="0"/>
              <a:t> </a:t>
            </a:r>
            <a:br>
              <a:rPr lang="fi-FI" sz="3200" dirty="0"/>
            </a:br>
            <a:r>
              <a:rPr lang="fi-FI" sz="3200" dirty="0"/>
              <a:t>Puun käsittely </a:t>
            </a:r>
            <a:r>
              <a:rPr lang="fi-FI" sz="3200" dirty="0" err="1" smtClean="0"/>
              <a:t>maantiellä,v</a:t>
            </a:r>
            <a:r>
              <a:rPr lang="fi-FI" sz="3200" dirty="0" err="1" smtClean="0"/>
              <a:t>uonna</a:t>
            </a:r>
            <a:r>
              <a:rPr lang="fi-FI" sz="3200" dirty="0" smtClean="0"/>
              <a:t> </a:t>
            </a:r>
            <a:r>
              <a:rPr lang="fi-FI" sz="3200" dirty="0"/>
              <a:t>2017 tehdyn esiselvityksen tuloksia</a:t>
            </a:r>
            <a:br>
              <a:rPr lang="fi-FI" sz="3200" dirty="0"/>
            </a:br>
            <a:r>
              <a:rPr lang="fi-FI" sz="3200" dirty="0"/>
              <a:t/>
            </a:r>
            <a:br>
              <a:rPr lang="fi-FI" sz="3200" dirty="0"/>
            </a:br>
            <a:endParaRPr lang="fi-FI" sz="3200" dirty="0"/>
          </a:p>
        </p:txBody>
      </p:sp>
      <p:sp>
        <p:nvSpPr>
          <p:cNvPr id="3" name="Tekstin paikkamerkki 2"/>
          <p:cNvSpPr>
            <a:spLocks noGrp="1"/>
          </p:cNvSpPr>
          <p:nvPr>
            <p:ph type="body" idx="1"/>
          </p:nvPr>
        </p:nvSpPr>
        <p:spPr>
          <a:xfrm>
            <a:off x="736456" y="1470212"/>
            <a:ext cx="9637828" cy="897705"/>
          </a:xfrm>
        </p:spPr>
        <p:txBody>
          <a:bodyPr>
            <a:noAutofit/>
          </a:bodyPr>
          <a:lstStyle/>
          <a:p>
            <a:pPr>
              <a:lnSpc>
                <a:spcPct val="120000"/>
              </a:lnSpc>
              <a:spcBef>
                <a:spcPts val="300"/>
              </a:spcBef>
            </a:pPr>
            <a:r>
              <a:rPr lang="fi-FI" sz="2000" b="0" dirty="0" smtClean="0"/>
              <a:t>Lupamenettelystä </a:t>
            </a:r>
            <a:r>
              <a:rPr lang="fi-FI" sz="2000" b="0" dirty="0"/>
              <a:t>luopuminen alemmalla tieverkolla on </a:t>
            </a:r>
            <a:r>
              <a:rPr lang="fi-FI" sz="2000" b="0" dirty="0" smtClean="0"/>
              <a:t>sujuvoittanut puun käsittelyä ja säästänyt </a:t>
            </a:r>
            <a:r>
              <a:rPr lang="fi-FI" sz="2000" b="0" dirty="0"/>
              <a:t>tienpitäjän lupa-asiantuntijoiden ja </a:t>
            </a:r>
            <a:r>
              <a:rPr lang="fi-FI" sz="2000" b="0" dirty="0" smtClean="0"/>
              <a:t>metsäsektorin </a:t>
            </a:r>
            <a:r>
              <a:rPr lang="fi-FI" sz="2000" b="0" dirty="0"/>
              <a:t>resursseja</a:t>
            </a:r>
            <a:r>
              <a:rPr lang="fi-FI" sz="2000" b="0" dirty="0" smtClean="0"/>
              <a:t>.</a:t>
            </a:r>
            <a:endParaRPr lang="fi-FI" sz="2000" dirty="0"/>
          </a:p>
        </p:txBody>
      </p:sp>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3</a:t>
            </a:fld>
            <a:endParaRPr lang="fi-FI" dirty="0"/>
          </a:p>
        </p:txBody>
      </p:sp>
      <p:pic>
        <p:nvPicPr>
          <p:cNvPr id="14" name="Kuva 13" descr="P:\Projektit_16\16126 Tiealueen käyttö varastointiin ja kuormaukseen\raportit\kuvat\2.5.2014_puupinoja - 1.jpg"/>
          <p:cNvPicPr/>
          <p:nvPr/>
        </p:nvPicPr>
        <p:blipFill rotWithShape="1">
          <a:blip r:embed="rId2" cstate="print">
            <a:extLst>
              <a:ext uri="{28A0092B-C50C-407E-A947-70E740481C1C}">
                <a14:useLocalDpi xmlns:a14="http://schemas.microsoft.com/office/drawing/2010/main" val="0"/>
              </a:ext>
            </a:extLst>
          </a:blip>
          <a:srcRect t="2222" b="17473"/>
          <a:stretch/>
        </p:blipFill>
        <p:spPr bwMode="auto">
          <a:xfrm>
            <a:off x="847620" y="2391092"/>
            <a:ext cx="3599815" cy="2160000"/>
          </a:xfrm>
          <a:prstGeom prst="rect">
            <a:avLst/>
          </a:prstGeom>
          <a:noFill/>
          <a:ln>
            <a:noFill/>
          </a:ln>
          <a:extLst>
            <a:ext uri="{53640926-AAD7-44D8-BBD7-CCE9431645EC}">
              <a14:shadowObscured xmlns:a14="http://schemas.microsoft.com/office/drawing/2010/main"/>
            </a:ext>
          </a:extLst>
        </p:spPr>
      </p:pic>
      <p:cxnSp>
        <p:nvCxnSpPr>
          <p:cNvPr id="1026" name="Suora nuoliyhdysviiva 9"/>
          <p:cNvCxnSpPr>
            <a:cxnSpLocks noChangeShapeType="1"/>
          </p:cNvCxnSpPr>
          <p:nvPr/>
        </p:nvCxnSpPr>
        <p:spPr bwMode="auto">
          <a:xfrm flipH="1">
            <a:off x="1923957" y="2863663"/>
            <a:ext cx="152400" cy="479425"/>
          </a:xfrm>
          <a:prstGeom prst="straightConnector1">
            <a:avLst/>
          </a:prstGeom>
          <a:noFill/>
          <a:ln w="38100">
            <a:solidFill>
              <a:srgbClr val="FF0000"/>
            </a:solidFill>
            <a:round/>
            <a:headEnd/>
            <a:tailEnd type="arrow" w="med" len="med"/>
          </a:ln>
        </p:spPr>
      </p:cxnSp>
      <p:pic>
        <p:nvPicPr>
          <p:cNvPr id="18" name="Kuva 17" descr="P:\Projektit_16\16126 Tiealueen käyttö varastointiin ja kuormaukseen\raportit\kuvat\20170207_Haketusta tiellä_Lipponen.jpg"/>
          <p:cNvPicPr>
            <a:picLocks noChangeAspect="1"/>
          </p:cNvPicPr>
          <p:nvPr/>
        </p:nvPicPr>
        <p:blipFill>
          <a:blip r:embed="rId3" cstate="print">
            <a:extLst>
              <a:ext uri="{28A0092B-C50C-407E-A947-70E740481C1C}">
                <a14:useLocalDpi xmlns:a14="http://schemas.microsoft.com/office/drawing/2010/main" val="0"/>
              </a:ext>
            </a:extLst>
          </a:blip>
          <a:srcRect r="6696"/>
          <a:stretch>
            <a:fillRect/>
          </a:stretch>
        </p:blipFill>
        <p:spPr bwMode="auto">
          <a:xfrm>
            <a:off x="847620" y="4823525"/>
            <a:ext cx="3637569" cy="2196000"/>
          </a:xfrm>
          <a:prstGeom prst="rect">
            <a:avLst/>
          </a:prstGeom>
          <a:noFill/>
          <a:ln>
            <a:noFill/>
          </a:ln>
        </p:spPr>
      </p:pic>
      <p:sp>
        <p:nvSpPr>
          <p:cNvPr id="19" name="Sisällön paikkamerkki 5"/>
          <p:cNvSpPr>
            <a:spLocks noGrp="1"/>
          </p:cNvSpPr>
          <p:nvPr>
            <p:ph sz="quarter" idx="4"/>
          </p:nvPr>
        </p:nvSpPr>
        <p:spPr>
          <a:xfrm>
            <a:off x="5103628" y="2440195"/>
            <a:ext cx="5270656" cy="4566505"/>
          </a:xfrm>
        </p:spPr>
        <p:txBody>
          <a:bodyPr>
            <a:normAutofit/>
          </a:bodyPr>
          <a:lstStyle/>
          <a:p>
            <a:pPr marL="0" indent="0">
              <a:lnSpc>
                <a:spcPts val="2400"/>
              </a:lnSpc>
              <a:spcBef>
                <a:spcPts val="1200"/>
              </a:spcBef>
              <a:buNone/>
            </a:pPr>
            <a:r>
              <a:rPr lang="fi-FI" sz="2000" dirty="0" smtClean="0"/>
              <a:t>Ongelmiakin on ollut</a:t>
            </a:r>
          </a:p>
          <a:p>
            <a:pPr>
              <a:lnSpc>
                <a:spcPts val="2400"/>
              </a:lnSpc>
              <a:spcBef>
                <a:spcPts val="1200"/>
              </a:spcBef>
            </a:pPr>
            <a:r>
              <a:rPr lang="fi-FI" sz="2000" dirty="0" smtClean="0"/>
              <a:t>Puut varastoitiin usein liian lähelle tietä.</a:t>
            </a:r>
          </a:p>
          <a:p>
            <a:pPr>
              <a:lnSpc>
                <a:spcPts val="2400"/>
              </a:lnSpc>
              <a:spcBef>
                <a:spcPts val="1200"/>
              </a:spcBef>
            </a:pPr>
            <a:r>
              <a:rPr lang="fi-FI" sz="2000" dirty="0" smtClean="0"/>
              <a:t>Pino </a:t>
            </a:r>
            <a:r>
              <a:rPr lang="fi-FI" sz="2000" dirty="0"/>
              <a:t>tehtiin usein sisäkaarteeseen tai mäenkumpareen kohdalle, johon ei saa pysähtyä kuormaamaan.</a:t>
            </a:r>
          </a:p>
          <a:p>
            <a:pPr>
              <a:lnSpc>
                <a:spcPts val="2400"/>
              </a:lnSpc>
              <a:spcBef>
                <a:spcPts val="1200"/>
              </a:spcBef>
            </a:pPr>
            <a:r>
              <a:rPr lang="fi-FI" sz="2000" dirty="0"/>
              <a:t>Puuta varastoitiin joskus linja-auto-pysäkille tai levähdysalueelle.</a:t>
            </a:r>
          </a:p>
          <a:p>
            <a:pPr>
              <a:lnSpc>
                <a:spcPts val="2400"/>
              </a:lnSpc>
              <a:spcBef>
                <a:spcPts val="1200"/>
              </a:spcBef>
            </a:pPr>
            <a:r>
              <a:rPr lang="fi-FI" sz="2000" dirty="0"/>
              <a:t>Päällysteeseen oli tullut joskus vaurioita puun kuormauksesta tai metsäkoneesta.</a:t>
            </a:r>
          </a:p>
          <a:p>
            <a:pPr>
              <a:lnSpc>
                <a:spcPts val="2400"/>
              </a:lnSpc>
              <a:spcBef>
                <a:spcPts val="1200"/>
              </a:spcBef>
            </a:pPr>
            <a:r>
              <a:rPr lang="fi-FI" sz="2000" dirty="0"/>
              <a:t>Energiapuukasasta ja haketuksesta oli jäänyt usein roskaa tielle tai ojaan.</a:t>
            </a:r>
          </a:p>
          <a:p>
            <a:pPr>
              <a:lnSpc>
                <a:spcPts val="2400"/>
              </a:lnSpc>
              <a:spcBef>
                <a:spcPts val="600"/>
              </a:spcBef>
            </a:pPr>
            <a:endParaRPr lang="fi-FI" sz="2000" dirty="0"/>
          </a:p>
          <a:p>
            <a:pPr>
              <a:lnSpc>
                <a:spcPct val="120000"/>
              </a:lnSpc>
            </a:pPr>
            <a:endParaRPr lang="fi-FI" sz="2400" dirty="0"/>
          </a:p>
          <a:p>
            <a:pPr>
              <a:lnSpc>
                <a:spcPct val="120000"/>
              </a:lnSpc>
            </a:pPr>
            <a:endParaRPr lang="fi-FI" sz="3600" dirty="0"/>
          </a:p>
          <a:p>
            <a:pPr>
              <a:lnSpc>
                <a:spcPct val="120000"/>
              </a:lnSpc>
            </a:pPr>
            <a:endParaRPr lang="fi-FI" sz="3600" dirty="0"/>
          </a:p>
        </p:txBody>
      </p:sp>
      <p:sp>
        <p:nvSpPr>
          <p:cNvPr id="10" name="Suorakulmio 9"/>
          <p:cNvSpPr/>
          <p:nvPr/>
        </p:nvSpPr>
        <p:spPr>
          <a:xfrm>
            <a:off x="831723" y="4310819"/>
            <a:ext cx="1290738" cy="246221"/>
          </a:xfrm>
          <a:prstGeom prst="rect">
            <a:avLst/>
          </a:prstGeom>
          <a:ln>
            <a:noFill/>
          </a:ln>
        </p:spPr>
        <p:txBody>
          <a:bodyPr wrap="none">
            <a:spAutoFit/>
          </a:bodyPr>
          <a:lstStyle/>
          <a:p>
            <a:r>
              <a:rPr lang="fi-FI" sz="1000" b="1" i="1" dirty="0">
                <a:solidFill>
                  <a:schemeClr val="bg1"/>
                </a:solidFill>
              </a:rPr>
              <a:t>Joona Peltoniemi</a:t>
            </a:r>
            <a:endParaRPr lang="fi-FI" sz="1000" b="1" dirty="0">
              <a:solidFill>
                <a:schemeClr val="bg1"/>
              </a:solidFill>
            </a:endParaRPr>
          </a:p>
        </p:txBody>
      </p:sp>
      <p:sp>
        <p:nvSpPr>
          <p:cNvPr id="11" name="Suorakulmio 10"/>
          <p:cNvSpPr/>
          <p:nvPr/>
        </p:nvSpPr>
        <p:spPr>
          <a:xfrm>
            <a:off x="840689" y="6731289"/>
            <a:ext cx="1250663" cy="246221"/>
          </a:xfrm>
          <a:prstGeom prst="rect">
            <a:avLst/>
          </a:prstGeom>
          <a:ln>
            <a:noFill/>
          </a:ln>
        </p:spPr>
        <p:txBody>
          <a:bodyPr wrap="none">
            <a:spAutoFit/>
          </a:bodyPr>
          <a:lstStyle/>
          <a:p>
            <a:r>
              <a:rPr lang="fi-FI" sz="1000" b="1" i="1" dirty="0">
                <a:solidFill>
                  <a:schemeClr val="bg1"/>
                </a:solidFill>
              </a:rPr>
              <a:t>Matti Antikainen</a:t>
            </a:r>
            <a:endParaRPr lang="fi-FI" sz="1000" b="1" dirty="0">
              <a:solidFill>
                <a:schemeClr val="bg1"/>
              </a:solidFill>
            </a:endParaRPr>
          </a:p>
        </p:txBody>
      </p:sp>
    </p:spTree>
    <p:extLst>
      <p:ext uri="{BB962C8B-B14F-4D97-AF65-F5344CB8AC3E}">
        <p14:creationId xmlns:p14="http://schemas.microsoft.com/office/powerpoint/2010/main" val="416094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Laki liikennejärjestelmästä ja maanteistä</a:t>
            </a:r>
          </a:p>
        </p:txBody>
      </p:sp>
      <p:sp>
        <p:nvSpPr>
          <p:cNvPr id="4" name="Sisällön paikkamerkki 3"/>
          <p:cNvSpPr>
            <a:spLocks noGrp="1"/>
          </p:cNvSpPr>
          <p:nvPr>
            <p:ph sz="half" idx="2"/>
          </p:nvPr>
        </p:nvSpPr>
        <p:spPr>
          <a:xfrm>
            <a:off x="773906" y="2052512"/>
            <a:ext cx="4468128" cy="4575912"/>
          </a:xfrm>
        </p:spPr>
        <p:txBody>
          <a:bodyPr>
            <a:noAutofit/>
          </a:bodyPr>
          <a:lstStyle/>
          <a:p>
            <a:pPr marL="0" indent="0">
              <a:lnSpc>
                <a:spcPct val="120000"/>
              </a:lnSpc>
              <a:buNone/>
            </a:pPr>
            <a:r>
              <a:rPr lang="fi-FI" sz="2000" b="1" dirty="0"/>
              <a:t>Laki tuli voimaan 1.8.2018</a:t>
            </a:r>
          </a:p>
          <a:p>
            <a:pPr marL="0" indent="0">
              <a:lnSpc>
                <a:spcPct val="120000"/>
              </a:lnSpc>
              <a:buNone/>
            </a:pPr>
            <a:r>
              <a:rPr lang="fi-FI" sz="2000" b="1" dirty="0"/>
              <a:t>42 § </a:t>
            </a:r>
          </a:p>
          <a:p>
            <a:pPr marL="0" indent="0">
              <a:lnSpc>
                <a:spcPct val="100000"/>
              </a:lnSpc>
              <a:buNone/>
            </a:pPr>
            <a:r>
              <a:rPr lang="fi-FI" sz="2000" dirty="0"/>
              <a:t>Tiealueeseen kohdistuva työ sekä rakenteiden, rakennelmien ja laitteiden sijoittaminen tiealueelle </a:t>
            </a:r>
          </a:p>
          <a:p>
            <a:pPr>
              <a:lnSpc>
                <a:spcPct val="100000"/>
              </a:lnSpc>
            </a:pPr>
            <a:r>
              <a:rPr lang="fi-FI" sz="2000" dirty="0"/>
              <a:t>Tiealueeseen kohdistuvaan työhön sekä rakenteiden, rakennelmien ja laitteiden sijoittamiseen tiealueelle on oltava elinkeino-, liikenne- ja ympäristökeskuksen lupa.</a:t>
            </a:r>
          </a:p>
          <a:p>
            <a:pPr marL="0" indent="0">
              <a:lnSpc>
                <a:spcPct val="120000"/>
              </a:lnSpc>
              <a:buNone/>
            </a:pPr>
            <a:r>
              <a:rPr lang="fi-FI" sz="2000" dirty="0"/>
              <a:t>…</a:t>
            </a:r>
          </a:p>
        </p:txBody>
      </p:sp>
      <p:sp>
        <p:nvSpPr>
          <p:cNvPr id="6" name="Sisällön paikkamerkki 5"/>
          <p:cNvSpPr>
            <a:spLocks noGrp="1"/>
          </p:cNvSpPr>
          <p:nvPr>
            <p:ph sz="quarter" idx="4"/>
          </p:nvPr>
        </p:nvSpPr>
        <p:spPr>
          <a:xfrm>
            <a:off x="5184310" y="2520672"/>
            <a:ext cx="4733597" cy="4752693"/>
          </a:xfrm>
        </p:spPr>
        <p:txBody>
          <a:bodyPr>
            <a:normAutofit fontScale="55000" lnSpcReduction="20000"/>
          </a:bodyPr>
          <a:lstStyle/>
          <a:p>
            <a:pPr marL="0" indent="0">
              <a:lnSpc>
                <a:spcPct val="120000"/>
              </a:lnSpc>
              <a:buNone/>
            </a:pPr>
            <a:r>
              <a:rPr lang="fi-FI" sz="3600" dirty="0"/>
              <a:t>Lupaa ei kuitenkaan vaadita:</a:t>
            </a:r>
          </a:p>
          <a:p>
            <a:pPr>
              <a:lnSpc>
                <a:spcPct val="120000"/>
              </a:lnSpc>
            </a:pPr>
            <a:r>
              <a:rPr lang="fi-FI" sz="3600" dirty="0"/>
              <a:t>1) yhdystiellä ja seututeillä, joita ei ole merkitty liikennemerkillä "etuajo-oikeutettu tie", maantien tiealueen ojan ulkoluiskan ulkopuolisen alueen lyhytaikaiseen käyttämiseen silloin, kun kysymys on metsänhakkuusta johtuvan puutavaran lyhytaikaisesta, enintään kuusi kuukautta kestävästä säilyttämisestä tieliikennelain säännökset huomioon ottaen, eikä mainitulla tavalla säilytetyn puutavaran kuormaamiseen tiealueella;</a:t>
            </a:r>
          </a:p>
          <a:p>
            <a:pPr marL="0" indent="0">
              <a:lnSpc>
                <a:spcPct val="120000"/>
              </a:lnSpc>
              <a:buNone/>
            </a:pPr>
            <a:r>
              <a:rPr lang="fi-FI" sz="3600" dirty="0"/>
              <a:t>…</a:t>
            </a:r>
          </a:p>
          <a:p>
            <a:endParaRPr lang="fi-FI" dirty="0"/>
          </a:p>
        </p:txBody>
      </p:sp>
      <p:sp>
        <p:nvSpPr>
          <p:cNvPr id="8" name="Alatunnisteen paikkamerkki 7"/>
          <p:cNvSpPr>
            <a:spLocks noGrp="1"/>
          </p:cNvSpPr>
          <p:nvPr>
            <p:ph type="ftr" sz="quarter" idx="11"/>
          </p:nvPr>
        </p:nvSpPr>
        <p:spPr/>
        <p:txBody>
          <a:bodyPr/>
          <a:lstStyle/>
          <a:p>
            <a:r>
              <a:rPr lang="fi-FI" dirty="0"/>
              <a:t> </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4</a:t>
            </a:fld>
            <a:endParaRPr lang="fi-FI" dirty="0"/>
          </a:p>
        </p:txBody>
      </p:sp>
    </p:spTree>
    <p:extLst>
      <p:ext uri="{BB962C8B-B14F-4D97-AF65-F5344CB8AC3E}">
        <p14:creationId xmlns:p14="http://schemas.microsoft.com/office/powerpoint/2010/main" val="416094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 tien pituussuunnassa</a:t>
            </a:r>
          </a:p>
        </p:txBody>
      </p:sp>
      <p:sp>
        <p:nvSpPr>
          <p:cNvPr id="6" name="Sisällön paikkamerkki 5"/>
          <p:cNvSpPr>
            <a:spLocks noGrp="1"/>
          </p:cNvSpPr>
          <p:nvPr>
            <p:ph sz="quarter" idx="4"/>
          </p:nvPr>
        </p:nvSpPr>
        <p:spPr>
          <a:xfrm>
            <a:off x="736455" y="1529068"/>
            <a:ext cx="9605166" cy="5741308"/>
          </a:xfrm>
        </p:spPr>
        <p:txBody>
          <a:bodyPr>
            <a:noAutofit/>
          </a:bodyPr>
          <a:lstStyle/>
          <a:p>
            <a:pPr marL="0" indent="0">
              <a:buNone/>
            </a:pPr>
            <a:r>
              <a:rPr lang="x-none" sz="2400" b="1" dirty="0"/>
              <a:t>Varastopaikkaa ei saa sijoittaa</a:t>
            </a:r>
            <a:r>
              <a:rPr lang="x-none" sz="2400" dirty="0"/>
              <a:t>:</a:t>
            </a:r>
            <a:endParaRPr lang="fi-FI" sz="2400" dirty="0"/>
          </a:p>
          <a:p>
            <a:pPr marL="457200" lvl="0" indent="-457200">
              <a:lnSpc>
                <a:spcPct val="110000"/>
              </a:lnSpc>
              <a:buFont typeface="+mj-lt"/>
              <a:buAutoNum type="alphaLcParenR"/>
            </a:pPr>
            <a:r>
              <a:rPr lang="fi-FI" sz="2400" dirty="0"/>
              <a:t>tien</a:t>
            </a:r>
            <a:r>
              <a:rPr lang="x-none" sz="2400" dirty="0"/>
              <a:t>kohdalle, joka on niin </a:t>
            </a:r>
            <a:r>
              <a:rPr lang="x-none" sz="2400" b="1" dirty="0"/>
              <a:t>kapea</a:t>
            </a:r>
            <a:r>
              <a:rPr lang="x-none" sz="2400" dirty="0"/>
              <a:t> (&lt; 5,</a:t>
            </a:r>
            <a:r>
              <a:rPr lang="fi-FI" sz="2400" dirty="0"/>
              <a:t>5</a:t>
            </a:r>
            <a:r>
              <a:rPr lang="x-none" sz="2400" dirty="0"/>
              <a:t> m), että muu liikenne estyy </a:t>
            </a:r>
            <a:r>
              <a:rPr lang="en-GB" sz="2400" dirty="0"/>
              <a:t>(TLL 37 §:n </a:t>
            </a:r>
            <a:r>
              <a:rPr lang="fi-FI" sz="2400" dirty="0"/>
              <a:t>mukaan</a:t>
            </a:r>
            <a:r>
              <a:rPr lang="en-GB" sz="2400" dirty="0"/>
              <a:t> </a:t>
            </a:r>
            <a:r>
              <a:rPr lang="fi-FI" sz="2400" dirty="0"/>
              <a:t>ajoneuvoa</a:t>
            </a:r>
            <a:r>
              <a:rPr lang="en-GB" sz="2400" dirty="0"/>
              <a:t> </a:t>
            </a:r>
            <a:r>
              <a:rPr lang="fi-FI" sz="2400" dirty="0"/>
              <a:t>ei</a:t>
            </a:r>
            <a:r>
              <a:rPr lang="en-GB" sz="2400" dirty="0"/>
              <a:t> </a:t>
            </a:r>
            <a:r>
              <a:rPr lang="fi-FI" sz="2400" dirty="0"/>
              <a:t>saa</a:t>
            </a:r>
            <a:r>
              <a:rPr lang="en-GB" sz="2400" dirty="0"/>
              <a:t> </a:t>
            </a:r>
            <a:r>
              <a:rPr lang="fi-FI" sz="2400" dirty="0"/>
              <a:t>pysäyttää</a:t>
            </a:r>
            <a:r>
              <a:rPr lang="en-GB" sz="2400" dirty="0"/>
              <a:t> </a:t>
            </a:r>
            <a:r>
              <a:rPr lang="fi-FI" sz="2400" dirty="0"/>
              <a:t>eikä</a:t>
            </a:r>
            <a:r>
              <a:rPr lang="en-GB" sz="2400" dirty="0"/>
              <a:t> </a:t>
            </a:r>
            <a:r>
              <a:rPr lang="fi-FI" sz="2400" dirty="0"/>
              <a:t>pysäköidä</a:t>
            </a:r>
            <a:r>
              <a:rPr lang="en-GB" sz="2400" dirty="0"/>
              <a:t> </a:t>
            </a:r>
            <a:r>
              <a:rPr lang="fi-FI" sz="2400" dirty="0"/>
              <a:t>siten</a:t>
            </a:r>
            <a:r>
              <a:rPr lang="en-GB" sz="2400" dirty="0"/>
              <a:t>, </a:t>
            </a:r>
            <a:r>
              <a:rPr lang="fi-FI" sz="2400" dirty="0"/>
              <a:t>että</a:t>
            </a:r>
            <a:r>
              <a:rPr lang="en-GB" sz="2400" dirty="0"/>
              <a:t> se </a:t>
            </a:r>
            <a:r>
              <a:rPr lang="fi-FI" sz="2400" dirty="0"/>
              <a:t>vaarantaa</a:t>
            </a:r>
            <a:r>
              <a:rPr lang="en-GB" sz="2400" dirty="0"/>
              <a:t> </a:t>
            </a:r>
            <a:r>
              <a:rPr lang="fi-FI" sz="2400" dirty="0"/>
              <a:t>turvallisuutta</a:t>
            </a:r>
            <a:r>
              <a:rPr lang="en-GB" sz="2400" dirty="0"/>
              <a:t> tai </a:t>
            </a:r>
            <a:r>
              <a:rPr lang="fi-FI" sz="2400" dirty="0"/>
              <a:t>haittaa</a:t>
            </a:r>
            <a:r>
              <a:rPr lang="en-GB" sz="2400" dirty="0"/>
              <a:t> </a:t>
            </a:r>
            <a:r>
              <a:rPr lang="fi-FI" sz="2400" dirty="0"/>
              <a:t>muuta</a:t>
            </a:r>
            <a:r>
              <a:rPr lang="en-GB" sz="2400" dirty="0"/>
              <a:t> </a:t>
            </a:r>
            <a:r>
              <a:rPr lang="fi-FI" sz="2400" dirty="0"/>
              <a:t>liikennettä</a:t>
            </a:r>
            <a:r>
              <a:rPr lang="en-GB" sz="2400" dirty="0"/>
              <a:t>)</a:t>
            </a:r>
            <a:r>
              <a:rPr lang="fi-FI" sz="2400" dirty="0"/>
              <a:t>  Tämä on voimassa myös yksityisteillä.</a:t>
            </a:r>
          </a:p>
          <a:p>
            <a:pPr marL="457200" lvl="0" indent="-457200">
              <a:lnSpc>
                <a:spcPct val="110000"/>
              </a:lnSpc>
              <a:buFont typeface="+mj-lt"/>
              <a:buAutoNum type="alphaLcParenR"/>
            </a:pPr>
            <a:r>
              <a:rPr lang="x-none" sz="2400" b="1" dirty="0"/>
              <a:t>etuajo-oikeutetun maantien </a:t>
            </a:r>
            <a:r>
              <a:rPr lang="x-none" sz="2400" dirty="0"/>
              <a:t>varrelle </a:t>
            </a:r>
            <a:r>
              <a:rPr lang="fi-FI" sz="2400" dirty="0"/>
              <a:t>ilman tienpitäjän lupaa (TLL 38 §, liikennemerkki 211 "etuajo-oikeus" kieltää osittaisenkin pysäköinnin ajokaistalle)</a:t>
            </a:r>
          </a:p>
          <a:p>
            <a:pPr marL="457200" indent="-457200">
              <a:lnSpc>
                <a:spcPct val="110000"/>
              </a:lnSpc>
              <a:buFont typeface="+mj-lt"/>
              <a:buAutoNum type="alphaLcParenR"/>
            </a:pPr>
            <a:r>
              <a:rPr lang="x-none" sz="2400" dirty="0"/>
              <a:t>näkemää rajoittavaan tien </a:t>
            </a:r>
            <a:r>
              <a:rPr lang="x-none" sz="2400" b="1" dirty="0"/>
              <a:t>sisäkaarteeseen tai mäenkumpareen </a:t>
            </a:r>
            <a:r>
              <a:rPr lang="x-none" sz="2400" dirty="0"/>
              <a:t>kohdalle </a:t>
            </a:r>
            <a:r>
              <a:rPr lang="en-GB" sz="2400" dirty="0"/>
              <a:t>(TLL 37 § </a:t>
            </a:r>
            <a:r>
              <a:rPr lang="fi-FI" sz="2400" dirty="0"/>
              <a:t>kieltää</a:t>
            </a:r>
            <a:r>
              <a:rPr lang="en-GB" sz="2400" dirty="0"/>
              <a:t> </a:t>
            </a:r>
            <a:r>
              <a:rPr lang="fi-FI" sz="2400" dirty="0"/>
              <a:t>pysäyttämisen</a:t>
            </a:r>
            <a:r>
              <a:rPr lang="en-GB" sz="2400" dirty="0"/>
              <a:t> </a:t>
            </a:r>
            <a:r>
              <a:rPr lang="fi-FI" sz="2400" dirty="0"/>
              <a:t>paikkaan</a:t>
            </a:r>
            <a:r>
              <a:rPr lang="en-GB" sz="2400" dirty="0"/>
              <a:t>, </a:t>
            </a:r>
            <a:r>
              <a:rPr lang="fi-FI" sz="2400" dirty="0"/>
              <a:t>jossa</a:t>
            </a:r>
            <a:r>
              <a:rPr lang="en-GB" sz="2400" dirty="0"/>
              <a:t> </a:t>
            </a:r>
            <a:r>
              <a:rPr lang="fi-FI" sz="2400" dirty="0"/>
              <a:t>kuormaavaa</a:t>
            </a:r>
            <a:r>
              <a:rPr lang="en-GB" sz="2400" dirty="0"/>
              <a:t> </a:t>
            </a:r>
            <a:r>
              <a:rPr lang="fi-FI" sz="2400" dirty="0"/>
              <a:t>autoa</a:t>
            </a:r>
            <a:r>
              <a:rPr lang="en-GB" sz="2400" dirty="0"/>
              <a:t> </a:t>
            </a:r>
            <a:r>
              <a:rPr lang="fi-FI" sz="2400" dirty="0"/>
              <a:t>ohittavan</a:t>
            </a:r>
            <a:r>
              <a:rPr lang="en-GB" sz="2400" dirty="0"/>
              <a:t> </a:t>
            </a:r>
            <a:r>
              <a:rPr lang="fi-FI" sz="2400" dirty="0"/>
              <a:t>ajoneuvon</a:t>
            </a:r>
            <a:r>
              <a:rPr lang="en-GB" sz="2400" dirty="0"/>
              <a:t> </a:t>
            </a:r>
            <a:r>
              <a:rPr lang="fi-FI" sz="2400" dirty="0"/>
              <a:t>kuljettaja</a:t>
            </a:r>
            <a:r>
              <a:rPr lang="en-GB" sz="2400" dirty="0"/>
              <a:t> </a:t>
            </a:r>
            <a:r>
              <a:rPr lang="fi-FI" sz="2400" dirty="0"/>
              <a:t>ei</a:t>
            </a:r>
            <a:r>
              <a:rPr lang="en-GB" sz="2400" dirty="0"/>
              <a:t> </a:t>
            </a:r>
            <a:r>
              <a:rPr lang="fi-FI" sz="2400" dirty="0"/>
              <a:t>näe</a:t>
            </a:r>
            <a:r>
              <a:rPr lang="en-GB" sz="2400" dirty="0"/>
              <a:t> </a:t>
            </a:r>
            <a:r>
              <a:rPr lang="fi-FI" sz="2400" dirty="0"/>
              <a:t>vastaantulijan</a:t>
            </a:r>
            <a:r>
              <a:rPr lang="en-GB" sz="2400" dirty="0"/>
              <a:t> </a:t>
            </a:r>
            <a:r>
              <a:rPr lang="fi-FI" sz="2400" dirty="0"/>
              <a:t>kaistaa</a:t>
            </a:r>
            <a:r>
              <a:rPr lang="en-GB" sz="2400" dirty="0"/>
              <a:t> </a:t>
            </a:r>
            <a:r>
              <a:rPr lang="fi-FI" sz="2400" dirty="0"/>
              <a:t>riittävän</a:t>
            </a:r>
            <a:r>
              <a:rPr lang="en-GB" sz="2400" dirty="0"/>
              <a:t> </a:t>
            </a:r>
            <a:r>
              <a:rPr lang="fi-FI" sz="2400" dirty="0"/>
              <a:t>pitkälle</a:t>
            </a:r>
            <a:r>
              <a:rPr lang="en-GB" sz="2400" dirty="0"/>
              <a:t> </a:t>
            </a:r>
            <a:r>
              <a:rPr lang="fi-FI" sz="2400" dirty="0"/>
              <a:t>eteenpäin</a:t>
            </a:r>
            <a:r>
              <a:rPr lang="en-GB" sz="2000" dirty="0"/>
              <a:t>)</a:t>
            </a:r>
            <a:endParaRPr lang="fi-FI" sz="2000"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5</a:t>
            </a:fld>
            <a:endParaRPr lang="fi-FI" dirty="0"/>
          </a:p>
        </p:txBody>
      </p:sp>
    </p:spTree>
    <p:extLst>
      <p:ext uri="{BB962C8B-B14F-4D97-AF65-F5344CB8AC3E}">
        <p14:creationId xmlns:p14="http://schemas.microsoft.com/office/powerpoint/2010/main" val="394881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 tien pituussuunnassa</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6</a:t>
            </a:fld>
            <a:endParaRPr lang="fi-FI" dirty="0"/>
          </a:p>
        </p:txBody>
      </p:sp>
      <p:pic>
        <p:nvPicPr>
          <p:cNvPr id="7" name="Kuva 6" descr="Kuva, joka sisältää kohteen ruoho, ulko, tie, metsä&#10;&#10;Kuvaus luotu automaattisesti">
            <a:extLst>
              <a:ext uri="{FF2B5EF4-FFF2-40B4-BE49-F238E27FC236}">
                <a16:creationId xmlns:a16="http://schemas.microsoft.com/office/drawing/2014/main" id="{77C14FE7-4B4B-49AE-AC13-C582DF30F6BB}"/>
              </a:ext>
            </a:extLst>
          </p:cNvPr>
          <p:cNvPicPr>
            <a:picLocks noChangeAspect="1"/>
          </p:cNvPicPr>
          <p:nvPr/>
        </p:nvPicPr>
        <p:blipFill rotWithShape="1">
          <a:blip r:embed="rId2">
            <a:extLst>
              <a:ext uri="{28A0092B-C50C-407E-A947-70E740481C1C}">
                <a14:useLocalDpi xmlns:a14="http://schemas.microsoft.com/office/drawing/2010/main" val="0"/>
              </a:ext>
            </a:extLst>
          </a:blip>
          <a:srcRect t="-830" b="6377"/>
          <a:stretch/>
        </p:blipFill>
        <p:spPr>
          <a:xfrm>
            <a:off x="3357515" y="3837331"/>
            <a:ext cx="7053279" cy="3427067"/>
          </a:xfrm>
          <a:prstGeom prst="rect">
            <a:avLst/>
          </a:prstGeom>
        </p:spPr>
      </p:pic>
      <p:pic>
        <p:nvPicPr>
          <p:cNvPr id="4" name="Kuva 3" descr="Kuva, joka sisältää kohteen ulko, ruoho, rakennus, penkki&#10;&#10;Kuvaus luotu automaattisesti">
            <a:extLst>
              <a:ext uri="{FF2B5EF4-FFF2-40B4-BE49-F238E27FC236}">
                <a16:creationId xmlns:a16="http://schemas.microsoft.com/office/drawing/2014/main" id="{C9437633-EA66-44FA-A01F-76A427996AA9}"/>
              </a:ext>
            </a:extLst>
          </p:cNvPr>
          <p:cNvPicPr>
            <a:picLocks noChangeAspect="1"/>
          </p:cNvPicPr>
          <p:nvPr/>
        </p:nvPicPr>
        <p:blipFill rotWithShape="1">
          <a:blip r:embed="rId3">
            <a:extLst>
              <a:ext uri="{28A0092B-C50C-407E-A947-70E740481C1C}">
                <a14:useLocalDpi xmlns:a14="http://schemas.microsoft.com/office/drawing/2010/main" val="0"/>
              </a:ext>
            </a:extLst>
          </a:blip>
          <a:srcRect t="2579" b="4254"/>
          <a:stretch/>
        </p:blipFill>
        <p:spPr>
          <a:xfrm>
            <a:off x="744619" y="1463041"/>
            <a:ext cx="5225792" cy="3566160"/>
          </a:xfrm>
          <a:prstGeom prst="rect">
            <a:avLst/>
          </a:prstGeom>
        </p:spPr>
      </p:pic>
      <p:sp>
        <p:nvSpPr>
          <p:cNvPr id="8" name="Tekstiruutu 7">
            <a:extLst>
              <a:ext uri="{FF2B5EF4-FFF2-40B4-BE49-F238E27FC236}">
                <a16:creationId xmlns:a16="http://schemas.microsoft.com/office/drawing/2014/main" id="{69D73953-55F3-4F76-8BD5-998D43A6EB41}"/>
              </a:ext>
            </a:extLst>
          </p:cNvPr>
          <p:cNvSpPr txBox="1"/>
          <p:nvPr/>
        </p:nvSpPr>
        <p:spPr>
          <a:xfrm>
            <a:off x="748147" y="4730283"/>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Toni Helin</a:t>
            </a:r>
          </a:p>
        </p:txBody>
      </p:sp>
      <p:sp>
        <p:nvSpPr>
          <p:cNvPr id="10" name="Tekstiruutu 9">
            <a:extLst>
              <a:ext uri="{FF2B5EF4-FFF2-40B4-BE49-F238E27FC236}">
                <a16:creationId xmlns:a16="http://schemas.microsoft.com/office/drawing/2014/main" id="{D93FEED9-0055-4D9F-B5F3-85A01BA1EFD9}"/>
              </a:ext>
            </a:extLst>
          </p:cNvPr>
          <p:cNvSpPr txBox="1"/>
          <p:nvPr/>
        </p:nvSpPr>
        <p:spPr>
          <a:xfrm>
            <a:off x="9054820" y="7000931"/>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Toni Helin</a:t>
            </a:r>
          </a:p>
        </p:txBody>
      </p:sp>
      <p:sp>
        <p:nvSpPr>
          <p:cNvPr id="5" name="Tekstiruutu 4">
            <a:extLst>
              <a:ext uri="{FF2B5EF4-FFF2-40B4-BE49-F238E27FC236}">
                <a16:creationId xmlns:a16="http://schemas.microsoft.com/office/drawing/2014/main" id="{7419B404-1DBE-4C98-A5B7-8C99B8AE639A}"/>
              </a:ext>
            </a:extLst>
          </p:cNvPr>
          <p:cNvSpPr txBox="1"/>
          <p:nvPr/>
        </p:nvSpPr>
        <p:spPr>
          <a:xfrm>
            <a:off x="6425738" y="1208381"/>
            <a:ext cx="4123113" cy="2246769"/>
          </a:xfrm>
          <a:prstGeom prst="rect">
            <a:avLst/>
          </a:prstGeom>
          <a:noFill/>
          <a:ln w="38100">
            <a:solidFill>
              <a:srgbClr val="FF0000"/>
            </a:solidFill>
          </a:ln>
        </p:spPr>
        <p:txBody>
          <a:bodyPr wrap="square" rtlCol="0">
            <a:spAutoFit/>
          </a:bodyPr>
          <a:lstStyle/>
          <a:p>
            <a:r>
              <a:rPr lang="fi-FI" sz="2000" dirty="0"/>
              <a:t>Kuormaavaa kuorma-autoa ohittava ei näe vastaantulijan kaistaa riittävän pitkälle. </a:t>
            </a:r>
            <a:br>
              <a:rPr lang="fi-FI" sz="2000" dirty="0"/>
            </a:br>
            <a:r>
              <a:rPr lang="fi-FI" sz="2000" dirty="0"/>
              <a:t>Siksi tieliikennelaki kieltää </a:t>
            </a:r>
            <a:r>
              <a:rPr lang="fi-FI" sz="2000" dirty="0" err="1"/>
              <a:t>pysäh-tymisen</a:t>
            </a:r>
            <a:r>
              <a:rPr lang="fi-FI" sz="2000" dirty="0"/>
              <a:t> tähän ja ohittamisen. </a:t>
            </a:r>
            <a:br>
              <a:rPr lang="fi-FI" sz="2000" dirty="0"/>
            </a:br>
            <a:r>
              <a:rPr lang="fi-FI" sz="2000" dirty="0"/>
              <a:t>Puut vietävä parempaan paikkaan kiinteistön kautta.</a:t>
            </a:r>
          </a:p>
        </p:txBody>
      </p:sp>
      <p:cxnSp>
        <p:nvCxnSpPr>
          <p:cNvPr id="11" name="Suora nuoliyhdysviiva 10">
            <a:extLst>
              <a:ext uri="{FF2B5EF4-FFF2-40B4-BE49-F238E27FC236}">
                <a16:creationId xmlns:a16="http://schemas.microsoft.com/office/drawing/2014/main" id="{5E4A2C1F-EB83-49D5-B1C4-5281DC7203B0}"/>
              </a:ext>
            </a:extLst>
          </p:cNvPr>
          <p:cNvCxnSpPr>
            <a:cxnSpLocks/>
          </p:cNvCxnSpPr>
          <p:nvPr/>
        </p:nvCxnSpPr>
        <p:spPr>
          <a:xfrm flipH="1">
            <a:off x="2743200" y="2390203"/>
            <a:ext cx="3682538" cy="2232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Ryhmä 13">
            <a:extLst>
              <a:ext uri="{FF2B5EF4-FFF2-40B4-BE49-F238E27FC236}">
                <a16:creationId xmlns:a16="http://schemas.microsoft.com/office/drawing/2014/main" id="{B16EBF13-CD0A-4137-B513-0014758EFA47}"/>
              </a:ext>
            </a:extLst>
          </p:cNvPr>
          <p:cNvGrpSpPr/>
          <p:nvPr/>
        </p:nvGrpSpPr>
        <p:grpSpPr>
          <a:xfrm>
            <a:off x="5014180" y="3814751"/>
            <a:ext cx="1019175" cy="1009650"/>
            <a:chOff x="76200" y="-28575"/>
            <a:chExt cx="1019175" cy="1009650"/>
          </a:xfrm>
        </p:grpSpPr>
        <p:sp>
          <p:nvSpPr>
            <p:cNvPr id="15" name="Vapaamuotoinen: Muoto 14">
              <a:extLst>
                <a:ext uri="{FF2B5EF4-FFF2-40B4-BE49-F238E27FC236}">
                  <a16:creationId xmlns:a16="http://schemas.microsoft.com/office/drawing/2014/main" id="{65EFF34C-D4FD-46F7-8CB1-79B47406F2E5}"/>
                </a:ext>
              </a:extLst>
            </p:cNvPr>
            <p:cNvSpPr/>
            <p:nvPr/>
          </p:nvSpPr>
          <p:spPr>
            <a:xfrm>
              <a:off x="76200" y="-28575"/>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100">
                  <a:effectLst/>
                  <a:ea typeface="Calibri" panose="020F0502020204030204" pitchFamily="34" charset="0"/>
                  <a:cs typeface="Times New Roman" panose="02020603050405020304" pitchFamily="18" charset="0"/>
                </a:rPr>
                <a:t> </a:t>
              </a:r>
            </a:p>
          </p:txBody>
        </p:sp>
        <p:sp>
          <p:nvSpPr>
            <p:cNvPr id="16" name="Vapaamuotoinen: Muoto 15">
              <a:extLst>
                <a:ext uri="{FF2B5EF4-FFF2-40B4-BE49-F238E27FC236}">
                  <a16:creationId xmlns:a16="http://schemas.microsoft.com/office/drawing/2014/main" id="{34F10B7C-455F-4A70-BB6E-B457D87F0E6B}"/>
                </a:ext>
              </a:extLst>
            </p:cNvPr>
            <p:cNvSpPr/>
            <p:nvPr/>
          </p:nvSpPr>
          <p:spPr>
            <a:xfrm>
              <a:off x="352425" y="0"/>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grpSp>
      <p:sp>
        <p:nvSpPr>
          <p:cNvPr id="17" name="Tekstiruutu 16">
            <a:extLst>
              <a:ext uri="{FF2B5EF4-FFF2-40B4-BE49-F238E27FC236}">
                <a16:creationId xmlns:a16="http://schemas.microsoft.com/office/drawing/2014/main" id="{9AA3B918-B5DF-4244-B120-4E86EE6E7990}"/>
              </a:ext>
            </a:extLst>
          </p:cNvPr>
          <p:cNvSpPr txBox="1"/>
          <p:nvPr/>
        </p:nvSpPr>
        <p:spPr>
          <a:xfrm>
            <a:off x="436615" y="5608190"/>
            <a:ext cx="2473012" cy="1323439"/>
          </a:xfrm>
          <a:prstGeom prst="rect">
            <a:avLst/>
          </a:prstGeom>
          <a:noFill/>
          <a:ln w="38100">
            <a:solidFill>
              <a:srgbClr val="009600"/>
            </a:solidFill>
          </a:ln>
        </p:spPr>
        <p:txBody>
          <a:bodyPr wrap="square" rtlCol="0">
            <a:spAutoFit/>
          </a:bodyPr>
          <a:lstStyle/>
          <a:p>
            <a:r>
              <a:rPr lang="fi-FI" sz="2000" dirty="0"/>
              <a:t>Tässä kuorma-auton ohittaja näkee riittävästi eteenpäin.</a:t>
            </a:r>
          </a:p>
        </p:txBody>
      </p:sp>
      <p:grpSp>
        <p:nvGrpSpPr>
          <p:cNvPr id="18" name="Ryhmä 17">
            <a:extLst>
              <a:ext uri="{FF2B5EF4-FFF2-40B4-BE49-F238E27FC236}">
                <a16:creationId xmlns:a16="http://schemas.microsoft.com/office/drawing/2014/main" id="{E5C6A679-FD96-4C07-8181-57FBF91A1A04}"/>
              </a:ext>
            </a:extLst>
          </p:cNvPr>
          <p:cNvGrpSpPr/>
          <p:nvPr/>
        </p:nvGrpSpPr>
        <p:grpSpPr>
          <a:xfrm>
            <a:off x="7700260" y="5662871"/>
            <a:ext cx="914400" cy="1304925"/>
            <a:chOff x="0" y="0"/>
            <a:chExt cx="914400" cy="1304925"/>
          </a:xfrm>
        </p:grpSpPr>
        <p:sp>
          <p:nvSpPr>
            <p:cNvPr id="19" name="Ellipsi 18">
              <a:extLst>
                <a:ext uri="{FF2B5EF4-FFF2-40B4-BE49-F238E27FC236}">
                  <a16:creationId xmlns:a16="http://schemas.microsoft.com/office/drawing/2014/main" id="{73F7C303-C9DA-4BAB-AD64-C035EF8FF79A}"/>
                </a:ext>
              </a:extLst>
            </p:cNvPr>
            <p:cNvSpPr>
              <a:spLocks noChangeAspect="1"/>
            </p:cNvSpPr>
            <p:nvPr/>
          </p:nvSpPr>
          <p:spPr>
            <a:xfrm>
              <a:off x="552450" y="876300"/>
              <a:ext cx="252000" cy="25200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
          <p:nvSpPr>
            <p:cNvPr id="20" name="Vapaamuotoinen: Muoto 19">
              <a:extLst>
                <a:ext uri="{FF2B5EF4-FFF2-40B4-BE49-F238E27FC236}">
                  <a16:creationId xmlns:a16="http://schemas.microsoft.com/office/drawing/2014/main" id="{798D34D4-F669-42F0-9EA7-33311FCAE7CD}"/>
                </a:ext>
              </a:extLst>
            </p:cNvPr>
            <p:cNvSpPr/>
            <p:nvPr/>
          </p:nvSpPr>
          <p:spPr>
            <a:xfrm>
              <a:off x="0" y="0"/>
              <a:ext cx="914400" cy="1304925"/>
            </a:xfrm>
            <a:custGeom>
              <a:avLst/>
              <a:gdLst>
                <a:gd name="connsiteX0" fmla="*/ 647700 w 857250"/>
                <a:gd name="connsiteY0" fmla="*/ 0 h 1304925"/>
                <a:gd name="connsiteX1" fmla="*/ 0 w 857250"/>
                <a:gd name="connsiteY1" fmla="*/ 1295400 h 1304925"/>
                <a:gd name="connsiteX2" fmla="*/ 123825 w 857250"/>
                <a:gd name="connsiteY2" fmla="*/ 1304925 h 1304925"/>
                <a:gd name="connsiteX3" fmla="*/ 857250 w 857250"/>
                <a:gd name="connsiteY3" fmla="*/ 161925 h 1304925"/>
                <a:gd name="connsiteX4" fmla="*/ 647700 w 857250"/>
                <a:gd name="connsiteY4" fmla="*/ 0 h 1304925"/>
                <a:gd name="connsiteX0" fmla="*/ 647700 w 914400"/>
                <a:gd name="connsiteY0" fmla="*/ 0 h 1304925"/>
                <a:gd name="connsiteX1" fmla="*/ 0 w 914400"/>
                <a:gd name="connsiteY1" fmla="*/ 1295400 h 1304925"/>
                <a:gd name="connsiteX2" fmla="*/ 123825 w 914400"/>
                <a:gd name="connsiteY2" fmla="*/ 1304925 h 1304925"/>
                <a:gd name="connsiteX3" fmla="*/ 914400 w 914400"/>
                <a:gd name="connsiteY3" fmla="*/ 257175 h 1304925"/>
                <a:gd name="connsiteX4" fmla="*/ 647700 w 914400"/>
                <a:gd name="connsiteY4" fmla="*/ 0 h 13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304925">
                  <a:moveTo>
                    <a:pt x="647700" y="0"/>
                  </a:moveTo>
                  <a:lnTo>
                    <a:pt x="0" y="1295400"/>
                  </a:lnTo>
                  <a:lnTo>
                    <a:pt x="123825" y="1304925"/>
                  </a:lnTo>
                  <a:lnTo>
                    <a:pt x="914400" y="257175"/>
                  </a:lnTo>
                  <a:lnTo>
                    <a:pt x="647700" y="0"/>
                  </a:lnTo>
                  <a:close/>
                </a:path>
              </a:pathLst>
            </a:cu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sp>
          <p:nvSpPr>
            <p:cNvPr id="21" name="Ellipsi 20">
              <a:extLst>
                <a:ext uri="{FF2B5EF4-FFF2-40B4-BE49-F238E27FC236}">
                  <a16:creationId xmlns:a16="http://schemas.microsoft.com/office/drawing/2014/main" id="{C791400F-24F7-46B4-9787-63D81AE7A82D}"/>
                </a:ext>
              </a:extLst>
            </p:cNvPr>
            <p:cNvSpPr>
              <a:spLocks noChangeAspect="1"/>
            </p:cNvSpPr>
            <p:nvPr/>
          </p:nvSpPr>
          <p:spPr>
            <a:xfrm>
              <a:off x="76200" y="219075"/>
              <a:ext cx="251460" cy="25146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grpSp>
      <p:cxnSp>
        <p:nvCxnSpPr>
          <p:cNvPr id="23" name="Suora nuoliyhdysviiva 22">
            <a:extLst>
              <a:ext uri="{FF2B5EF4-FFF2-40B4-BE49-F238E27FC236}">
                <a16:creationId xmlns:a16="http://schemas.microsoft.com/office/drawing/2014/main" id="{DEBA64CF-073C-424C-8D7D-948005D423B0}"/>
              </a:ext>
            </a:extLst>
          </p:cNvPr>
          <p:cNvCxnSpPr>
            <a:cxnSpLocks/>
            <a:stCxn id="17" idx="3"/>
          </p:cNvCxnSpPr>
          <p:nvPr/>
        </p:nvCxnSpPr>
        <p:spPr>
          <a:xfrm>
            <a:off x="2909627" y="6269910"/>
            <a:ext cx="1512744" cy="395261"/>
          </a:xfrm>
          <a:prstGeom prst="straightConnector1">
            <a:avLst/>
          </a:prstGeom>
          <a:ln w="38100">
            <a:solidFill>
              <a:srgbClr val="009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14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 tien pituussuunnassa</a:t>
            </a:r>
          </a:p>
        </p:txBody>
      </p:sp>
      <p:sp>
        <p:nvSpPr>
          <p:cNvPr id="6" name="Sisällön paikkamerkki 5"/>
          <p:cNvSpPr>
            <a:spLocks noGrp="1"/>
          </p:cNvSpPr>
          <p:nvPr>
            <p:ph sz="quarter" idx="4"/>
          </p:nvPr>
        </p:nvSpPr>
        <p:spPr>
          <a:xfrm>
            <a:off x="736455" y="1529068"/>
            <a:ext cx="9605166" cy="5741308"/>
          </a:xfrm>
        </p:spPr>
        <p:txBody>
          <a:bodyPr>
            <a:noAutofit/>
          </a:bodyPr>
          <a:lstStyle/>
          <a:p>
            <a:pPr marL="0" indent="0">
              <a:lnSpc>
                <a:spcPct val="110000"/>
              </a:lnSpc>
              <a:buNone/>
            </a:pPr>
            <a:r>
              <a:rPr lang="x-none" sz="2400" b="1" dirty="0"/>
              <a:t>Varastopaikkaa ei saa sijoittaa</a:t>
            </a:r>
            <a:r>
              <a:rPr lang="x-none" sz="2400" dirty="0"/>
              <a:t>:</a:t>
            </a:r>
            <a:endParaRPr lang="fi-FI" sz="2400" dirty="0"/>
          </a:p>
          <a:p>
            <a:pPr marL="457200" indent="-457200">
              <a:lnSpc>
                <a:spcPct val="110000"/>
              </a:lnSpc>
              <a:buFont typeface="+mj-lt"/>
              <a:buAutoNum type="alphaLcParenR" startAt="4"/>
            </a:pPr>
            <a:r>
              <a:rPr lang="x-none" sz="2400" dirty="0"/>
              <a:t>kahden mäenkumpareen väliseen notkoon tai muuhun tienkohtaan, jossa </a:t>
            </a:r>
            <a:r>
              <a:rPr lang="x-none" sz="2400" b="1" dirty="0"/>
              <a:t>kuormaava auto jäisi piiloon </a:t>
            </a:r>
            <a:r>
              <a:rPr lang="x-none" sz="2400" dirty="0"/>
              <a:t>sitä lähestyvien autojen kuljettajilta </a:t>
            </a:r>
            <a:r>
              <a:rPr lang="en-GB" sz="2400" dirty="0"/>
              <a:t>(TLL 37 § </a:t>
            </a:r>
            <a:r>
              <a:rPr lang="fi-FI" sz="2400" dirty="0"/>
              <a:t>kieltää</a:t>
            </a:r>
            <a:r>
              <a:rPr lang="en-GB" sz="2400" dirty="0"/>
              <a:t> </a:t>
            </a:r>
            <a:r>
              <a:rPr lang="fi-FI" sz="2400" dirty="0"/>
              <a:t>pysähtymisen</a:t>
            </a:r>
            <a:r>
              <a:rPr lang="en-GB" sz="2400" dirty="0"/>
              <a:t> </a:t>
            </a:r>
            <a:r>
              <a:rPr lang="fi-FI" sz="2400" dirty="0"/>
              <a:t>paikkaan</a:t>
            </a:r>
            <a:r>
              <a:rPr lang="en-GB" sz="2400" dirty="0"/>
              <a:t>, </a:t>
            </a:r>
            <a:r>
              <a:rPr lang="fi-FI" sz="2400" dirty="0"/>
              <a:t>jossa</a:t>
            </a:r>
            <a:r>
              <a:rPr lang="en-GB" sz="2400" dirty="0"/>
              <a:t> pinon </a:t>
            </a:r>
            <a:r>
              <a:rPr lang="fi-FI" sz="2400" dirty="0"/>
              <a:t>viereen</a:t>
            </a:r>
            <a:r>
              <a:rPr lang="en-GB" sz="2400" dirty="0"/>
              <a:t> </a:t>
            </a:r>
            <a:r>
              <a:rPr lang="fi-FI" sz="2400" dirty="0"/>
              <a:t>pysäköinyttä</a:t>
            </a:r>
            <a:r>
              <a:rPr lang="en-GB" sz="2400" dirty="0"/>
              <a:t> </a:t>
            </a:r>
            <a:r>
              <a:rPr lang="fi-FI" sz="2400" dirty="0"/>
              <a:t>puutavara-autoa</a:t>
            </a:r>
            <a:r>
              <a:rPr lang="en-GB" sz="2400" dirty="0"/>
              <a:t> </a:t>
            </a:r>
            <a:r>
              <a:rPr lang="fi-FI" sz="2400" dirty="0"/>
              <a:t>ei</a:t>
            </a:r>
            <a:r>
              <a:rPr lang="en-GB" sz="2400" dirty="0"/>
              <a:t> </a:t>
            </a:r>
            <a:r>
              <a:rPr lang="fi-FI" sz="2400" dirty="0"/>
              <a:t>pysty</a:t>
            </a:r>
            <a:r>
              <a:rPr lang="en-GB" sz="2400" dirty="0"/>
              <a:t> </a:t>
            </a:r>
            <a:r>
              <a:rPr lang="fi-FI" sz="2400" dirty="0"/>
              <a:t>havaitsemaan</a:t>
            </a:r>
            <a:r>
              <a:rPr lang="en-GB" sz="2400" dirty="0"/>
              <a:t> </a:t>
            </a:r>
            <a:r>
              <a:rPr lang="fi-FI" sz="2400" dirty="0"/>
              <a:t>riittävän</a:t>
            </a:r>
            <a:r>
              <a:rPr lang="en-GB" sz="2400" dirty="0"/>
              <a:t> </a:t>
            </a:r>
            <a:r>
              <a:rPr lang="fi-FI" sz="2400" dirty="0"/>
              <a:t>ajoissa</a:t>
            </a:r>
            <a:r>
              <a:rPr lang="en-GB" sz="2400" dirty="0"/>
              <a:t>)</a:t>
            </a:r>
            <a:endParaRPr lang="fi-FI" sz="2400" dirty="0"/>
          </a:p>
          <a:p>
            <a:pPr marL="457200" indent="-457200">
              <a:lnSpc>
                <a:spcPct val="110000"/>
              </a:lnSpc>
              <a:buFont typeface="+mj-lt"/>
              <a:buAutoNum type="alphaLcParenR" startAt="4"/>
            </a:pPr>
            <a:r>
              <a:rPr lang="x-none" sz="2400" b="1" dirty="0"/>
              <a:t>sulkuviiva</a:t>
            </a:r>
            <a:r>
              <a:rPr lang="x-none" sz="2400" dirty="0"/>
              <a:t>lla merkityille tien kohdille </a:t>
            </a:r>
            <a:r>
              <a:rPr lang="en-GB" sz="2400" dirty="0"/>
              <a:t>(TLL 37 §)</a:t>
            </a:r>
            <a:endParaRPr lang="fi-FI" sz="2400" dirty="0"/>
          </a:p>
          <a:p>
            <a:pPr marL="457200" indent="-457200">
              <a:lnSpc>
                <a:spcPct val="110000"/>
              </a:lnSpc>
              <a:buFont typeface="+mj-lt"/>
              <a:buAutoNum type="alphaLcParenR" startAt="4"/>
            </a:pPr>
            <a:r>
              <a:rPr lang="x-none" sz="2400" b="1" dirty="0"/>
              <a:t>liittymän näkemäalueelle </a:t>
            </a:r>
            <a:r>
              <a:rPr lang="fi-FI" sz="2400" dirty="0"/>
              <a:t>60 - 190</a:t>
            </a:r>
            <a:r>
              <a:rPr lang="x-none" sz="2400" dirty="0"/>
              <a:t> m etäisyydelle liittymästä </a:t>
            </a:r>
            <a:r>
              <a:rPr lang="en-GB" sz="2400" dirty="0"/>
              <a:t>(LVM:n </a:t>
            </a:r>
            <a:r>
              <a:rPr lang="fi-FI" sz="2400" dirty="0"/>
              <a:t>asetus</a:t>
            </a:r>
            <a:r>
              <a:rPr lang="en-GB" sz="2400" dirty="0"/>
              <a:t> </a:t>
            </a:r>
            <a:r>
              <a:rPr lang="fi-FI" sz="2400" dirty="0"/>
              <a:t>näkemäalueista</a:t>
            </a:r>
            <a:r>
              <a:rPr lang="en-GB" sz="2400" dirty="0"/>
              <a:t>, </a:t>
            </a:r>
            <a:r>
              <a:rPr lang="fi-FI" sz="2400" dirty="0"/>
              <a:t>liittymisnäkemä</a:t>
            </a:r>
            <a:r>
              <a:rPr lang="en-GB" sz="2400" dirty="0"/>
              <a:t> </a:t>
            </a:r>
            <a:r>
              <a:rPr lang="fi-FI" sz="2400" dirty="0" err="1"/>
              <a:t>L</a:t>
            </a:r>
            <a:r>
              <a:rPr lang="fi-FI" sz="2400" baseline="-25000" dirty="0" err="1"/>
              <a:t>l</a:t>
            </a:r>
            <a:r>
              <a:rPr lang="en-GB" sz="2400" dirty="0"/>
              <a:t>)</a:t>
            </a:r>
            <a:endParaRPr lang="fi-FI" sz="2400" dirty="0"/>
          </a:p>
          <a:p>
            <a:pPr marL="457200" indent="-457200">
              <a:lnSpc>
                <a:spcPct val="110000"/>
              </a:lnSpc>
              <a:buFont typeface="+mj-lt"/>
              <a:buAutoNum type="alphaLcParenR" startAt="4"/>
            </a:pPr>
            <a:r>
              <a:rPr lang="fi-FI" sz="2400" b="1" dirty="0"/>
              <a:t>sähköjohdon alle</a:t>
            </a:r>
            <a:r>
              <a:rPr lang="fi-FI" sz="2400" dirty="0"/>
              <a:t>, eikä sen välittömään läheisyyteen </a:t>
            </a:r>
            <a:r>
              <a:rPr lang="en-GB" sz="2400" dirty="0"/>
              <a:t>(</a:t>
            </a:r>
            <a:r>
              <a:rPr lang="fi-FI" sz="2400" dirty="0"/>
              <a:t>Valtioneuvoston</a:t>
            </a:r>
            <a:r>
              <a:rPr lang="en-GB" sz="2400" dirty="0"/>
              <a:t> </a:t>
            </a:r>
            <a:r>
              <a:rPr lang="fi-FI" sz="2400" dirty="0"/>
              <a:t>asetus</a:t>
            </a:r>
            <a:r>
              <a:rPr lang="en-GB" sz="2400" dirty="0"/>
              <a:t> </a:t>
            </a:r>
            <a:r>
              <a:rPr lang="fi-FI" sz="2400" dirty="0"/>
              <a:t>puunkorjuutyön</a:t>
            </a:r>
            <a:r>
              <a:rPr lang="en-GB" sz="2400" dirty="0"/>
              <a:t> </a:t>
            </a:r>
            <a:r>
              <a:rPr lang="fi-FI" sz="2400" dirty="0"/>
              <a:t>turvallisuudesta</a:t>
            </a:r>
            <a:r>
              <a:rPr lang="en-GB" sz="2400" dirty="0"/>
              <a:t>)</a:t>
            </a:r>
            <a:endParaRPr lang="fi-FI" sz="2400" dirty="0"/>
          </a:p>
        </p:txBody>
      </p:sp>
      <p:sp>
        <p:nvSpPr>
          <p:cNvPr id="9" name="Dian numeron paikkamerkki 8"/>
          <p:cNvSpPr>
            <a:spLocks noGrp="1"/>
          </p:cNvSpPr>
          <p:nvPr>
            <p:ph type="sldNum" sz="quarter" idx="12"/>
          </p:nvPr>
        </p:nvSpPr>
        <p:spPr/>
        <p:txBody>
          <a:bodyPr/>
          <a:lstStyle/>
          <a:p>
            <a:fld id="{CD67F47F-A4DF-4926-BB4C-9F1DAEA89B92}" type="slidenum">
              <a:rPr lang="fi-FI" smtClean="0"/>
              <a:pPr/>
              <a:t>7</a:t>
            </a:fld>
            <a:endParaRPr lang="fi-FI" dirty="0"/>
          </a:p>
        </p:txBody>
      </p:sp>
    </p:spTree>
    <p:extLst>
      <p:ext uri="{BB962C8B-B14F-4D97-AF65-F5344CB8AC3E}">
        <p14:creationId xmlns:p14="http://schemas.microsoft.com/office/powerpoint/2010/main" val="128401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 tien pituussuunnassa</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8</a:t>
            </a:fld>
            <a:endParaRPr lang="fi-FI" dirty="0"/>
          </a:p>
        </p:txBody>
      </p:sp>
      <p:pic>
        <p:nvPicPr>
          <p:cNvPr id="10" name="Kuva 9" descr="Kuva, joka sisältää kohteen lumi, ulko, katettu, luonto&#10;&#10;Kuvaus luotu automaattisesti">
            <a:extLst>
              <a:ext uri="{FF2B5EF4-FFF2-40B4-BE49-F238E27FC236}">
                <a16:creationId xmlns:a16="http://schemas.microsoft.com/office/drawing/2014/main" id="{9E2F19B0-1AC2-4120-AA99-C527E545FF87}"/>
              </a:ext>
            </a:extLst>
          </p:cNvPr>
          <p:cNvPicPr>
            <a:picLocks noChangeAspect="1"/>
          </p:cNvPicPr>
          <p:nvPr/>
        </p:nvPicPr>
        <p:blipFill rotWithShape="1">
          <a:blip r:embed="rId2">
            <a:extLst>
              <a:ext uri="{28A0092B-C50C-407E-A947-70E740481C1C}">
                <a14:useLocalDpi xmlns:a14="http://schemas.microsoft.com/office/drawing/2010/main" val="0"/>
              </a:ext>
            </a:extLst>
          </a:blip>
          <a:srcRect l="8164" b="22868"/>
          <a:stretch/>
        </p:blipFill>
        <p:spPr>
          <a:xfrm>
            <a:off x="2674668" y="3671042"/>
            <a:ext cx="7620110" cy="3600000"/>
          </a:xfrm>
          <a:prstGeom prst="rect">
            <a:avLst/>
          </a:prstGeom>
        </p:spPr>
      </p:pic>
      <p:pic>
        <p:nvPicPr>
          <p:cNvPr id="7" name="Kuva 6" descr="Kuva, joka sisältää kohteen ulko, lumi, katettu, ruoho&#10;&#10;Kuvaus luotu automaattisesti">
            <a:extLst>
              <a:ext uri="{FF2B5EF4-FFF2-40B4-BE49-F238E27FC236}">
                <a16:creationId xmlns:a16="http://schemas.microsoft.com/office/drawing/2014/main" id="{7F85398A-2BE8-4B51-AD5E-8FD9B6B32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06" y="1460586"/>
            <a:ext cx="4800000" cy="3600000"/>
          </a:xfrm>
          <a:prstGeom prst="rect">
            <a:avLst/>
          </a:prstGeom>
        </p:spPr>
      </p:pic>
      <p:sp>
        <p:nvSpPr>
          <p:cNvPr id="12" name="Tekstiruutu 11">
            <a:extLst>
              <a:ext uri="{FF2B5EF4-FFF2-40B4-BE49-F238E27FC236}">
                <a16:creationId xmlns:a16="http://schemas.microsoft.com/office/drawing/2014/main" id="{2D04C0E4-7BD4-4583-AC91-34E580815809}"/>
              </a:ext>
            </a:extLst>
          </p:cNvPr>
          <p:cNvSpPr txBox="1"/>
          <p:nvPr/>
        </p:nvSpPr>
        <p:spPr>
          <a:xfrm>
            <a:off x="748147" y="4730283"/>
            <a:ext cx="1803862" cy="261610"/>
          </a:xfrm>
          <a:prstGeom prst="rect">
            <a:avLst/>
          </a:prstGeom>
          <a:noFill/>
        </p:spPr>
        <p:txBody>
          <a:bodyPr wrap="square" rtlCol="0">
            <a:spAutoFit/>
          </a:bodyPr>
          <a:lstStyle/>
          <a:p>
            <a:r>
              <a:rPr lang="fi-FI" sz="1100" b="1" i="1" dirty="0">
                <a:solidFill>
                  <a:schemeClr val="bg1"/>
                </a:solidFill>
                <a:latin typeface="Arial" panose="020B0604020202020204" pitchFamily="34" charset="0"/>
                <a:cs typeface="Arial" panose="020B0604020202020204" pitchFamily="34" charset="0"/>
              </a:rPr>
              <a:t>Kuva Jari Aho</a:t>
            </a:r>
          </a:p>
        </p:txBody>
      </p:sp>
      <p:sp>
        <p:nvSpPr>
          <p:cNvPr id="13" name="Tekstiruutu 12">
            <a:extLst>
              <a:ext uri="{FF2B5EF4-FFF2-40B4-BE49-F238E27FC236}">
                <a16:creationId xmlns:a16="http://schemas.microsoft.com/office/drawing/2014/main" id="{2060C36D-2E1F-482F-A35B-C3C7182C2504}"/>
              </a:ext>
            </a:extLst>
          </p:cNvPr>
          <p:cNvSpPr txBox="1"/>
          <p:nvPr/>
        </p:nvSpPr>
        <p:spPr>
          <a:xfrm>
            <a:off x="8570498" y="7053099"/>
            <a:ext cx="1803862" cy="261610"/>
          </a:xfrm>
          <a:prstGeom prst="rect">
            <a:avLst/>
          </a:prstGeom>
          <a:noFill/>
        </p:spPr>
        <p:txBody>
          <a:bodyPr wrap="square" rtlCol="0">
            <a:spAutoFit/>
          </a:bodyPr>
          <a:lstStyle/>
          <a:p>
            <a:r>
              <a:rPr lang="fi-FI" sz="1100" b="1" i="1" dirty="0">
                <a:solidFill>
                  <a:schemeClr val="tx1">
                    <a:lumMod val="75000"/>
                    <a:lumOff val="25000"/>
                  </a:schemeClr>
                </a:solidFill>
                <a:latin typeface="Arial" panose="020B0604020202020204" pitchFamily="34" charset="0"/>
                <a:cs typeface="Arial" panose="020B0604020202020204" pitchFamily="34" charset="0"/>
              </a:rPr>
              <a:t>Kuva Pentti Keskikallio</a:t>
            </a:r>
          </a:p>
        </p:txBody>
      </p:sp>
      <p:grpSp>
        <p:nvGrpSpPr>
          <p:cNvPr id="8" name="Ryhmä 7">
            <a:extLst>
              <a:ext uri="{FF2B5EF4-FFF2-40B4-BE49-F238E27FC236}">
                <a16:creationId xmlns:a16="http://schemas.microsoft.com/office/drawing/2014/main" id="{B497A282-D030-40DA-BD24-A92507FECCE3}"/>
              </a:ext>
            </a:extLst>
          </p:cNvPr>
          <p:cNvGrpSpPr/>
          <p:nvPr/>
        </p:nvGrpSpPr>
        <p:grpSpPr>
          <a:xfrm>
            <a:off x="9188238" y="5507158"/>
            <a:ext cx="914400" cy="1304925"/>
            <a:chOff x="0" y="0"/>
            <a:chExt cx="914400" cy="1304925"/>
          </a:xfrm>
        </p:grpSpPr>
        <p:sp>
          <p:nvSpPr>
            <p:cNvPr id="11" name="Ellipsi 10">
              <a:extLst>
                <a:ext uri="{FF2B5EF4-FFF2-40B4-BE49-F238E27FC236}">
                  <a16:creationId xmlns:a16="http://schemas.microsoft.com/office/drawing/2014/main" id="{7B959871-22A7-4577-A96E-A33526697133}"/>
                </a:ext>
              </a:extLst>
            </p:cNvPr>
            <p:cNvSpPr>
              <a:spLocks noChangeAspect="1"/>
            </p:cNvSpPr>
            <p:nvPr/>
          </p:nvSpPr>
          <p:spPr>
            <a:xfrm>
              <a:off x="552450" y="876300"/>
              <a:ext cx="252000" cy="25200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sp>
          <p:nvSpPr>
            <p:cNvPr id="14" name="Vapaamuotoinen: Muoto 13">
              <a:extLst>
                <a:ext uri="{FF2B5EF4-FFF2-40B4-BE49-F238E27FC236}">
                  <a16:creationId xmlns:a16="http://schemas.microsoft.com/office/drawing/2014/main" id="{FCC81442-21B5-4A9B-90C0-9A0184A30EDF}"/>
                </a:ext>
              </a:extLst>
            </p:cNvPr>
            <p:cNvSpPr/>
            <p:nvPr/>
          </p:nvSpPr>
          <p:spPr>
            <a:xfrm>
              <a:off x="0" y="0"/>
              <a:ext cx="914400" cy="1304925"/>
            </a:xfrm>
            <a:custGeom>
              <a:avLst/>
              <a:gdLst>
                <a:gd name="connsiteX0" fmla="*/ 647700 w 857250"/>
                <a:gd name="connsiteY0" fmla="*/ 0 h 1304925"/>
                <a:gd name="connsiteX1" fmla="*/ 0 w 857250"/>
                <a:gd name="connsiteY1" fmla="*/ 1295400 h 1304925"/>
                <a:gd name="connsiteX2" fmla="*/ 123825 w 857250"/>
                <a:gd name="connsiteY2" fmla="*/ 1304925 h 1304925"/>
                <a:gd name="connsiteX3" fmla="*/ 857250 w 857250"/>
                <a:gd name="connsiteY3" fmla="*/ 161925 h 1304925"/>
                <a:gd name="connsiteX4" fmla="*/ 647700 w 857250"/>
                <a:gd name="connsiteY4" fmla="*/ 0 h 1304925"/>
                <a:gd name="connsiteX0" fmla="*/ 647700 w 914400"/>
                <a:gd name="connsiteY0" fmla="*/ 0 h 1304925"/>
                <a:gd name="connsiteX1" fmla="*/ 0 w 914400"/>
                <a:gd name="connsiteY1" fmla="*/ 1295400 h 1304925"/>
                <a:gd name="connsiteX2" fmla="*/ 123825 w 914400"/>
                <a:gd name="connsiteY2" fmla="*/ 1304925 h 1304925"/>
                <a:gd name="connsiteX3" fmla="*/ 914400 w 914400"/>
                <a:gd name="connsiteY3" fmla="*/ 257175 h 1304925"/>
                <a:gd name="connsiteX4" fmla="*/ 647700 w 914400"/>
                <a:gd name="connsiteY4" fmla="*/ 0 h 13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304925">
                  <a:moveTo>
                    <a:pt x="647700" y="0"/>
                  </a:moveTo>
                  <a:lnTo>
                    <a:pt x="0" y="1295400"/>
                  </a:lnTo>
                  <a:lnTo>
                    <a:pt x="123825" y="1304925"/>
                  </a:lnTo>
                  <a:lnTo>
                    <a:pt x="914400" y="257175"/>
                  </a:lnTo>
                  <a:lnTo>
                    <a:pt x="647700" y="0"/>
                  </a:lnTo>
                  <a:close/>
                </a:path>
              </a:pathLst>
            </a:custGeom>
            <a:solidFill>
              <a:srgbClr val="009E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sp>
          <p:nvSpPr>
            <p:cNvPr id="15" name="Ellipsi 14">
              <a:extLst>
                <a:ext uri="{FF2B5EF4-FFF2-40B4-BE49-F238E27FC236}">
                  <a16:creationId xmlns:a16="http://schemas.microsoft.com/office/drawing/2014/main" id="{DDA5051D-B303-4BBB-A4E4-D960E1DA1165}"/>
                </a:ext>
              </a:extLst>
            </p:cNvPr>
            <p:cNvSpPr>
              <a:spLocks noChangeAspect="1"/>
            </p:cNvSpPr>
            <p:nvPr/>
          </p:nvSpPr>
          <p:spPr>
            <a:xfrm>
              <a:off x="76200" y="219075"/>
              <a:ext cx="251460" cy="251460"/>
            </a:xfrm>
            <a:prstGeom prst="ellipse">
              <a:avLst/>
            </a:prstGeom>
            <a:solidFill>
              <a:srgbClr val="009E00"/>
            </a:solidFill>
            <a:ln>
              <a:solidFill>
                <a:srgbClr val="009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grpSp>
      <p:sp>
        <p:nvSpPr>
          <p:cNvPr id="19" name="Tekstiruutu 18">
            <a:extLst>
              <a:ext uri="{FF2B5EF4-FFF2-40B4-BE49-F238E27FC236}">
                <a16:creationId xmlns:a16="http://schemas.microsoft.com/office/drawing/2014/main" id="{A731C644-D100-47CD-B6DB-D39125E31C25}"/>
              </a:ext>
            </a:extLst>
          </p:cNvPr>
          <p:cNvSpPr txBox="1"/>
          <p:nvPr/>
        </p:nvSpPr>
        <p:spPr>
          <a:xfrm>
            <a:off x="6425738" y="1670858"/>
            <a:ext cx="3676900" cy="1631216"/>
          </a:xfrm>
          <a:prstGeom prst="rect">
            <a:avLst/>
          </a:prstGeom>
          <a:noFill/>
          <a:ln w="38100">
            <a:solidFill>
              <a:srgbClr val="FF0000"/>
            </a:solidFill>
          </a:ln>
        </p:spPr>
        <p:txBody>
          <a:bodyPr wrap="square" rtlCol="0">
            <a:spAutoFit/>
          </a:bodyPr>
          <a:lstStyle/>
          <a:p>
            <a:pPr marL="342900" indent="-342900">
              <a:buFont typeface="Tahoma" panose="020B0604030504040204" pitchFamily="34" charset="0"/>
              <a:buChar char="+"/>
            </a:pPr>
            <a:r>
              <a:rPr lang="fi-FI" sz="2000" dirty="0">
                <a:solidFill>
                  <a:schemeClr val="accent2">
                    <a:lumMod val="50000"/>
                  </a:schemeClr>
                </a:solidFill>
              </a:rPr>
              <a:t>Pino on ojan takana.</a:t>
            </a:r>
          </a:p>
          <a:p>
            <a:pPr marL="342900" indent="-342900">
              <a:buFont typeface="Tahoma" panose="020B0604030504040204" pitchFamily="34" charset="0"/>
              <a:buChar char="+"/>
            </a:pPr>
            <a:r>
              <a:rPr lang="fi-FI" sz="2000" dirty="0">
                <a:solidFill>
                  <a:schemeClr val="accent2">
                    <a:lumMod val="50000"/>
                  </a:schemeClr>
                </a:solidFill>
              </a:rPr>
              <a:t>Näkyvyys on hyvä.</a:t>
            </a:r>
          </a:p>
          <a:p>
            <a:pPr marL="342900" indent="-342900">
              <a:buFont typeface="Tahoma" panose="020B0604030504040204" pitchFamily="34" charset="0"/>
              <a:buChar char="+"/>
            </a:pPr>
            <a:r>
              <a:rPr lang="fi-FI" sz="2000" dirty="0">
                <a:solidFill>
                  <a:schemeClr val="accent2">
                    <a:lumMod val="50000"/>
                  </a:schemeClr>
                </a:solidFill>
              </a:rPr>
              <a:t>Riittävän kaukana 400 V sähköjohdoista </a:t>
            </a:r>
          </a:p>
          <a:p>
            <a:r>
              <a:rPr lang="fi-FI" sz="2000" dirty="0"/>
              <a:t>-   </a:t>
            </a:r>
            <a:r>
              <a:rPr lang="fi-FI" sz="2000" dirty="0">
                <a:solidFill>
                  <a:srgbClr val="FF0000"/>
                </a:solidFill>
              </a:rPr>
              <a:t>20 kV avojohdon alla</a:t>
            </a:r>
          </a:p>
        </p:txBody>
      </p:sp>
      <p:cxnSp>
        <p:nvCxnSpPr>
          <p:cNvPr id="20" name="Suora nuoliyhdysviiva 19">
            <a:extLst>
              <a:ext uri="{FF2B5EF4-FFF2-40B4-BE49-F238E27FC236}">
                <a16:creationId xmlns:a16="http://schemas.microsoft.com/office/drawing/2014/main" id="{97E4A3EF-3068-475C-B981-30FC3354455B}"/>
              </a:ext>
            </a:extLst>
          </p:cNvPr>
          <p:cNvCxnSpPr>
            <a:cxnSpLocks/>
            <a:stCxn id="19" idx="1"/>
          </p:cNvCxnSpPr>
          <p:nvPr/>
        </p:nvCxnSpPr>
        <p:spPr>
          <a:xfrm flipH="1" flipV="1">
            <a:off x="3474722" y="2037296"/>
            <a:ext cx="2951016" cy="4491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kstiruutu 20">
            <a:extLst>
              <a:ext uri="{FF2B5EF4-FFF2-40B4-BE49-F238E27FC236}">
                <a16:creationId xmlns:a16="http://schemas.microsoft.com/office/drawing/2014/main" id="{0E848D19-BC16-4345-9F37-62278EC8DA71}"/>
              </a:ext>
            </a:extLst>
          </p:cNvPr>
          <p:cNvSpPr txBox="1"/>
          <p:nvPr/>
        </p:nvSpPr>
        <p:spPr>
          <a:xfrm>
            <a:off x="349524" y="5608190"/>
            <a:ext cx="2207685" cy="1323439"/>
          </a:xfrm>
          <a:prstGeom prst="rect">
            <a:avLst/>
          </a:prstGeom>
          <a:noFill/>
          <a:ln w="38100">
            <a:solidFill>
              <a:srgbClr val="009600"/>
            </a:solidFill>
          </a:ln>
        </p:spPr>
        <p:txBody>
          <a:bodyPr wrap="square" rtlCol="0">
            <a:spAutoFit/>
          </a:bodyPr>
          <a:lstStyle/>
          <a:p>
            <a:pPr marL="342900" indent="-342900">
              <a:buFont typeface="Tahoma" panose="020B0604030504040204" pitchFamily="34" charset="0"/>
              <a:buChar char="+"/>
            </a:pPr>
            <a:r>
              <a:rPr lang="fi-FI" sz="2000" dirty="0">
                <a:solidFill>
                  <a:schemeClr val="accent2">
                    <a:lumMod val="50000"/>
                  </a:schemeClr>
                </a:solidFill>
              </a:rPr>
              <a:t>Pinot ovat ojan takana.</a:t>
            </a:r>
          </a:p>
          <a:p>
            <a:pPr marL="342900" indent="-342900">
              <a:buFont typeface="Tahoma" panose="020B0604030504040204" pitchFamily="34" charset="0"/>
              <a:buChar char="+"/>
            </a:pPr>
            <a:r>
              <a:rPr lang="fi-FI" sz="2000" dirty="0">
                <a:solidFill>
                  <a:schemeClr val="accent2">
                    <a:lumMod val="50000"/>
                  </a:schemeClr>
                </a:solidFill>
              </a:rPr>
              <a:t>Näkyvyys on hyvä.</a:t>
            </a:r>
          </a:p>
        </p:txBody>
      </p:sp>
      <p:cxnSp>
        <p:nvCxnSpPr>
          <p:cNvPr id="22" name="Suora nuoliyhdysviiva 21">
            <a:extLst>
              <a:ext uri="{FF2B5EF4-FFF2-40B4-BE49-F238E27FC236}">
                <a16:creationId xmlns:a16="http://schemas.microsoft.com/office/drawing/2014/main" id="{DD53E9FE-40BD-4CC5-B5CD-898804131E3E}"/>
              </a:ext>
            </a:extLst>
          </p:cNvPr>
          <p:cNvCxnSpPr>
            <a:cxnSpLocks/>
          </p:cNvCxnSpPr>
          <p:nvPr/>
        </p:nvCxnSpPr>
        <p:spPr>
          <a:xfrm flipV="1">
            <a:off x="2638631" y="5851963"/>
            <a:ext cx="1254103" cy="374549"/>
          </a:xfrm>
          <a:prstGeom prst="straightConnector1">
            <a:avLst/>
          </a:prstGeom>
          <a:ln w="38100">
            <a:solidFill>
              <a:srgbClr val="00960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Ryhmä 26">
            <a:extLst>
              <a:ext uri="{FF2B5EF4-FFF2-40B4-BE49-F238E27FC236}">
                <a16:creationId xmlns:a16="http://schemas.microsoft.com/office/drawing/2014/main" id="{B16EBF13-CD0A-4137-B513-0014758EFA47}"/>
              </a:ext>
            </a:extLst>
          </p:cNvPr>
          <p:cNvGrpSpPr/>
          <p:nvPr/>
        </p:nvGrpSpPr>
        <p:grpSpPr>
          <a:xfrm>
            <a:off x="4250765" y="3720633"/>
            <a:ext cx="1019175" cy="1009650"/>
            <a:chOff x="76200" y="-28575"/>
            <a:chExt cx="1019175" cy="1009650"/>
          </a:xfrm>
        </p:grpSpPr>
        <p:sp>
          <p:nvSpPr>
            <p:cNvPr id="28" name="Vapaamuotoinen: Muoto 14">
              <a:extLst>
                <a:ext uri="{FF2B5EF4-FFF2-40B4-BE49-F238E27FC236}">
                  <a16:creationId xmlns:a16="http://schemas.microsoft.com/office/drawing/2014/main" id="{65EFF34C-D4FD-46F7-8CB1-79B47406F2E5}"/>
                </a:ext>
              </a:extLst>
            </p:cNvPr>
            <p:cNvSpPr/>
            <p:nvPr/>
          </p:nvSpPr>
          <p:spPr>
            <a:xfrm>
              <a:off x="76200" y="-28575"/>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i-FI" sz="1100" dirty="0">
                  <a:effectLst/>
                  <a:ea typeface="Calibri" panose="020F0502020204030204" pitchFamily="34" charset="0"/>
                  <a:cs typeface="Times New Roman" panose="02020603050405020304" pitchFamily="18" charset="0"/>
                </a:rPr>
                <a:t> </a:t>
              </a:r>
            </a:p>
          </p:txBody>
        </p:sp>
        <p:sp>
          <p:nvSpPr>
            <p:cNvPr id="29" name="Vapaamuotoinen: Muoto 15">
              <a:extLst>
                <a:ext uri="{FF2B5EF4-FFF2-40B4-BE49-F238E27FC236}">
                  <a16:creationId xmlns:a16="http://schemas.microsoft.com/office/drawing/2014/main" id="{34F10B7C-455F-4A70-BB6E-B457D87F0E6B}"/>
                </a:ext>
              </a:extLst>
            </p:cNvPr>
            <p:cNvSpPr/>
            <p:nvPr/>
          </p:nvSpPr>
          <p:spPr>
            <a:xfrm>
              <a:off x="352425" y="0"/>
              <a:ext cx="742950" cy="981075"/>
            </a:xfrm>
            <a:custGeom>
              <a:avLst/>
              <a:gdLst>
                <a:gd name="connsiteX0" fmla="*/ 0 w 742950"/>
                <a:gd name="connsiteY0" fmla="*/ 285750 h 981075"/>
                <a:gd name="connsiteX1" fmla="*/ 266700 w 742950"/>
                <a:gd name="connsiteY1" fmla="*/ 981075 h 981075"/>
                <a:gd name="connsiteX2" fmla="*/ 742950 w 742950"/>
                <a:gd name="connsiteY2" fmla="*/ 0 h 981075"/>
                <a:gd name="connsiteX3" fmla="*/ 742950 w 742950"/>
                <a:gd name="connsiteY3" fmla="*/ 0 h 981075"/>
              </a:gdLst>
              <a:ahLst/>
              <a:cxnLst>
                <a:cxn ang="0">
                  <a:pos x="connsiteX0" y="connsiteY0"/>
                </a:cxn>
                <a:cxn ang="0">
                  <a:pos x="connsiteX1" y="connsiteY1"/>
                </a:cxn>
                <a:cxn ang="0">
                  <a:pos x="connsiteX2" y="connsiteY2"/>
                </a:cxn>
                <a:cxn ang="0">
                  <a:pos x="connsiteX3" y="connsiteY3"/>
                </a:cxn>
              </a:cxnLst>
              <a:rect l="l" t="t" r="r" b="b"/>
              <a:pathLst>
                <a:path w="742950" h="981075">
                  <a:moveTo>
                    <a:pt x="0" y="285750"/>
                  </a:moveTo>
                  <a:lnTo>
                    <a:pt x="266700" y="981075"/>
                  </a:lnTo>
                  <a:lnTo>
                    <a:pt x="742950" y="0"/>
                  </a:lnTo>
                  <a:lnTo>
                    <a:pt x="742950" y="0"/>
                  </a:lnTo>
                </a:path>
              </a:pathLst>
            </a:cu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dirty="0"/>
            </a:p>
          </p:txBody>
        </p:sp>
      </p:grpSp>
    </p:spTree>
    <p:extLst>
      <p:ext uri="{BB962C8B-B14F-4D97-AF65-F5344CB8AC3E}">
        <p14:creationId xmlns:p14="http://schemas.microsoft.com/office/powerpoint/2010/main" val="242651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619" y="552851"/>
            <a:ext cx="8530374" cy="811463"/>
          </a:xfrm>
        </p:spPr>
        <p:txBody>
          <a:bodyPr anchor="ctr">
            <a:normAutofit/>
          </a:bodyPr>
          <a:lstStyle/>
          <a:p>
            <a:r>
              <a:rPr lang="fi-FI" sz="3200" dirty="0"/>
              <a:t>Pinon paikka tien pituussuunnassa</a:t>
            </a:r>
          </a:p>
        </p:txBody>
      </p:sp>
      <p:sp>
        <p:nvSpPr>
          <p:cNvPr id="9" name="Dian numeron paikkamerkki 8"/>
          <p:cNvSpPr>
            <a:spLocks noGrp="1"/>
          </p:cNvSpPr>
          <p:nvPr>
            <p:ph type="sldNum" sz="quarter" idx="12"/>
          </p:nvPr>
        </p:nvSpPr>
        <p:spPr/>
        <p:txBody>
          <a:bodyPr/>
          <a:lstStyle/>
          <a:p>
            <a:fld id="{CD67F47F-A4DF-4926-BB4C-9F1DAEA89B92}" type="slidenum">
              <a:rPr lang="fi-FI" smtClean="0"/>
              <a:pPr/>
              <a:t>9</a:t>
            </a:fld>
            <a:endParaRPr lang="fi-FI" dirty="0"/>
          </a:p>
        </p:txBody>
      </p:sp>
      <p:pic>
        <p:nvPicPr>
          <p:cNvPr id="11" name="Kuva 10">
            <a:extLst>
              <a:ext uri="{FF2B5EF4-FFF2-40B4-BE49-F238E27FC236}">
                <a16:creationId xmlns:a16="http://schemas.microsoft.com/office/drawing/2014/main" id="{A3032076-D5B2-4455-BDF9-619A1E4177D7}"/>
              </a:ext>
            </a:extLst>
          </p:cNvPr>
          <p:cNvPicPr>
            <a:picLocks noChangeAspect="1"/>
          </p:cNvPicPr>
          <p:nvPr/>
        </p:nvPicPr>
        <p:blipFill>
          <a:blip r:embed="rId2"/>
          <a:stretch>
            <a:fillRect/>
          </a:stretch>
        </p:blipFill>
        <p:spPr>
          <a:xfrm>
            <a:off x="889354" y="1449416"/>
            <a:ext cx="8695213" cy="5689799"/>
          </a:xfrm>
          <a:prstGeom prst="rect">
            <a:avLst/>
          </a:prstGeom>
        </p:spPr>
      </p:pic>
    </p:spTree>
    <p:extLst>
      <p:ext uri="{BB962C8B-B14F-4D97-AF65-F5344CB8AC3E}">
        <p14:creationId xmlns:p14="http://schemas.microsoft.com/office/powerpoint/2010/main" val="1459042004"/>
      </p:ext>
    </p:extLst>
  </p:cSld>
  <p:clrMapOvr>
    <a:masterClrMapping/>
  </p:clrMapOvr>
</p:sld>
</file>

<file path=ppt/theme/theme1.xml><?xml version="1.0" encoding="utf-8"?>
<a:theme xmlns:a="http://schemas.openxmlformats.org/drawingml/2006/main" name="Office-teema">
  <a:themeElements>
    <a:clrScheme name="Mukautettu 2">
      <a:dk1>
        <a:sysClr val="windowText" lastClr="000000"/>
      </a:dk1>
      <a:lt1>
        <a:sysClr val="window" lastClr="FFFFFF"/>
      </a:lt1>
      <a:dk2>
        <a:srgbClr val="0065AF"/>
      </a:dk2>
      <a:lt2>
        <a:srgbClr val="4AC2F1"/>
      </a:lt2>
      <a:accent1>
        <a:srgbClr val="00B0CC"/>
      </a:accent1>
      <a:accent2>
        <a:srgbClr val="8DCB6D"/>
      </a:accent2>
      <a:accent3>
        <a:srgbClr val="FFC300"/>
      </a:accent3>
      <a:accent4>
        <a:srgbClr val="0065AF"/>
      </a:accent4>
      <a:accent5>
        <a:srgbClr val="009BFF"/>
      </a:accent5>
      <a:accent6>
        <a:srgbClr val="4AC2F1"/>
      </a:accent6>
      <a:hlink>
        <a:srgbClr val="009BFF"/>
      </a:hlink>
      <a:folHlink>
        <a:srgbClr val="848484"/>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äylä_raporttiesityspohja_malli.potx" id="{51AEDFE6-19F9-4045-A069-7EAB3322CBE0}" vid="{0003243A-28E6-4A69-A758-90BED3D096C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3261</TotalTime>
  <Words>1480</Words>
  <Application>Microsoft Office PowerPoint</Application>
  <PresentationFormat>Mukautettu</PresentationFormat>
  <Paragraphs>206</Paragraphs>
  <Slides>25</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25</vt:i4>
      </vt:variant>
    </vt:vector>
  </HeadingPairs>
  <TitlesOfParts>
    <vt:vector size="34" baseType="lpstr">
      <vt:lpstr>Adobe Devanagari</vt:lpstr>
      <vt:lpstr>Arial</vt:lpstr>
      <vt:lpstr>Calibri</vt:lpstr>
      <vt:lpstr>Exo 2</vt:lpstr>
      <vt:lpstr>Exo 2 Light</vt:lpstr>
      <vt:lpstr>Felbridge Pro</vt:lpstr>
      <vt:lpstr>Tahoma</vt:lpstr>
      <vt:lpstr>Times New Roman</vt:lpstr>
      <vt:lpstr>Office-teema</vt:lpstr>
      <vt:lpstr>PowerPoint-esitys</vt:lpstr>
      <vt:lpstr>Esityksen sisältö</vt:lpstr>
      <vt:lpstr>   Puun käsittely maantiellä,vuonna 2017 tehdyn esiselvityksen tuloksia  </vt:lpstr>
      <vt:lpstr>Laki liikennejärjestelmästä ja maanteistä</vt:lpstr>
      <vt:lpstr>Pinon paikka tien pituussuunnassa</vt:lpstr>
      <vt:lpstr>Pinon paikka tien pituussuunnassa</vt:lpstr>
      <vt:lpstr>Pinon paikka tien pituussuunnassa</vt:lpstr>
      <vt:lpstr>Pinon paikka tien pituussuunnassa</vt:lpstr>
      <vt:lpstr>Pinon paikka tien pituussuunnassa</vt:lpstr>
      <vt:lpstr>Kartan selitykset</vt:lpstr>
      <vt:lpstr>Pinon paikka tien sivusuunnassa</vt:lpstr>
      <vt:lpstr>Pinon paikka tien sivusuunnassa</vt:lpstr>
      <vt:lpstr>Pinon paikka tien sivusuunnassa</vt:lpstr>
      <vt:lpstr>Pinon merkitseminen maastossa</vt:lpstr>
      <vt:lpstr>Palaute pinosta vastaavalle</vt:lpstr>
      <vt:lpstr>Puun haketus</vt:lpstr>
      <vt:lpstr>Puun haketus, yksi kuorma tieltä käsin</vt:lpstr>
      <vt:lpstr>Liikenteen varoittaminen</vt:lpstr>
      <vt:lpstr>Liikenteen varoittaminen</vt:lpstr>
      <vt:lpstr>Luvanvarainen työskentely</vt:lpstr>
      <vt:lpstr>Luvanvarainen työskentely</vt:lpstr>
      <vt:lpstr>Kuormaus- ja haketuspaikan siivous</vt:lpstr>
      <vt:lpstr>Tienpitäjän suorittama valvonta</vt:lpstr>
      <vt:lpstr>Tienpitäjän suorittama valvonta</vt:lpstr>
      <vt:lpstr>Kiitos!</vt:lpstr>
    </vt:vector>
  </TitlesOfParts>
  <Company>Liikennevirasto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Tielinen Joonas</dc:creator>
  <cp:lastModifiedBy>Lehtonen Kari</cp:lastModifiedBy>
  <cp:revision>233</cp:revision>
  <dcterms:created xsi:type="dcterms:W3CDTF">2019-01-03T14:07:02Z</dcterms:created>
  <dcterms:modified xsi:type="dcterms:W3CDTF">2019-11-28T10:41:27Z</dcterms:modified>
</cp:coreProperties>
</file>