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sldIdLst>
    <p:sldId id="256" r:id="rId5"/>
    <p:sldId id="258" r:id="rId6"/>
    <p:sldId id="257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32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437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2045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4144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7646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8087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3481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14838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590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9506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7000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0913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05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77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581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030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66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F17AACD-4199-454C-81B6-18487867A3C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E03F30B-E104-4541-B677-CCEEDAD357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78012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jyrki.roukala@portofkokkola.f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CBA54B-803C-48F0-B177-182709908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800100"/>
            <a:ext cx="8825658" cy="3977281"/>
          </a:xfrm>
        </p:spPr>
        <p:txBody>
          <a:bodyPr>
            <a:normAutofit fontScale="90000"/>
          </a:bodyPr>
          <a:lstStyle/>
          <a:p>
            <a:r>
              <a:rPr lang="fi-FI" sz="5400" b="1" i="0" dirty="0">
                <a:solidFill>
                  <a:schemeClr val="tx1"/>
                </a:solidFill>
                <a:effectLst/>
                <a:latin typeface="Montserrat" panose="00000500000000000000" pitchFamily="2" charset="0"/>
              </a:rPr>
              <a:t>Yksityisraiteiden haltijoiden </a:t>
            </a:r>
            <a:r>
              <a:rPr lang="fi-FI" sz="5400" b="1" dirty="0">
                <a:latin typeface="Montserrat" panose="00000500000000000000" pitchFamily="2" charset="0"/>
              </a:rPr>
              <a:t>VÄLINEN KOUKOUS</a:t>
            </a:r>
            <a:br>
              <a:rPr lang="fi-FI" sz="5400" b="1" i="0" dirty="0">
                <a:solidFill>
                  <a:schemeClr val="tx1"/>
                </a:solidFill>
                <a:effectLst/>
                <a:latin typeface="Montserrat" panose="00000500000000000000" pitchFamily="2" charset="0"/>
              </a:rPr>
            </a:br>
            <a:r>
              <a:rPr lang="fi-FI" sz="5400" b="1" i="0" dirty="0">
                <a:solidFill>
                  <a:schemeClr val="tx1"/>
                </a:solidFill>
                <a:effectLst/>
                <a:latin typeface="Montserrat" panose="00000500000000000000" pitchFamily="2" charset="0"/>
              </a:rPr>
              <a:t>15.2.2024</a:t>
            </a:r>
            <a:br>
              <a:rPr lang="fi-FI" b="0" i="0" dirty="0">
                <a:solidFill>
                  <a:srgbClr val="026273"/>
                </a:solidFill>
                <a:effectLst/>
                <a:latin typeface="Montserrat" panose="00000500000000000000" pitchFamily="2" charset="0"/>
              </a:rPr>
            </a:b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001A4D8-FC4E-447B-9D13-2AEDB4A724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611" y="4548717"/>
            <a:ext cx="9726613" cy="1947333"/>
          </a:xfrm>
        </p:spPr>
        <p:txBody>
          <a:bodyPr/>
          <a:lstStyle/>
          <a:p>
            <a:r>
              <a:rPr lang="fi-FI" dirty="0">
                <a:solidFill>
                  <a:schemeClr val="tx1"/>
                </a:solidFill>
              </a:rPr>
              <a:t>Jyrki Roukala</a:t>
            </a:r>
          </a:p>
          <a:p>
            <a:r>
              <a:rPr lang="fi-FI" dirty="0">
                <a:solidFill>
                  <a:schemeClr val="tx1"/>
                </a:solidFill>
              </a:rPr>
              <a:t>puheenjohtaja yksityiset rataverkonhaltijat yhteistyöryhmä</a:t>
            </a:r>
          </a:p>
        </p:txBody>
      </p:sp>
    </p:spTree>
    <p:extLst>
      <p:ext uri="{BB962C8B-B14F-4D97-AF65-F5344CB8AC3E}">
        <p14:creationId xmlns:p14="http://schemas.microsoft.com/office/powerpoint/2010/main" val="169961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A509C7-AF4A-451B-9540-4AFE68228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837" y="0"/>
            <a:ext cx="8534400" cy="1507067"/>
          </a:xfrm>
        </p:spPr>
        <p:txBody>
          <a:bodyPr/>
          <a:lstStyle/>
          <a:p>
            <a:r>
              <a:rPr lang="fi-FI" b="1" dirty="0"/>
              <a:t>KOKOUKSEN AVAUS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7403164-D6AA-47E4-B017-05EC05C64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836" y="1007409"/>
            <a:ext cx="11574463" cy="5717241"/>
          </a:xfrm>
        </p:spPr>
        <p:txBody>
          <a:bodyPr>
            <a:no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Edellinen kokous tasan vuosi sitten (16.2)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Turvallisuus luvan haltioita reilu 50 kpl ja ilmoitusmenettelyn piirissä noin 80 kpl toimijoita eli yhteensä 130 toimijaa. (vuosi 2022 luvut)</a:t>
            </a:r>
          </a:p>
          <a:p>
            <a:pPr marL="57150" marR="0" indent="0">
              <a:spcBef>
                <a:spcPts val="0"/>
              </a:spcBef>
              <a:spcAft>
                <a:spcPts val="0"/>
              </a:spcAft>
              <a:buNone/>
            </a:pPr>
            <a:endParaRPr lang="fi-FI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Yksityisten rataverkon haltioiden ryhmän kokouksen tarkoituksena on</a:t>
            </a:r>
          </a:p>
          <a:p>
            <a:pPr lvl="1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Lainsäädännön vaatimukset ja tulevat muutokset niistä tiedottaminen yksityisille rataverkon haltioille</a:t>
            </a:r>
          </a:p>
          <a:p>
            <a:pPr lvl="1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Yksityisten rataverkon haltioiden lainsäädäntöön liittyvien näkemysten esille tuonti</a:t>
            </a:r>
          </a:p>
          <a:p>
            <a:pPr lvl="1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Hyvien käytänteiden jakaminen</a:t>
            </a:r>
          </a:p>
          <a:p>
            <a:pPr lvl="1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Verkostoituminen ja yhteistyö viranomaisten, rataverkon haltioiden ja rataverkon </a:t>
            </a:r>
            <a:r>
              <a:rPr lang="fi-FI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haltijuuden</a:t>
            </a: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parissa työskentelevien sidosryhmien välillä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Vaatimukset ovat vuosien saatossa lisääntyneet mutta myös osaaminen on kasvanut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Kiitokset Simo Toikkaselle ja valmisteluryhmälle kokouksen mahdollistumisesta ja  järjestelyistä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Aikataulun tarkentaminen ja kertaus</a:t>
            </a:r>
          </a:p>
          <a:p>
            <a:pPr marL="57150" marR="0" indent="0">
              <a:spcBef>
                <a:spcPts val="0"/>
              </a:spcBef>
              <a:spcAft>
                <a:spcPts val="0"/>
              </a:spcAft>
              <a:buNone/>
            </a:pPr>
            <a:endParaRPr lang="fi-FI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  <a:latin typeface="Calibri" panose="020F0502020204030204" pitchFamily="34" charset="0"/>
              </a:rPr>
              <a:t>E</a:t>
            </a: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sitysten aika kysymyksiä </a:t>
            </a:r>
            <a:r>
              <a:rPr lang="fi-FI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Teamsin</a:t>
            </a: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nostamalla käsi tai laittamalla chat kenttään kysymyksiä ja esitysten jälkeen  aikaa kysymyksille, keskusteluille ja mielipiteille. 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Esitykset jaetaan Väylän toimesta osallistujille siltä osin kuin esittäjät niin sallivat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Klo 12:00 pidetään tauko noin 30 min ja klo 14:00 mennessä yritettäisiin saada tilaisuus päätökseen</a:t>
            </a:r>
          </a:p>
        </p:txBody>
      </p:sp>
    </p:spTree>
    <p:extLst>
      <p:ext uri="{BB962C8B-B14F-4D97-AF65-F5344CB8AC3E}">
        <p14:creationId xmlns:p14="http://schemas.microsoft.com/office/powerpoint/2010/main" val="200074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8D2B78-CE36-482B-B785-1593E179E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61" y="342900"/>
            <a:ext cx="11422063" cy="1164167"/>
          </a:xfrm>
        </p:spPr>
        <p:txBody>
          <a:bodyPr/>
          <a:lstStyle/>
          <a:p>
            <a:r>
              <a:rPr lang="fi-FI" b="1" dirty="0"/>
              <a:t>YKSITYISTÄ RATAVERKON HALTIUUTTA 12 VUOTTA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A68FD97-CCCB-4824-A96A-66A972521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486" y="1752600"/>
            <a:ext cx="10317163" cy="4762500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tx1"/>
                </a:solidFill>
              </a:rPr>
              <a:t>YKSITYISRAITEELLA TARKOITETAAN RAIDETTA, JOTA VÄYLÄVIRASTO EI HALLINOI JA JOKA EI KUULU VALTION RATAVERKOON</a:t>
            </a:r>
          </a:p>
          <a:p>
            <a:r>
              <a:rPr lang="fi-FI" dirty="0">
                <a:solidFill>
                  <a:schemeClr val="tx1"/>
                </a:solidFill>
              </a:rPr>
              <a:t>LAINSÄÄDÄNTÖ VOIMAAN 2010-LUVUN ALUSSA</a:t>
            </a:r>
          </a:p>
          <a:p>
            <a:r>
              <a:rPr lang="fi-FI" dirty="0">
                <a:solidFill>
                  <a:schemeClr val="tx1"/>
                </a:solidFill>
              </a:rPr>
              <a:t>TURVALLISUUSLUPIEN HAKEMINEN ALKOI VUONNA 2012</a:t>
            </a:r>
          </a:p>
          <a:p>
            <a:r>
              <a:rPr lang="fi-FI" dirty="0">
                <a:solidFill>
                  <a:schemeClr val="tx1"/>
                </a:solidFill>
              </a:rPr>
              <a:t>TURVALLISUUSLUPIEN HAKEMISEN 2 KIERROS ALKOI VUONNA 2017</a:t>
            </a:r>
          </a:p>
          <a:p>
            <a:r>
              <a:rPr lang="fi-FI" dirty="0">
                <a:solidFill>
                  <a:schemeClr val="tx1"/>
                </a:solidFill>
              </a:rPr>
              <a:t>UUSI RAIDELIIKENNELAKI VOIMAAN 1.1.2019</a:t>
            </a:r>
          </a:p>
          <a:p>
            <a:r>
              <a:rPr lang="fi-FI" dirty="0">
                <a:solidFill>
                  <a:schemeClr val="tx1"/>
                </a:solidFill>
              </a:rPr>
              <a:t>TURVALLISUUSLUPIEN ILMOITUSMENETTELYIDEN HAKUKIERROS 2019</a:t>
            </a:r>
          </a:p>
          <a:p>
            <a:r>
              <a:rPr lang="fi-FI" dirty="0">
                <a:solidFill>
                  <a:schemeClr val="tx1"/>
                </a:solidFill>
              </a:rPr>
              <a:t>PALVELUPAIKKOJEN KÄYTTÖOIKEUDET 2019</a:t>
            </a:r>
          </a:p>
          <a:p>
            <a:r>
              <a:rPr lang="fi-FI" dirty="0">
                <a:solidFill>
                  <a:schemeClr val="tx1"/>
                </a:solidFill>
              </a:rPr>
              <a:t>TURVALLISUUSLUPIEN HAKEMISEN 3 KIERROS 2023</a:t>
            </a:r>
          </a:p>
        </p:txBody>
      </p:sp>
    </p:spTree>
    <p:extLst>
      <p:ext uri="{BB962C8B-B14F-4D97-AF65-F5344CB8AC3E}">
        <p14:creationId xmlns:p14="http://schemas.microsoft.com/office/powerpoint/2010/main" val="3935950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DE64A59-ADD7-4312-8138-D37D68C14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912" y="252676"/>
            <a:ext cx="8534400" cy="1507067"/>
          </a:xfrm>
        </p:spPr>
        <p:txBody>
          <a:bodyPr/>
          <a:lstStyle/>
          <a:p>
            <a:r>
              <a:rPr lang="fi-FI" b="1" dirty="0"/>
              <a:t>MITÄ YKSITYISRAITEEN HALTIALTA TÄNÄ PÄIVÄNÄ VAADITAAN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66D1E4E-9D0D-482A-8AA3-6AB562F98F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725" y="1608416"/>
            <a:ext cx="6353175" cy="4678083"/>
          </a:xfrm>
        </p:spPr>
        <p:txBody>
          <a:bodyPr>
            <a:normAutofit fontScale="40000" lnSpcReduction="20000"/>
          </a:bodyPr>
          <a:lstStyle/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400" cap="all" dirty="0">
                <a:solidFill>
                  <a:schemeClr val="tx1"/>
                </a:solidFill>
                <a:effectLst/>
              </a:rPr>
              <a:t>turvallisuusjohtamisjärjestelmän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400" cap="all" dirty="0">
                <a:solidFill>
                  <a:schemeClr val="tx1"/>
                </a:solidFill>
                <a:effectLst/>
              </a:rPr>
              <a:t>Teknisen kuvauksen raiteistosta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400" cap="all" dirty="0">
                <a:solidFill>
                  <a:schemeClr val="tx1"/>
                </a:solidFill>
                <a:effectLst/>
              </a:rPr>
              <a:t>Ohjeet raiteella liikennöintiin YM. TOIMINTAAN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400" cap="all" dirty="0">
                <a:solidFill>
                  <a:schemeClr val="tx1"/>
                </a:solidFill>
                <a:effectLst/>
              </a:rPr>
              <a:t>Palvelupaikkakuvauksen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400" cap="all" dirty="0">
                <a:solidFill>
                  <a:schemeClr val="tx1"/>
                </a:solidFill>
                <a:effectLst/>
              </a:rPr>
              <a:t>Käytännön toimet palvelupaikkojen käyttöoikeuden hakemiseen ja myöntämiseen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400" cap="all" dirty="0">
                <a:solidFill>
                  <a:schemeClr val="tx1"/>
                </a:solidFill>
                <a:effectLst/>
              </a:rPr>
              <a:t>Käyttöoikeussopimukset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400" cap="all" dirty="0">
                <a:solidFill>
                  <a:schemeClr val="tx1"/>
                </a:solidFill>
                <a:effectLst/>
              </a:rPr>
              <a:t>Raidekapasiteetin suunnittelun ja hallinnan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400" cap="all" dirty="0">
                <a:solidFill>
                  <a:schemeClr val="tx1"/>
                </a:solidFill>
                <a:effectLst/>
              </a:rPr>
              <a:t>Kunnossapitosuunnitelman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400" cap="all" dirty="0">
                <a:solidFill>
                  <a:schemeClr val="tx1"/>
                </a:solidFill>
                <a:effectLst/>
              </a:rPr>
              <a:t>Omavalvontaa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400" cap="all" dirty="0">
                <a:solidFill>
                  <a:schemeClr val="tx1"/>
                </a:solidFill>
                <a:effectLst/>
              </a:rPr>
              <a:t>Rataverkon teknistä PÄIVITTÄISTÄ kunnossapitoa</a:t>
            </a:r>
          </a:p>
          <a:p>
            <a:pPr marL="742950" lvl="1" indent="-285750"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i-FI" sz="3400" cap="all" dirty="0">
                <a:solidFill>
                  <a:schemeClr val="tx1"/>
                </a:solidFill>
              </a:rPr>
              <a:t>Päällys</a:t>
            </a:r>
            <a:r>
              <a:rPr lang="fi-FI" sz="3400" cap="all" dirty="0">
                <a:solidFill>
                  <a:schemeClr val="tx1"/>
                </a:solidFill>
                <a:effectLst/>
              </a:rPr>
              <a:t>RAKENTEET, Kiskot, vaihteet, turvalaitteet ja radanmerkit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sz="1800" cap="all" dirty="0">
              <a:effectLst/>
              <a:latin typeface="Calibri" panose="020F0502020204030204" pitchFamily="34" charset="0"/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7220E2A-7B85-477D-A04D-BB0C8CD38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7035" y="1759743"/>
            <a:ext cx="5292539" cy="4547907"/>
          </a:xfrm>
        </p:spPr>
        <p:txBody>
          <a:bodyPr>
            <a:normAutofit fontScale="40000" lnSpcReduction="20000"/>
          </a:bodyPr>
          <a:lstStyle/>
          <a:p>
            <a:pPr rtl="0" font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300" cap="all" dirty="0">
                <a:solidFill>
                  <a:schemeClr val="tx1"/>
                </a:solidFill>
                <a:effectLst/>
              </a:rPr>
              <a:t>Raiteistokaavion ylläpidon</a:t>
            </a:r>
          </a:p>
          <a:p>
            <a:pPr rtl="0" font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300" cap="all" dirty="0">
                <a:solidFill>
                  <a:schemeClr val="tx1"/>
                </a:solidFill>
                <a:effectLst/>
              </a:rPr>
              <a:t>Vaararekisterin ylläpito</a:t>
            </a:r>
          </a:p>
          <a:p>
            <a:pPr rtl="0" font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300" cap="all" dirty="0">
                <a:solidFill>
                  <a:schemeClr val="tx1"/>
                </a:solidFill>
                <a:effectLst/>
              </a:rPr>
              <a:t>RINF-tietojen ylläpito</a:t>
            </a:r>
          </a:p>
          <a:p>
            <a:pPr rtl="0" font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300" cap="all" dirty="0">
                <a:solidFill>
                  <a:schemeClr val="tx1"/>
                </a:solidFill>
                <a:effectLst/>
              </a:rPr>
              <a:t>Henkilöstön pätevyysrekisterit</a:t>
            </a:r>
          </a:p>
          <a:p>
            <a:pPr rtl="0" font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300" cap="all" dirty="0">
                <a:solidFill>
                  <a:schemeClr val="tx1"/>
                </a:solidFill>
                <a:effectLst/>
              </a:rPr>
              <a:t>Raideliikenteen riskienarvioinnin</a:t>
            </a:r>
          </a:p>
          <a:p>
            <a:pPr rtl="0" font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300" cap="all" dirty="0">
                <a:solidFill>
                  <a:schemeClr val="tx1"/>
                </a:solidFill>
                <a:effectLst/>
              </a:rPr>
              <a:t>Valmiussuunnitelman poikkeavien tilanteiden hallintaan</a:t>
            </a:r>
          </a:p>
          <a:p>
            <a:pPr rtl="0" font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300" cap="all" dirty="0">
                <a:solidFill>
                  <a:schemeClr val="tx1"/>
                </a:solidFill>
                <a:effectLst/>
              </a:rPr>
              <a:t>Vuosittainen turvallisuuskertomus</a:t>
            </a:r>
          </a:p>
          <a:p>
            <a:pPr rtl="0" font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300" cap="all" dirty="0">
                <a:solidFill>
                  <a:schemeClr val="tx1"/>
                </a:solidFill>
                <a:effectLst/>
              </a:rPr>
              <a:t>Traficomin tarkastukset</a:t>
            </a:r>
          </a:p>
          <a:p>
            <a:pPr rtl="0" font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300" cap="all">
                <a:solidFill>
                  <a:schemeClr val="tx1"/>
                </a:solidFill>
                <a:effectLst/>
              </a:rPr>
              <a:t>Onnettomuustutkinta- ja raportointi </a:t>
            </a:r>
            <a:r>
              <a:rPr lang="fi-FI" sz="3300" cap="all" dirty="0">
                <a:solidFill>
                  <a:schemeClr val="tx1"/>
                </a:solidFill>
                <a:effectLst/>
              </a:rPr>
              <a:t>Traficomille</a:t>
            </a:r>
          </a:p>
          <a:p>
            <a:pPr rtl="0" font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3300" cap="all" dirty="0">
                <a:solidFill>
                  <a:schemeClr val="tx1"/>
                </a:solidFill>
                <a:effectLst/>
              </a:rPr>
              <a:t>Viranomaismenettelyt uuden raiteen rakentamisen yhteydessä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063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A63E88-E0D4-4519-8169-417D39FD3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12" y="-67734"/>
            <a:ext cx="8534400" cy="1507067"/>
          </a:xfrm>
        </p:spPr>
        <p:txBody>
          <a:bodyPr/>
          <a:lstStyle/>
          <a:p>
            <a:r>
              <a:rPr lang="fi-FI" b="1" dirty="0"/>
              <a:t>OHJELMA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1477EC-F016-4EA8-8332-FF82C4B7D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161" y="714375"/>
            <a:ext cx="11050589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lvl="0" indent="0" fontAlgn="ctr">
              <a:buSzPts val="1000"/>
              <a:buNone/>
              <a:tabLst>
                <a:tab pos="457200" algn="l"/>
              </a:tabLst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10.00 Avaus, Jyrki Roukala, Kokkolan Satama Oy</a:t>
            </a:r>
            <a:endParaRPr lang="fi-FI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 fontAlgn="ctr">
              <a:buSzPts val="1000"/>
              <a:buNone/>
              <a:tabLst>
                <a:tab pos="457200" algn="l"/>
              </a:tabLst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10.10 Satamaraiteiden maksujen julkaiseminen palvelupaikan kuvauksissa, Aleksi Kukkarinen, Rautatiealan sääntelyelin</a:t>
            </a:r>
            <a:endParaRPr lang="fi-FI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 fontAlgn="ctr">
              <a:buSzPts val="1000"/>
              <a:buNone/>
              <a:tabLst>
                <a:tab pos="457200" algn="l"/>
              </a:tabLst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10.30 Ajankohtaiset lainsäädäntöasiat, Risto Saari, liikenne- ja viestintäministeriö</a:t>
            </a:r>
            <a:endParaRPr lang="fi-FI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 fontAlgn="ctr">
              <a:buSzPts val="1000"/>
              <a:buNone/>
              <a:tabLst>
                <a:tab pos="457200" algn="l"/>
              </a:tabLst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10.50-13.30 Traficomin puheenvuorot:</a:t>
            </a:r>
            <a:endParaRPr lang="fi-FI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r>
              <a:rPr lang="fi-FI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Yksityisraidesääntely ja muutokset (Olli Matilainen / Ilona Heiskanen)</a:t>
            </a:r>
            <a:endParaRPr lang="fi-FI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r>
              <a:rPr lang="fi-FI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Käyttöönottolupamenettelyt (Jarkko Voutilainen)</a:t>
            </a:r>
            <a:endParaRPr lang="fi-FI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r>
              <a:rPr lang="fi-FI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VAK-sääntelyn muutokset  (Tea Murtoniemi / Jarkko Voutilainen)</a:t>
            </a:r>
            <a:endParaRPr lang="fi-FI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r>
              <a:rPr lang="fi-FI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Kriittisen rataverkon suojaaminen hybridiriskeiltä (Jouko Pirttimäki / Pasi Soikkeli HVK)</a:t>
            </a:r>
            <a:endParaRPr lang="fi-FI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r>
              <a:rPr lang="fi-FI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Ratarekisterin (RINF) ylläpito (Marko Salo)</a:t>
            </a:r>
            <a:endParaRPr lang="fi-FI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r>
              <a:rPr lang="fi-FI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Riskienhallinta yksityisraiteilla (Emma Liisa-Tanska) </a:t>
            </a:r>
            <a:endParaRPr lang="fi-FI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n. 13.30 Yhteenveto, seuraava kokous ja päätössanat, Jyrki Roukala, Kokkolan Satama Oy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65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56956F-73DC-4FB2-A6E6-899F6AEFAF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KIITOKSET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07672C2-04B7-4B07-8541-CB358A6D64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987" y="4224868"/>
            <a:ext cx="8116888" cy="1947333"/>
          </a:xfrm>
        </p:spPr>
        <p:txBody>
          <a:bodyPr/>
          <a:lstStyle/>
          <a:p>
            <a:r>
              <a:rPr lang="fi-FI" dirty="0">
                <a:solidFill>
                  <a:schemeClr val="tx1"/>
                </a:solidFill>
              </a:rPr>
              <a:t>JYRKI ROUKALA KEHITYSPÄÄLLIKKÖ KOKKOLAN SATAMA OY</a:t>
            </a:r>
          </a:p>
          <a:p>
            <a:r>
              <a:rPr lang="fi-FI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jyrki.roukala@portofkokkola.fi</a:t>
            </a:r>
            <a:endParaRPr lang="fi-FI" dirty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155990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i">
  <a:themeElements>
    <a:clrScheme name="Sektori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ktori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ktori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ED75DB31F70B8438CD754EC91F8CE60" ma:contentTypeVersion="18" ma:contentTypeDescription="Luo uusi asiakirja." ma:contentTypeScope="" ma:versionID="a412d6b3cb71b3231eb38c7b7cb8fb36">
  <xsd:schema xmlns:xsd="http://www.w3.org/2001/XMLSchema" xmlns:xs="http://www.w3.org/2001/XMLSchema" xmlns:p="http://schemas.microsoft.com/office/2006/metadata/properties" xmlns:ns3="2cae7cf7-49ed-415f-b660-cf1c4c2a480d" xmlns:ns4="031df86e-9fe8-456d-add5-ef26604e2322" targetNamespace="http://schemas.microsoft.com/office/2006/metadata/properties" ma:root="true" ma:fieldsID="b4ee9b7788ec41e804e7c0df3bdd5314" ns3:_="" ns4:_="">
    <xsd:import namespace="2cae7cf7-49ed-415f-b660-cf1c4c2a480d"/>
    <xsd:import namespace="031df86e-9fe8-456d-add5-ef26604e232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e7cf7-49ed-415f-b660-cf1c4c2a48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1df86e-9fe8-456d-add5-ef26604e232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cae7cf7-49ed-415f-b660-cf1c4c2a480d" xsi:nil="true"/>
  </documentManagement>
</p:properties>
</file>

<file path=customXml/itemProps1.xml><?xml version="1.0" encoding="utf-8"?>
<ds:datastoreItem xmlns:ds="http://schemas.openxmlformats.org/officeDocument/2006/customXml" ds:itemID="{67E5C672-65D6-4609-B53F-D622F0C172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ae7cf7-49ed-415f-b660-cf1c4c2a480d"/>
    <ds:schemaRef ds:uri="031df86e-9fe8-456d-add5-ef26604e23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DFB276-C54B-4388-8530-C3941B8EC7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EBB21A-FDA0-4300-A963-D7DC340D6FCC}">
  <ds:schemaRefs>
    <ds:schemaRef ds:uri="http://schemas.microsoft.com/office/2006/documentManagement/types"/>
    <ds:schemaRef ds:uri="2cae7cf7-49ed-415f-b660-cf1c4c2a480d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031df86e-9fe8-456d-add5-ef26604e232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88</TotalTime>
  <Words>398</Words>
  <Application>Microsoft Office PowerPoint</Application>
  <PresentationFormat>Laajakuva</PresentationFormat>
  <Paragraphs>67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Montserrat</vt:lpstr>
      <vt:lpstr>Wingdings 3</vt:lpstr>
      <vt:lpstr>Sektori</vt:lpstr>
      <vt:lpstr>Yksityisraiteiden haltijoiden VÄLINEN KOUKOUS 15.2.2024 </vt:lpstr>
      <vt:lpstr>KOKOUKSEN AVAUS</vt:lpstr>
      <vt:lpstr>YKSITYISTÄ RATAVERKON HALTIUUTTA 12 VUOTTA</vt:lpstr>
      <vt:lpstr>MITÄ YKSITYISRAITEEN HALTIALTA TÄNÄ PÄIVÄNÄ VAADITAAN</vt:lpstr>
      <vt:lpstr>OHJELMA</vt:lpstr>
      <vt:lpstr>KIITOKSET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Yksityisraiteiden haltijoiden infotilaisuus 11.5.2022</dc:title>
  <dc:creator>Roukala Jyrki</dc:creator>
  <cp:lastModifiedBy>Mann Mervi</cp:lastModifiedBy>
  <cp:revision>4</cp:revision>
  <dcterms:created xsi:type="dcterms:W3CDTF">2022-05-09T13:42:49Z</dcterms:created>
  <dcterms:modified xsi:type="dcterms:W3CDTF">2024-03-04T11:46:22Z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0x0101009ED75DB31F70B8438CD754EC91F8CE60</vt:lpwstr>
  </property>
</Properties>
</file>