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705" r:id="rId5"/>
  </p:sldMasterIdLst>
  <p:notesMasterIdLst>
    <p:notesMasterId r:id="rId30"/>
  </p:notesMasterIdLst>
  <p:handoutMasterIdLst>
    <p:handoutMasterId r:id="rId31"/>
  </p:handoutMasterIdLst>
  <p:sldIdLst>
    <p:sldId id="516" r:id="rId6"/>
    <p:sldId id="522" r:id="rId7"/>
    <p:sldId id="544" r:id="rId8"/>
    <p:sldId id="532" r:id="rId9"/>
    <p:sldId id="529" r:id="rId10"/>
    <p:sldId id="539" r:id="rId11"/>
    <p:sldId id="548" r:id="rId12"/>
    <p:sldId id="546" r:id="rId13"/>
    <p:sldId id="553" r:id="rId14"/>
    <p:sldId id="533" r:id="rId15"/>
    <p:sldId id="526" r:id="rId16"/>
    <p:sldId id="534" r:id="rId17"/>
    <p:sldId id="528" r:id="rId18"/>
    <p:sldId id="530" r:id="rId19"/>
    <p:sldId id="535" r:id="rId20"/>
    <p:sldId id="536" r:id="rId21"/>
    <p:sldId id="542" r:id="rId22"/>
    <p:sldId id="537" r:id="rId23"/>
    <p:sldId id="538" r:id="rId24"/>
    <p:sldId id="541" r:id="rId25"/>
    <p:sldId id="550" r:id="rId26"/>
    <p:sldId id="549" r:id="rId27"/>
    <p:sldId id="551" r:id="rId28"/>
    <p:sldId id="55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FF"/>
    <a:srgbClr val="616161"/>
    <a:srgbClr val="375B8B"/>
    <a:srgbClr val="E048F3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7E9A28-E184-4F69-9955-04224440A81E}" v="175" dt="2023-11-08T08:20:36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9" autoAdjust="0"/>
    <p:restoredTop sz="93724" autoAdjust="0"/>
  </p:normalViewPr>
  <p:slideViewPr>
    <p:cSldViewPr snapToGrid="0" showGuides="1">
      <p:cViewPr varScale="1">
        <p:scale>
          <a:sx n="52" d="100"/>
          <a:sy n="52" d="100"/>
        </p:scale>
        <p:origin x="84" y="15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400" y="6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1EC94-C78F-4390-A277-59A1847BAC91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i-FI"/>
        </a:p>
      </dgm:t>
    </dgm:pt>
    <dgm:pt modelId="{D348BFAE-B947-4B18-B560-BFE9E0DAAD7B}">
      <dgm:prSet phldrT="[Text]"/>
      <dgm:spPr/>
      <dgm:t>
        <a:bodyPr/>
        <a:lstStyle/>
        <a:p>
          <a:r>
            <a:rPr lang="fi-FI" b="1" dirty="0"/>
            <a:t>Tienpitäjä</a:t>
          </a:r>
        </a:p>
      </dgm:t>
    </dgm:pt>
    <dgm:pt modelId="{907A9B73-C186-4BDD-9A31-B91BD3FF4298}" type="parTrans" cxnId="{ACAE2E02-4413-4AFD-85C0-09D8A8295AAD}">
      <dgm:prSet/>
      <dgm:spPr/>
      <dgm:t>
        <a:bodyPr/>
        <a:lstStyle/>
        <a:p>
          <a:endParaRPr lang="fi-FI"/>
        </a:p>
      </dgm:t>
    </dgm:pt>
    <dgm:pt modelId="{C1E75076-8E37-465E-B98D-15DAEE08AC30}" type="sibTrans" cxnId="{ACAE2E02-4413-4AFD-85C0-09D8A8295AAD}">
      <dgm:prSet/>
      <dgm:spPr/>
      <dgm:t>
        <a:bodyPr/>
        <a:lstStyle/>
        <a:p>
          <a:endParaRPr lang="fi-FI"/>
        </a:p>
      </dgm:t>
    </dgm:pt>
    <dgm:pt modelId="{D48A0D3D-FED9-412C-8A0D-9696D21BAB90}">
      <dgm:prSet phldrT="[Text]"/>
      <dgm:spPr/>
      <dgm:t>
        <a:bodyPr/>
        <a:lstStyle/>
        <a:p>
          <a:r>
            <a:rPr lang="fi-FI" b="1" dirty="0"/>
            <a:t>Energiahankkeen edistäjä</a:t>
          </a:r>
        </a:p>
      </dgm:t>
    </dgm:pt>
    <dgm:pt modelId="{8C49FD36-B71A-46EB-8AB2-EE59F33B3392}" type="parTrans" cxnId="{4A288F63-B3BA-48F0-AE3E-4AB3C7BA4C8D}">
      <dgm:prSet/>
      <dgm:spPr/>
      <dgm:t>
        <a:bodyPr/>
        <a:lstStyle/>
        <a:p>
          <a:endParaRPr lang="fi-FI"/>
        </a:p>
      </dgm:t>
    </dgm:pt>
    <dgm:pt modelId="{31A51DFB-F405-453E-95A2-C2B160085E8D}" type="sibTrans" cxnId="{4A288F63-B3BA-48F0-AE3E-4AB3C7BA4C8D}">
      <dgm:prSet/>
      <dgm:spPr/>
      <dgm:t>
        <a:bodyPr/>
        <a:lstStyle/>
        <a:p>
          <a:endParaRPr lang="fi-FI"/>
        </a:p>
      </dgm:t>
    </dgm:pt>
    <dgm:pt modelId="{2A490A1B-2333-4E3A-869B-395038EFA5E3}">
      <dgm:prSet phldrT="[Text]"/>
      <dgm:spPr/>
      <dgm:t>
        <a:bodyPr/>
        <a:lstStyle/>
        <a:p>
          <a:r>
            <a:rPr lang="fi-FI" b="1" dirty="0"/>
            <a:t>Kaavoittaja</a:t>
          </a:r>
        </a:p>
      </dgm:t>
    </dgm:pt>
    <dgm:pt modelId="{16BC07E5-A7FC-4571-9451-8C530B98CAA7}" type="parTrans" cxnId="{93BE08FC-588B-4708-A07D-58DF1F265C37}">
      <dgm:prSet/>
      <dgm:spPr/>
      <dgm:t>
        <a:bodyPr/>
        <a:lstStyle/>
        <a:p>
          <a:endParaRPr lang="fi-FI"/>
        </a:p>
      </dgm:t>
    </dgm:pt>
    <dgm:pt modelId="{E79A1A23-F4C0-4479-ADA7-8527E927CE6E}" type="sibTrans" cxnId="{93BE08FC-588B-4708-A07D-58DF1F265C37}">
      <dgm:prSet/>
      <dgm:spPr/>
      <dgm:t>
        <a:bodyPr/>
        <a:lstStyle/>
        <a:p>
          <a:endParaRPr lang="fi-FI"/>
        </a:p>
      </dgm:t>
    </dgm:pt>
    <dgm:pt modelId="{A56E03E4-08EB-4843-9D9F-7FD03D29FAE9}">
      <dgm:prSet phldrT="[Text]"/>
      <dgm:spPr/>
      <dgm:t>
        <a:bodyPr/>
        <a:lstStyle/>
        <a:p>
          <a:r>
            <a:rPr lang="fi-FI" b="1" dirty="0"/>
            <a:t>Sähköverkon haltija</a:t>
          </a:r>
        </a:p>
      </dgm:t>
    </dgm:pt>
    <dgm:pt modelId="{FDF878BF-CAA1-439D-BC89-EC97636E194D}" type="parTrans" cxnId="{9F51ED3C-2023-4822-BD4C-623833CAC4C2}">
      <dgm:prSet/>
      <dgm:spPr/>
      <dgm:t>
        <a:bodyPr/>
        <a:lstStyle/>
        <a:p>
          <a:endParaRPr lang="fi-FI"/>
        </a:p>
      </dgm:t>
    </dgm:pt>
    <dgm:pt modelId="{ABE93A59-14BE-4664-862C-274D07098E12}" type="sibTrans" cxnId="{9F51ED3C-2023-4822-BD4C-623833CAC4C2}">
      <dgm:prSet/>
      <dgm:spPr/>
      <dgm:t>
        <a:bodyPr/>
        <a:lstStyle/>
        <a:p>
          <a:endParaRPr lang="fi-FI"/>
        </a:p>
      </dgm:t>
    </dgm:pt>
    <dgm:pt modelId="{D5D75365-2A5A-4051-A558-B45F666B8754}" type="pres">
      <dgm:prSet presAssocID="{E241EC94-C78F-4390-A277-59A1847BAC91}" presName="cycle" presStyleCnt="0">
        <dgm:presLayoutVars>
          <dgm:dir val="rev"/>
          <dgm:resizeHandles val="exact"/>
        </dgm:presLayoutVars>
      </dgm:prSet>
      <dgm:spPr/>
    </dgm:pt>
    <dgm:pt modelId="{13CC53D3-0F3A-4F30-8A1F-F8A59FA56E64}" type="pres">
      <dgm:prSet presAssocID="{2A490A1B-2333-4E3A-869B-395038EFA5E3}" presName="node" presStyleLbl="node1" presStyleIdx="0" presStyleCnt="4">
        <dgm:presLayoutVars>
          <dgm:bulletEnabled val="1"/>
        </dgm:presLayoutVars>
      </dgm:prSet>
      <dgm:spPr/>
    </dgm:pt>
    <dgm:pt modelId="{A4635E8B-D9F5-4539-875C-5C67325B9E45}" type="pres">
      <dgm:prSet presAssocID="{2A490A1B-2333-4E3A-869B-395038EFA5E3}" presName="spNode" presStyleCnt="0"/>
      <dgm:spPr/>
    </dgm:pt>
    <dgm:pt modelId="{350C93FC-9DB2-47D9-8252-8DC3945939AD}" type="pres">
      <dgm:prSet presAssocID="{E79A1A23-F4C0-4479-ADA7-8527E927CE6E}" presName="sibTrans" presStyleLbl="sibTrans1D1" presStyleIdx="0" presStyleCnt="4"/>
      <dgm:spPr/>
    </dgm:pt>
    <dgm:pt modelId="{18A10457-0EAF-437C-8CFD-6BD8F6FB6946}" type="pres">
      <dgm:prSet presAssocID="{D348BFAE-B947-4B18-B560-BFE9E0DAAD7B}" presName="node" presStyleLbl="node1" presStyleIdx="1" presStyleCnt="4">
        <dgm:presLayoutVars>
          <dgm:bulletEnabled val="1"/>
        </dgm:presLayoutVars>
      </dgm:prSet>
      <dgm:spPr/>
    </dgm:pt>
    <dgm:pt modelId="{97080BE6-69C4-48F2-9066-EAC64DE6859B}" type="pres">
      <dgm:prSet presAssocID="{D348BFAE-B947-4B18-B560-BFE9E0DAAD7B}" presName="spNode" presStyleCnt="0"/>
      <dgm:spPr/>
    </dgm:pt>
    <dgm:pt modelId="{0093CA41-A4D2-4DDF-90F5-D4BE19535290}" type="pres">
      <dgm:prSet presAssocID="{C1E75076-8E37-465E-B98D-15DAEE08AC30}" presName="sibTrans" presStyleLbl="sibTrans1D1" presStyleIdx="1" presStyleCnt="4"/>
      <dgm:spPr/>
    </dgm:pt>
    <dgm:pt modelId="{774C868B-A685-406C-9E91-47E8923D3AD3}" type="pres">
      <dgm:prSet presAssocID="{A56E03E4-08EB-4843-9D9F-7FD03D29FAE9}" presName="node" presStyleLbl="node1" presStyleIdx="2" presStyleCnt="4">
        <dgm:presLayoutVars>
          <dgm:bulletEnabled val="1"/>
        </dgm:presLayoutVars>
      </dgm:prSet>
      <dgm:spPr/>
    </dgm:pt>
    <dgm:pt modelId="{B4722B64-4BD8-4B1B-96CB-C6952A718183}" type="pres">
      <dgm:prSet presAssocID="{A56E03E4-08EB-4843-9D9F-7FD03D29FAE9}" presName="spNode" presStyleCnt="0"/>
      <dgm:spPr/>
    </dgm:pt>
    <dgm:pt modelId="{BDDEFCF4-921F-43E1-BDDB-0A42DEAFCFEB}" type="pres">
      <dgm:prSet presAssocID="{ABE93A59-14BE-4664-862C-274D07098E12}" presName="sibTrans" presStyleLbl="sibTrans1D1" presStyleIdx="2" presStyleCnt="4"/>
      <dgm:spPr/>
    </dgm:pt>
    <dgm:pt modelId="{8BEC86FD-E653-46E9-B615-9A23170DCFB2}" type="pres">
      <dgm:prSet presAssocID="{D48A0D3D-FED9-412C-8A0D-9696D21BAB90}" presName="node" presStyleLbl="node1" presStyleIdx="3" presStyleCnt="4">
        <dgm:presLayoutVars>
          <dgm:bulletEnabled val="1"/>
        </dgm:presLayoutVars>
      </dgm:prSet>
      <dgm:spPr/>
    </dgm:pt>
    <dgm:pt modelId="{02B0636A-B859-45F1-B061-935D2A1FFB11}" type="pres">
      <dgm:prSet presAssocID="{D48A0D3D-FED9-412C-8A0D-9696D21BAB90}" presName="spNode" presStyleCnt="0"/>
      <dgm:spPr/>
    </dgm:pt>
    <dgm:pt modelId="{3FB2FF69-5A5A-4DB4-A40D-ADB419626756}" type="pres">
      <dgm:prSet presAssocID="{31A51DFB-F405-453E-95A2-C2B160085E8D}" presName="sibTrans" presStyleLbl="sibTrans1D1" presStyleIdx="3" presStyleCnt="4"/>
      <dgm:spPr/>
    </dgm:pt>
  </dgm:ptLst>
  <dgm:cxnLst>
    <dgm:cxn modelId="{ACAE2E02-4413-4AFD-85C0-09D8A8295AAD}" srcId="{E241EC94-C78F-4390-A277-59A1847BAC91}" destId="{D348BFAE-B947-4B18-B560-BFE9E0DAAD7B}" srcOrd="1" destOrd="0" parTransId="{907A9B73-C186-4BDD-9A31-B91BD3FF4298}" sibTransId="{C1E75076-8E37-465E-B98D-15DAEE08AC30}"/>
    <dgm:cxn modelId="{054CF407-ECDE-4841-80F5-1C256F9FD04E}" type="presOf" srcId="{31A51DFB-F405-453E-95A2-C2B160085E8D}" destId="{3FB2FF69-5A5A-4DB4-A40D-ADB419626756}" srcOrd="0" destOrd="0" presId="urn:microsoft.com/office/officeart/2005/8/layout/cycle6"/>
    <dgm:cxn modelId="{BA05A20C-3515-4CCB-BDE5-F03C1E57F0E9}" type="presOf" srcId="{ABE93A59-14BE-4664-862C-274D07098E12}" destId="{BDDEFCF4-921F-43E1-BDDB-0A42DEAFCFEB}" srcOrd="0" destOrd="0" presId="urn:microsoft.com/office/officeart/2005/8/layout/cycle6"/>
    <dgm:cxn modelId="{3AB26732-2626-49D2-9930-8EC473A59F89}" type="presOf" srcId="{A56E03E4-08EB-4843-9D9F-7FD03D29FAE9}" destId="{774C868B-A685-406C-9E91-47E8923D3AD3}" srcOrd="0" destOrd="0" presId="urn:microsoft.com/office/officeart/2005/8/layout/cycle6"/>
    <dgm:cxn modelId="{7017E938-21A4-475E-B17E-98FD4EAFDC24}" type="presOf" srcId="{E241EC94-C78F-4390-A277-59A1847BAC91}" destId="{D5D75365-2A5A-4051-A558-B45F666B8754}" srcOrd="0" destOrd="0" presId="urn:microsoft.com/office/officeart/2005/8/layout/cycle6"/>
    <dgm:cxn modelId="{F150883B-B7CC-490C-B870-A1F2F877E221}" type="presOf" srcId="{D348BFAE-B947-4B18-B560-BFE9E0DAAD7B}" destId="{18A10457-0EAF-437C-8CFD-6BD8F6FB6946}" srcOrd="0" destOrd="0" presId="urn:microsoft.com/office/officeart/2005/8/layout/cycle6"/>
    <dgm:cxn modelId="{9F51ED3C-2023-4822-BD4C-623833CAC4C2}" srcId="{E241EC94-C78F-4390-A277-59A1847BAC91}" destId="{A56E03E4-08EB-4843-9D9F-7FD03D29FAE9}" srcOrd="2" destOrd="0" parTransId="{FDF878BF-CAA1-439D-BC89-EC97636E194D}" sibTransId="{ABE93A59-14BE-4664-862C-274D07098E12}"/>
    <dgm:cxn modelId="{4A288F63-B3BA-48F0-AE3E-4AB3C7BA4C8D}" srcId="{E241EC94-C78F-4390-A277-59A1847BAC91}" destId="{D48A0D3D-FED9-412C-8A0D-9696D21BAB90}" srcOrd="3" destOrd="0" parTransId="{8C49FD36-B71A-46EB-8AB2-EE59F33B3392}" sibTransId="{31A51DFB-F405-453E-95A2-C2B160085E8D}"/>
    <dgm:cxn modelId="{D73F00AC-784C-459C-AE8D-FEC615D01427}" type="presOf" srcId="{D48A0D3D-FED9-412C-8A0D-9696D21BAB90}" destId="{8BEC86FD-E653-46E9-B615-9A23170DCFB2}" srcOrd="0" destOrd="0" presId="urn:microsoft.com/office/officeart/2005/8/layout/cycle6"/>
    <dgm:cxn modelId="{BD4AAFB9-0510-488D-A338-A5EE7DB52209}" type="presOf" srcId="{2A490A1B-2333-4E3A-869B-395038EFA5E3}" destId="{13CC53D3-0F3A-4F30-8A1F-F8A59FA56E64}" srcOrd="0" destOrd="0" presId="urn:microsoft.com/office/officeart/2005/8/layout/cycle6"/>
    <dgm:cxn modelId="{B80E3DC5-C501-406A-AD54-AAEBCB2574CD}" type="presOf" srcId="{C1E75076-8E37-465E-B98D-15DAEE08AC30}" destId="{0093CA41-A4D2-4DDF-90F5-D4BE19535290}" srcOrd="0" destOrd="0" presId="urn:microsoft.com/office/officeart/2005/8/layout/cycle6"/>
    <dgm:cxn modelId="{1B02CAD2-D9B8-4247-93FC-C1D5DB7C0776}" type="presOf" srcId="{E79A1A23-F4C0-4479-ADA7-8527E927CE6E}" destId="{350C93FC-9DB2-47D9-8252-8DC3945939AD}" srcOrd="0" destOrd="0" presId="urn:microsoft.com/office/officeart/2005/8/layout/cycle6"/>
    <dgm:cxn modelId="{93BE08FC-588B-4708-A07D-58DF1F265C37}" srcId="{E241EC94-C78F-4390-A277-59A1847BAC91}" destId="{2A490A1B-2333-4E3A-869B-395038EFA5E3}" srcOrd="0" destOrd="0" parTransId="{16BC07E5-A7FC-4571-9451-8C530B98CAA7}" sibTransId="{E79A1A23-F4C0-4479-ADA7-8527E927CE6E}"/>
    <dgm:cxn modelId="{5F4508D0-125A-43F9-9C32-CDA968C95C22}" type="presParOf" srcId="{D5D75365-2A5A-4051-A558-B45F666B8754}" destId="{13CC53D3-0F3A-4F30-8A1F-F8A59FA56E64}" srcOrd="0" destOrd="0" presId="urn:microsoft.com/office/officeart/2005/8/layout/cycle6"/>
    <dgm:cxn modelId="{DDBE894A-EB4A-440F-B47F-76F68221CF12}" type="presParOf" srcId="{D5D75365-2A5A-4051-A558-B45F666B8754}" destId="{A4635E8B-D9F5-4539-875C-5C67325B9E45}" srcOrd="1" destOrd="0" presId="urn:microsoft.com/office/officeart/2005/8/layout/cycle6"/>
    <dgm:cxn modelId="{3E665E88-7284-40E6-A5D8-2E99D2A991DB}" type="presParOf" srcId="{D5D75365-2A5A-4051-A558-B45F666B8754}" destId="{350C93FC-9DB2-47D9-8252-8DC3945939AD}" srcOrd="2" destOrd="0" presId="urn:microsoft.com/office/officeart/2005/8/layout/cycle6"/>
    <dgm:cxn modelId="{53AB1EC5-8407-4336-8319-59B9CE608B5A}" type="presParOf" srcId="{D5D75365-2A5A-4051-A558-B45F666B8754}" destId="{18A10457-0EAF-437C-8CFD-6BD8F6FB6946}" srcOrd="3" destOrd="0" presId="urn:microsoft.com/office/officeart/2005/8/layout/cycle6"/>
    <dgm:cxn modelId="{591781FD-2ACD-4BC2-ACE0-4E5346C32A93}" type="presParOf" srcId="{D5D75365-2A5A-4051-A558-B45F666B8754}" destId="{97080BE6-69C4-48F2-9066-EAC64DE6859B}" srcOrd="4" destOrd="0" presId="urn:microsoft.com/office/officeart/2005/8/layout/cycle6"/>
    <dgm:cxn modelId="{F8699FB7-BEBC-4B49-8184-E37CE8D45203}" type="presParOf" srcId="{D5D75365-2A5A-4051-A558-B45F666B8754}" destId="{0093CA41-A4D2-4DDF-90F5-D4BE19535290}" srcOrd="5" destOrd="0" presId="urn:microsoft.com/office/officeart/2005/8/layout/cycle6"/>
    <dgm:cxn modelId="{928ED2F4-93F7-4FB6-93BA-D0E292D862BE}" type="presParOf" srcId="{D5D75365-2A5A-4051-A558-B45F666B8754}" destId="{774C868B-A685-406C-9E91-47E8923D3AD3}" srcOrd="6" destOrd="0" presId="urn:microsoft.com/office/officeart/2005/8/layout/cycle6"/>
    <dgm:cxn modelId="{C5D367AF-1F56-46FC-B9CA-729B14DF47B6}" type="presParOf" srcId="{D5D75365-2A5A-4051-A558-B45F666B8754}" destId="{B4722B64-4BD8-4B1B-96CB-C6952A718183}" srcOrd="7" destOrd="0" presId="urn:microsoft.com/office/officeart/2005/8/layout/cycle6"/>
    <dgm:cxn modelId="{6D77617F-8CFE-4827-800E-AFA4774C16BE}" type="presParOf" srcId="{D5D75365-2A5A-4051-A558-B45F666B8754}" destId="{BDDEFCF4-921F-43E1-BDDB-0A42DEAFCFEB}" srcOrd="8" destOrd="0" presId="urn:microsoft.com/office/officeart/2005/8/layout/cycle6"/>
    <dgm:cxn modelId="{8E67A730-A023-4E4A-8BAF-44E478F19A85}" type="presParOf" srcId="{D5D75365-2A5A-4051-A558-B45F666B8754}" destId="{8BEC86FD-E653-46E9-B615-9A23170DCFB2}" srcOrd="9" destOrd="0" presId="urn:microsoft.com/office/officeart/2005/8/layout/cycle6"/>
    <dgm:cxn modelId="{D1B8482B-4FCC-4AF9-9442-F19CBA01171B}" type="presParOf" srcId="{D5D75365-2A5A-4051-A558-B45F666B8754}" destId="{02B0636A-B859-45F1-B061-935D2A1FFB11}" srcOrd="10" destOrd="0" presId="urn:microsoft.com/office/officeart/2005/8/layout/cycle6"/>
    <dgm:cxn modelId="{2D9A818A-2737-46C3-9A1D-520174D38047}" type="presParOf" srcId="{D5D75365-2A5A-4051-A558-B45F666B8754}" destId="{3FB2FF69-5A5A-4DB4-A40D-ADB41962675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C53D3-0F3A-4F30-8A1F-F8A59FA56E64}">
      <dsp:nvSpPr>
        <dsp:cNvPr id="0" name=""/>
        <dsp:cNvSpPr/>
      </dsp:nvSpPr>
      <dsp:spPr>
        <a:xfrm>
          <a:off x="3112308" y="2724"/>
          <a:ext cx="1820833" cy="11835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Kaavoittaja</a:t>
          </a:r>
        </a:p>
      </dsp:txBody>
      <dsp:txXfrm>
        <a:off x="3170084" y="60500"/>
        <a:ext cx="1705281" cy="1067989"/>
      </dsp:txXfrm>
    </dsp:sp>
    <dsp:sp modelId="{350C93FC-9DB2-47D9-8252-8DC3945939AD}">
      <dsp:nvSpPr>
        <dsp:cNvPr id="0" name=""/>
        <dsp:cNvSpPr/>
      </dsp:nvSpPr>
      <dsp:spPr>
        <a:xfrm>
          <a:off x="2069282" y="594495"/>
          <a:ext cx="3906884" cy="3906884"/>
        </a:xfrm>
        <a:custGeom>
          <a:avLst/>
          <a:gdLst/>
          <a:ahLst/>
          <a:cxnLst/>
          <a:rect l="0" t="0" r="0" b="0"/>
          <a:pathLst>
            <a:path>
              <a:moveTo>
                <a:pt x="1029939" y="232082"/>
              </a:moveTo>
              <a:arcTo wR="1953442" hR="1953442" stAng="14507196" swAng="-262306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10457-0EAF-437C-8CFD-6BD8F6FB6946}">
      <dsp:nvSpPr>
        <dsp:cNvPr id="0" name=""/>
        <dsp:cNvSpPr/>
      </dsp:nvSpPr>
      <dsp:spPr>
        <a:xfrm>
          <a:off x="1158866" y="1956166"/>
          <a:ext cx="1820833" cy="1183541"/>
        </a:xfrm>
        <a:prstGeom prst="roundRect">
          <a:avLst/>
        </a:prstGeom>
        <a:solidFill>
          <a:schemeClr val="accent4">
            <a:hueOff val="1757101"/>
            <a:satOff val="-4088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Tienpitäjä</a:t>
          </a:r>
        </a:p>
      </dsp:txBody>
      <dsp:txXfrm>
        <a:off x="1216642" y="2013942"/>
        <a:ext cx="1705281" cy="1067989"/>
      </dsp:txXfrm>
    </dsp:sp>
    <dsp:sp modelId="{0093CA41-A4D2-4DDF-90F5-D4BE19535290}">
      <dsp:nvSpPr>
        <dsp:cNvPr id="0" name=""/>
        <dsp:cNvSpPr/>
      </dsp:nvSpPr>
      <dsp:spPr>
        <a:xfrm>
          <a:off x="2069282" y="594495"/>
          <a:ext cx="3906884" cy="3906884"/>
        </a:xfrm>
        <a:custGeom>
          <a:avLst/>
          <a:gdLst/>
          <a:ahLst/>
          <a:cxnLst/>
          <a:rect l="0" t="0" r="0" b="0"/>
          <a:pathLst>
            <a:path>
              <a:moveTo>
                <a:pt x="96334" y="2559320"/>
              </a:moveTo>
              <a:arcTo wR="1953442" hR="1953442" stAng="9715871" swAng="-2623067"/>
            </a:path>
          </a:pathLst>
        </a:custGeom>
        <a:noFill/>
        <a:ln w="6350" cap="flat" cmpd="sng" algn="ctr">
          <a:solidFill>
            <a:schemeClr val="accent4">
              <a:hueOff val="1757101"/>
              <a:satOff val="-4088"/>
              <a:lumOff val="80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C868B-A685-406C-9E91-47E8923D3AD3}">
      <dsp:nvSpPr>
        <dsp:cNvPr id="0" name=""/>
        <dsp:cNvSpPr/>
      </dsp:nvSpPr>
      <dsp:spPr>
        <a:xfrm>
          <a:off x="3112308" y="3909608"/>
          <a:ext cx="1820833" cy="1183541"/>
        </a:xfrm>
        <a:prstGeom prst="roundRect">
          <a:avLst/>
        </a:prstGeom>
        <a:solidFill>
          <a:schemeClr val="accent4">
            <a:hueOff val="3514203"/>
            <a:satOff val="-8177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Sähköverkon haltija</a:t>
          </a:r>
        </a:p>
      </dsp:txBody>
      <dsp:txXfrm>
        <a:off x="3170084" y="3967384"/>
        <a:ext cx="1705281" cy="1067989"/>
      </dsp:txXfrm>
    </dsp:sp>
    <dsp:sp modelId="{BDDEFCF4-921F-43E1-BDDB-0A42DEAFCFEB}">
      <dsp:nvSpPr>
        <dsp:cNvPr id="0" name=""/>
        <dsp:cNvSpPr/>
      </dsp:nvSpPr>
      <dsp:spPr>
        <a:xfrm>
          <a:off x="2069282" y="594495"/>
          <a:ext cx="3906884" cy="3906884"/>
        </a:xfrm>
        <a:custGeom>
          <a:avLst/>
          <a:gdLst/>
          <a:ahLst/>
          <a:cxnLst/>
          <a:rect l="0" t="0" r="0" b="0"/>
          <a:pathLst>
            <a:path>
              <a:moveTo>
                <a:pt x="2876945" y="3674801"/>
              </a:moveTo>
              <a:arcTo wR="1953442" hR="1953442" stAng="3707196" swAng="-2623067"/>
            </a:path>
          </a:pathLst>
        </a:custGeom>
        <a:noFill/>
        <a:ln w="6350" cap="flat" cmpd="sng" algn="ctr">
          <a:solidFill>
            <a:schemeClr val="accent4">
              <a:hueOff val="3514203"/>
              <a:satOff val="-8177"/>
              <a:lumOff val="160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C86FD-E653-46E9-B615-9A23170DCFB2}">
      <dsp:nvSpPr>
        <dsp:cNvPr id="0" name=""/>
        <dsp:cNvSpPr/>
      </dsp:nvSpPr>
      <dsp:spPr>
        <a:xfrm>
          <a:off x="5065750" y="1956166"/>
          <a:ext cx="1820833" cy="1183541"/>
        </a:xfrm>
        <a:prstGeom prst="roundRect">
          <a:avLst/>
        </a:prstGeom>
        <a:solidFill>
          <a:schemeClr val="accent4">
            <a:hueOff val="5271304"/>
            <a:satOff val="-12265"/>
            <a:lumOff val="2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Energiahankkeen edistäjä</a:t>
          </a:r>
        </a:p>
      </dsp:txBody>
      <dsp:txXfrm>
        <a:off x="5123526" y="2013942"/>
        <a:ext cx="1705281" cy="1067989"/>
      </dsp:txXfrm>
    </dsp:sp>
    <dsp:sp modelId="{3FB2FF69-5A5A-4DB4-A40D-ADB419626756}">
      <dsp:nvSpPr>
        <dsp:cNvPr id="0" name=""/>
        <dsp:cNvSpPr/>
      </dsp:nvSpPr>
      <dsp:spPr>
        <a:xfrm>
          <a:off x="2069282" y="594495"/>
          <a:ext cx="3906884" cy="3906884"/>
        </a:xfrm>
        <a:custGeom>
          <a:avLst/>
          <a:gdLst/>
          <a:ahLst/>
          <a:cxnLst/>
          <a:rect l="0" t="0" r="0" b="0"/>
          <a:pathLst>
            <a:path>
              <a:moveTo>
                <a:pt x="3810549" y="1347564"/>
              </a:moveTo>
              <a:arcTo wR="1953442" hR="1953442" stAng="20515871" swAng="-2623067"/>
            </a:path>
          </a:pathLst>
        </a:custGeom>
        <a:noFill/>
        <a:ln w="6350" cap="flat" cmpd="sng" algn="ctr">
          <a:solidFill>
            <a:schemeClr val="accent4">
              <a:hueOff val="5271304"/>
              <a:satOff val="-12265"/>
              <a:lumOff val="241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1ADCD-0986-466F-BCF4-F14037440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D45B1-DDA3-4823-B57F-398ED6D7C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2B987-EC31-4746-B4E6-062CD7AA3A1A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C53-DC75-4A5C-81E7-5D7CB96E1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EE6-6533-46A0-A8FB-DBC25242324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1B013-C79C-4BAB-9591-CE1E1BF2A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38611-CB23-4A11-B466-01829FB3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25B-ACD2-45C1-B156-1DDB470CE3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0225-CB48-4A2A-9739-463AD2DBC3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8863D3-1D0C-412C-99BB-873840116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691570-C65F-4C66-9CB2-8798BF7E8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40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10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16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11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065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12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875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13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672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14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332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15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78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16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098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17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815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18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786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19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154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47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20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115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21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726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22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490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23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868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24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50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3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54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4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85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5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71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6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185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7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0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8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336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9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08/11/2023</a:t>
            </a:fld>
            <a:endParaRPr lang="en-GB"/>
          </a:p>
        </p:txBody>
      </p:sp>
      <p:sp>
        <p:nvSpPr>
          <p:cNvPr id="6" name="Ylätunnisteen paikkamerkki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71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1903C8B-6A03-40C4-AD50-AACDEC5FDA0C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5DCE21D-C322-4B21-A60A-71E6E2C54D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6275387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2245058 h 6861600"/>
              <a:gd name="connsiteX5" fmla="*/ 1 w 12193200"/>
              <a:gd name="connsiteY5" fmla="*/ 2245058 h 6861600"/>
              <a:gd name="connsiteX6" fmla="*/ 1 w 12193200"/>
              <a:gd name="connsiteY6" fmla="*/ 3378783 h 6861600"/>
              <a:gd name="connsiteX7" fmla="*/ 3519949 w 12193200"/>
              <a:gd name="connsiteY7" fmla="*/ 3378783 h 6861600"/>
              <a:gd name="connsiteX8" fmla="*/ 3519949 w 12193200"/>
              <a:gd name="connsiteY8" fmla="*/ 2245058 h 6861600"/>
              <a:gd name="connsiteX9" fmla="*/ 6275387 w 12193200"/>
              <a:gd name="connsiteY9" fmla="*/ 2245058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61600">
                <a:moveTo>
                  <a:pt x="6275387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2245058"/>
                </a:lnTo>
                <a:lnTo>
                  <a:pt x="1" y="2245058"/>
                </a:lnTo>
                <a:lnTo>
                  <a:pt x="1" y="3378783"/>
                </a:lnTo>
                <a:lnTo>
                  <a:pt x="3519949" y="3378783"/>
                </a:lnTo>
                <a:lnTo>
                  <a:pt x="3519949" y="2245058"/>
                </a:lnTo>
                <a:lnTo>
                  <a:pt x="6275387" y="2245058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0" bIns="7200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1" y="358842"/>
            <a:ext cx="5094915" cy="1512000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FF3BE45C-E4DE-42B7-B25F-83E216F00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2642923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CC7FD-8EF4-43FC-BAB3-47E907F1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F052-B495-40BE-9682-094846479C8E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6AF5-5886-488E-94AF-540306D5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05638-6A02-4F90-BE63-DA3C1ABD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8371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alkoinen_loppudia">
            <a:extLst>
              <a:ext uri="{FF2B5EF4-FFF2-40B4-BE49-F238E27FC236}">
                <a16:creationId xmlns:a16="http://schemas.microsoft.com/office/drawing/2014/main" id="{47F6577E-78F6-4458-A907-0DE945E8F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7" y="1654055"/>
            <a:ext cx="3865553" cy="32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19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bg>
      <p:bgPr>
        <a:solidFill>
          <a:srgbClr val="049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ninen_loppudia">
            <a:extLst>
              <a:ext uri="{FF2B5EF4-FFF2-40B4-BE49-F238E27FC236}">
                <a16:creationId xmlns:a16="http://schemas.microsoft.com/office/drawing/2014/main" id="{1302E1E4-8887-4166-896E-63AA062B0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535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1539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B33E8C-77AA-45CF-BAED-72698ECB867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5558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4799" y="1829496"/>
            <a:ext cx="55584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9864-BFD0-4574-B370-8DFD1BF6363B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077399-E20C-4E2D-ABA6-E98BC4B14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015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D1FB72-4098-4689-9361-6F1734C49467}"/>
              </a:ext>
            </a:extLst>
          </p:cNvPr>
          <p:cNvCxnSpPr>
            <a:cxnSpLocks/>
          </p:cNvCxnSpPr>
          <p:nvPr userDrawn="1"/>
        </p:nvCxnSpPr>
        <p:spPr>
          <a:xfrm>
            <a:off x="412432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3583349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3" y="1829496"/>
            <a:ext cx="7529485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1A0D-1A7D-4418-872D-0A573109AE3D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24427-B940-40D0-B905-8D8D2797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157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5F7E35-11CE-4F15-B222-DEDB33EE33A5}"/>
              </a:ext>
            </a:extLst>
          </p:cNvPr>
          <p:cNvCxnSpPr>
            <a:cxnSpLocks/>
          </p:cNvCxnSpPr>
          <p:nvPr userDrawn="1"/>
        </p:nvCxnSpPr>
        <p:spPr>
          <a:xfrm>
            <a:off x="806767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47063" y="1829496"/>
            <a:ext cx="3586135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9999" y="1829496"/>
            <a:ext cx="75240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30481-804D-4542-835F-93D05E69FE5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B64688-EF18-4F0E-8937-7DCB334BA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044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2D290-910D-44B1-91A3-31A92E9BCB8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29496"/>
            <a:ext cx="5558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4799" y="1829496"/>
            <a:ext cx="5558400" cy="4294800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84024-A9C5-4508-AFCD-8D104EF764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BF43399-B145-4BBC-AF2A-C9EC8B4305A6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B2F8F-9F9B-42D4-A558-CAD2544BFE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2A5FB-27BA-4F64-94C0-20040B8BCF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37FCD8-5A4A-4089-A17B-F334A5974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481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412432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806767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3583352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2" y="1829496"/>
            <a:ext cx="3582987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47063" y="1829496"/>
            <a:ext cx="3584575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74F0F3-9842-478D-99B7-277D0E19CEC9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B6F92-9067-4F04-94D8-F7763241F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75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3134511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609605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D38A04-1ABE-4166-96F7-5B391214ECCE}"/>
              </a:ext>
            </a:extLst>
          </p:cNvPr>
          <p:cNvCxnSpPr>
            <a:cxnSpLocks/>
          </p:cNvCxnSpPr>
          <p:nvPr userDrawn="1"/>
        </p:nvCxnSpPr>
        <p:spPr>
          <a:xfrm>
            <a:off x="9057588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91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83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C11E749-AE1E-4399-8F9B-3CD1A336BEF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237599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3B4BAF-2B92-4850-839C-D15349852EB5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BD53E-C155-468A-BF38-271FB0741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03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3134511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609605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D38A04-1ABE-4166-96F7-5B391214ECCE}"/>
              </a:ext>
            </a:extLst>
          </p:cNvPr>
          <p:cNvCxnSpPr>
            <a:cxnSpLocks/>
          </p:cNvCxnSpPr>
          <p:nvPr userDrawn="1"/>
        </p:nvCxnSpPr>
        <p:spPr>
          <a:xfrm>
            <a:off x="9057588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E9F99B-72CE-4388-A07E-16E4FCA34B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84BEEF-AC3D-4E0F-9E5A-7B1D1E9410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18383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E32555A-FE40-40E8-A71D-91AFA7E97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7991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3477BD4-C018-4A4A-A1E7-1BDA53EDD0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599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78D1B62-08BD-49AB-8756-078500D8179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99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27E426B3-007C-4DCD-B395-04C274D484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191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D826721D-67F8-4284-AA9F-4B3CCE1F525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783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11DEFE19-EE06-43A9-A968-EE248DB75F7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37599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B5352C5-81EC-4100-8EF4-0409291AC406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7A819-D59E-4FB0-B4D8-4B50F3690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168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4F6F59-6CB3-4166-9CD8-0F5BCD967261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6540034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E1FB56-AB97-4B01-A917-7353F3799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654010"/>
            <a:ext cx="7523999" cy="938253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620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9C5DF7-AA05-44B8-878C-85AD93C7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CEA19-5171-4127-A28C-C6D875C2D7D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44664D2-EB52-4A0B-B455-1050F47E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95586C-4D9B-49BB-B75A-228B73D2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09BBAAE4-B138-434A-AB2B-8751F2BDF242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96963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42BF88-9EAB-4FF1-8C7D-3D1A57D94546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6F7659C-7B1E-49FB-B560-86891DD563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6275387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2780908 h 6861600"/>
              <a:gd name="connsiteX5" fmla="*/ 1 w 12193200"/>
              <a:gd name="connsiteY5" fmla="*/ 2780908 h 6861600"/>
              <a:gd name="connsiteX6" fmla="*/ 1 w 12193200"/>
              <a:gd name="connsiteY6" fmla="*/ 3934964 h 6861600"/>
              <a:gd name="connsiteX7" fmla="*/ 3519949 w 12193200"/>
              <a:gd name="connsiteY7" fmla="*/ 3934964 h 6861600"/>
              <a:gd name="connsiteX8" fmla="*/ 3519949 w 12193200"/>
              <a:gd name="connsiteY8" fmla="*/ 2780908 h 6861600"/>
              <a:gd name="connsiteX9" fmla="*/ 6275387 w 12193200"/>
              <a:gd name="connsiteY9" fmla="*/ 2780908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61600">
                <a:moveTo>
                  <a:pt x="6275387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2780908"/>
                </a:lnTo>
                <a:lnTo>
                  <a:pt x="1" y="2780908"/>
                </a:lnTo>
                <a:lnTo>
                  <a:pt x="1" y="3934964"/>
                </a:lnTo>
                <a:lnTo>
                  <a:pt x="3519949" y="3934964"/>
                </a:lnTo>
                <a:lnTo>
                  <a:pt x="3519949" y="2780908"/>
                </a:lnTo>
                <a:lnTo>
                  <a:pt x="6275387" y="2780908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0" bIns="7200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338370"/>
            <a:ext cx="5094000" cy="1723004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897BB9-C0DA-41AA-90EC-DB8C5FCE3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57742" y="2163337"/>
            <a:ext cx="5094000" cy="424197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E643BFE-CC71-4C45-A510-41469C9CD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205083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8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F3B86-9DC3-4846-A1AC-7D66924C2E85}"/>
              </a:ext>
            </a:extLst>
          </p:cNvPr>
          <p:cNvCxnSpPr>
            <a:cxnSpLocks/>
          </p:cNvCxnSpPr>
          <p:nvPr userDrawn="1"/>
        </p:nvCxnSpPr>
        <p:spPr>
          <a:xfrm>
            <a:off x="412598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35892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573133-6D27-4CF6-9680-4BBF4FB964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94799" y="1829496"/>
            <a:ext cx="35892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F283-0871-412B-8A65-5C27135FA311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6540032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B260E7-5145-4D60-B0FD-D666309BC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654010"/>
            <a:ext cx="7523997" cy="938253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162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F3B86-9DC3-4846-A1AC-7D66924C2E85}"/>
              </a:ext>
            </a:extLst>
          </p:cNvPr>
          <p:cNvCxnSpPr>
            <a:cxnSpLocks/>
          </p:cNvCxnSpPr>
          <p:nvPr userDrawn="1"/>
        </p:nvCxnSpPr>
        <p:spPr>
          <a:xfrm>
            <a:off x="8067982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2000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01999" y="1829496"/>
            <a:ext cx="3589198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573133-6D27-4CF6-9680-4BBF4FB964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51198" y="1829496"/>
            <a:ext cx="3582001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AB6B10-3B1D-4A83-ABAF-2B5A7A4DE6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7BCEC0-92C2-4FF9-A782-344903368E13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0EB1FC-C5EB-4C51-82E0-EA7BDC127E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3EF062-88CB-43A8-9F24-FA8FE9948D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Lav dynamik">
            <a:extLst>
              <a:ext uri="{FF2B5EF4-FFF2-40B4-BE49-F238E27FC236}">
                <a16:creationId xmlns:a16="http://schemas.microsoft.com/office/drawing/2014/main" id="{1107FA97-AB49-4F73-B2DC-C8F68A25BF4B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553665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ebbl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rgbClr val="E3E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D1594-E68D-46B5-98E0-BADEBF2D8E2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32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ebbl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rgbClr val="E3E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47831-B728-45B5-9E64-16620CFD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58E6-12DB-4BF0-8165-AE5E60E9367A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EB497-E060-4BFF-B186-5D99D377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DF8674-639A-429C-8B67-B3687694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Lav dynamik">
            <a:extLst>
              <a:ext uri="{FF2B5EF4-FFF2-40B4-BE49-F238E27FC236}">
                <a16:creationId xmlns:a16="http://schemas.microsoft.com/office/drawing/2014/main" id="{25BA861B-AC5B-40E5-BBC1-791F84A5A56F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793307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4988D6-6DD0-4C39-8AE1-A7E25B5D1BF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054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9240000" y="0"/>
            <a:ext cx="295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851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9606001" y="654050"/>
            <a:ext cx="2225637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7F6929-E9B5-46A3-B5E9-6150C85426CE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7528571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50B2CC-7292-40E5-983B-8C9FE3719D3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735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6A8F7E-A651-41D6-98A1-26DD4B538840}"/>
              </a:ext>
            </a:extLst>
          </p:cNvPr>
          <p:cNvCxnSpPr>
            <a:cxnSpLocks/>
          </p:cNvCxnSpPr>
          <p:nvPr userDrawn="1"/>
        </p:nvCxnSpPr>
        <p:spPr>
          <a:xfrm>
            <a:off x="461722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862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9FA29BE-106E-4609-97DE-EDE0B0C087F7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4C8BD0-DD5C-4489-9629-555B91865A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5" y="1829496"/>
            <a:ext cx="7525224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74620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9240000" y="0"/>
            <a:ext cx="295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851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06001" y="654050"/>
            <a:ext cx="2225637" cy="54702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EFAF684-C611-4113-B7D5-C3E527F22C4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75276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F9E6FF-7726-40A8-94EA-A29CB944A4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735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180825-6800-4756-8533-D472E6030F49}"/>
              </a:ext>
            </a:extLst>
          </p:cNvPr>
          <p:cNvCxnSpPr>
            <a:cxnSpLocks/>
          </p:cNvCxnSpPr>
          <p:nvPr userDrawn="1"/>
        </p:nvCxnSpPr>
        <p:spPr>
          <a:xfrm>
            <a:off x="461722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830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 hidden="1">
            <a:extLst>
              <a:ext uri="{FF2B5EF4-FFF2-40B4-BE49-F238E27FC236}">
                <a16:creationId xmlns:a16="http://schemas.microsoft.com/office/drawing/2014/main" id="{756EBC4B-94DD-497B-89B0-BFABB76B7F8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4B04AE4-03BB-4174-AD21-7567A4C959F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278ED99F-3EB8-45AB-B54D-DDBD71FB06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C42D2E8-535A-4E76-941E-2AB83D872A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50000" y="0"/>
            <a:ext cx="394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2737" cy="144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94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6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7DB29-13FA-4B09-A099-DDC9A23701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46E679-721E-4A44-A034-B3833441D488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3E84-2C35-47EE-9E5D-0C16556B1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A470A-F824-4C76-B4D6-585485AA2D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505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8">
          <p15:clr>
            <a:srgbClr val="FBAE40"/>
          </p15:clr>
        </p15:guide>
        <p15:guide id="2" pos="24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D06D66A-00D9-479B-9856-27577BF36107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1AB11E3-DCD9-468D-AF31-A1154B6373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0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6858001 h 6861600"/>
              <a:gd name="connsiteX5" fmla="*/ 5915025 w 12193200"/>
              <a:gd name="connsiteY5" fmla="*/ 6858001 h 6861600"/>
              <a:gd name="connsiteX6" fmla="*/ 5915025 w 12193200"/>
              <a:gd name="connsiteY6" fmla="*/ 4077093 h 6861600"/>
              <a:gd name="connsiteX7" fmla="*/ 3519949 w 12193200"/>
              <a:gd name="connsiteY7" fmla="*/ 4077093 h 6861600"/>
              <a:gd name="connsiteX8" fmla="*/ 3519949 w 12193200"/>
              <a:gd name="connsiteY8" fmla="*/ 2975066 h 6861600"/>
              <a:gd name="connsiteX9" fmla="*/ 1 w 12193200"/>
              <a:gd name="connsiteY9" fmla="*/ 2975066 h 6861600"/>
              <a:gd name="connsiteX10" fmla="*/ 1 w 12193200"/>
              <a:gd name="connsiteY10" fmla="*/ 4077093 h 6861600"/>
              <a:gd name="connsiteX11" fmla="*/ 0 w 12193200"/>
              <a:gd name="connsiteY11" fmla="*/ 4077093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6861600"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5915025" y="6858001"/>
                </a:lnTo>
                <a:lnTo>
                  <a:pt x="5915025" y="4077093"/>
                </a:lnTo>
                <a:lnTo>
                  <a:pt x="3519949" y="4077093"/>
                </a:lnTo>
                <a:lnTo>
                  <a:pt x="3519949" y="2975066"/>
                </a:lnTo>
                <a:lnTo>
                  <a:pt x="1" y="2975066"/>
                </a:lnTo>
                <a:lnTo>
                  <a:pt x="1" y="4077093"/>
                </a:lnTo>
                <a:lnTo>
                  <a:pt x="0" y="4077093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72000" bIns="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4472085"/>
            <a:ext cx="4734000" cy="1176240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4561A69-5067-410B-91C5-BE4B74B22D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860800"/>
            <a:ext cx="4734000" cy="544705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01D38AB-220F-4FC4-8219-927BC28D8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361634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71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B362E88C-9EAD-4C11-BE6B-5CB3B41E802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6C1ADEE-7B52-423A-9878-0398FEFAF71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42646B51-B8EC-41E6-905C-2EA91C894C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0800" y="0"/>
            <a:ext cx="69012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4573774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4573774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361043"/>
            <a:ext cx="3588036" cy="22175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563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9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9284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9755" y="654051"/>
            <a:ext cx="6531741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89755" y="3352800"/>
            <a:ext cx="6531741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4FEB-C389-4653-B226-8CADC584E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D627AC-F023-4E38-BBE2-8CC6A4B15F9B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3BFA0-A0B2-46DF-BB77-1FCE2156E1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289755" y="6438798"/>
            <a:ext cx="4930245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52393-FFA4-4674-9424-10C04085B8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98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9">
          <p15:clr>
            <a:srgbClr val="FBAE40"/>
          </p15:clr>
        </p15:guide>
        <p15:guide id="2" pos="31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image key messag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35C0182F-ADAB-42FE-8E3F-6E031EAC242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91AE312-9C38-4B88-A1BD-03872F0FCB4A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1B428ADB-22C2-4C2B-9198-91AE2BA16A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-2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1198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618480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618480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367354"/>
            <a:ext cx="5198435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Lav dynamik">
            <a:extLst>
              <a:ext uri="{FF2B5EF4-FFF2-40B4-BE49-F238E27FC236}">
                <a16:creationId xmlns:a16="http://schemas.microsoft.com/office/drawing/2014/main" id="{1A0DCCFC-0F80-4FEA-BB6A-651AF6A10A44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751567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FEDDE2A4-F6B9-48F4-9D70-713FCBC801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5290800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0802" y="654051"/>
            <a:ext cx="618480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0802" y="3352800"/>
            <a:ext cx="618480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8D1D58-AB37-4343-ADE9-EEBE954DF792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92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-2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225" y="654051"/>
            <a:ext cx="4563272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58225" y="3352800"/>
            <a:ext cx="4563272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3407EFD-739B-433D-AABC-B74FC5DD6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6184172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03372A-7FA0-487B-AC8F-173641FF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3368-26E3-4532-8FD8-7B783022E688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5200209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4AFF32-2AA2-423E-A356-4B61B59F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54F492D0-8979-441C-B481-C115B7F6449C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633085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-1" y="0"/>
            <a:ext cx="4303713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0"/>
            <a:ext cx="3584974" cy="1175446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1600"/>
            <a:ext cx="3584974" cy="27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FF4A83-F11D-4BA4-ACA2-28A4736C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E3A26-CACC-472F-999E-6CEDC51DAFFB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FF72C8-12DE-429B-98AC-66256B00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96" y="6438798"/>
            <a:ext cx="5558003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8271F6-50AB-44A1-9998-6F78F158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6D075D77-F3B6-4EB5-9E52-AB5745AED53F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1409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pe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5290800" y="0"/>
            <a:ext cx="6901200" cy="686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8399" y="654050"/>
            <a:ext cx="6184800" cy="2349449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48399" y="3352800"/>
            <a:ext cx="6184800" cy="2772697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9341C1-1ACE-4D5F-954C-E2A9E304D5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3212C7-A548-4370-9C24-272889F12011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03AEF-76B9-47EF-ADA3-08AB46B868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648399" y="6438798"/>
            <a:ext cx="4571601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36FE6-E32E-4510-9DFD-1E15852327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627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pe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0"/>
            <a:ext cx="3584974" cy="1175446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1600"/>
            <a:ext cx="3584974" cy="2772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0BD52F-5F30-4092-B6BD-BC68EBA8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B94-5BA6-4B5C-8025-21D6F4E52D5E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3160CC-677A-4E30-9B6F-4DD30FA6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725" y="6438798"/>
            <a:ext cx="5562275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F8DDD7-7966-45A0-AD48-A99BD1B4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A4A15578-12D5-4CA3-AE58-36E6DB03E8B8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5980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036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6903600" y="0"/>
            <a:ext cx="52884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260312" y="654051"/>
            <a:ext cx="457529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7260312" y="3352800"/>
            <a:ext cx="457529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D73515-F0A6-4B30-A688-5D4CF44B9186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D0E1-89DD-41BB-9E30-0E38A0706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61225" y="6367354"/>
            <a:ext cx="2957513" cy="21544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435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 key message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60000" y="654051"/>
            <a:ext cx="3584974" cy="2136774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360000" y="3352800"/>
            <a:ext cx="3584974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AE0849-ADA5-4C35-BD3D-32AEC027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65B1-CCC8-4072-99B6-C71232109F4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AB1FEE-9EFB-4823-A0D2-ECFD3E90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725" y="6438798"/>
            <a:ext cx="5562275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4A6979C-ADCB-4300-A9EA-07138DC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B1EEDA58-6175-4232-A50D-8C1F8D8DDEA6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08307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D3E1E10-4E6B-4C9C-B68B-DC96BC56ABFC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92B3FA-4A45-49A0-A3FB-2000E37DA9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0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6858002 h 6861600"/>
              <a:gd name="connsiteX5" fmla="*/ 5762624 w 12193200"/>
              <a:gd name="connsiteY5" fmla="*/ 6858002 h 6861600"/>
              <a:gd name="connsiteX6" fmla="*/ 5762624 w 12193200"/>
              <a:gd name="connsiteY6" fmla="*/ 6858001 h 6861600"/>
              <a:gd name="connsiteX7" fmla="*/ 5915025 w 12193200"/>
              <a:gd name="connsiteY7" fmla="*/ 6858001 h 6861600"/>
              <a:gd name="connsiteX8" fmla="*/ 5915025 w 12193200"/>
              <a:gd name="connsiteY8" fmla="*/ 4501189 h 6861600"/>
              <a:gd name="connsiteX9" fmla="*/ 5762624 w 12193200"/>
              <a:gd name="connsiteY9" fmla="*/ 4501189 h 6861600"/>
              <a:gd name="connsiteX10" fmla="*/ 5762624 w 12193200"/>
              <a:gd name="connsiteY10" fmla="*/ 4495802 h 6861600"/>
              <a:gd name="connsiteX11" fmla="*/ 3519949 w 12193200"/>
              <a:gd name="connsiteY11" fmla="*/ 4495802 h 6861600"/>
              <a:gd name="connsiteX12" fmla="*/ 3519949 w 12193200"/>
              <a:gd name="connsiteY12" fmla="*/ 3355681 h 6861600"/>
              <a:gd name="connsiteX13" fmla="*/ 1 w 12193200"/>
              <a:gd name="connsiteY13" fmla="*/ 3355681 h 6861600"/>
              <a:gd name="connsiteX14" fmla="*/ 1 w 12193200"/>
              <a:gd name="connsiteY14" fmla="*/ 3362327 h 6861600"/>
              <a:gd name="connsiteX15" fmla="*/ 0 w 12193200"/>
              <a:gd name="connsiteY15" fmla="*/ 3362327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200" h="6861600"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6858002"/>
                </a:lnTo>
                <a:lnTo>
                  <a:pt x="5762624" y="6858002"/>
                </a:lnTo>
                <a:lnTo>
                  <a:pt x="5762624" y="6858001"/>
                </a:lnTo>
                <a:lnTo>
                  <a:pt x="5915025" y="6858001"/>
                </a:lnTo>
                <a:lnTo>
                  <a:pt x="5915025" y="4501189"/>
                </a:lnTo>
                <a:lnTo>
                  <a:pt x="5762624" y="4501189"/>
                </a:lnTo>
                <a:lnTo>
                  <a:pt x="5762624" y="4495802"/>
                </a:lnTo>
                <a:lnTo>
                  <a:pt x="3519949" y="4495802"/>
                </a:lnTo>
                <a:lnTo>
                  <a:pt x="3519949" y="3355681"/>
                </a:lnTo>
                <a:lnTo>
                  <a:pt x="1" y="3355681"/>
                </a:lnTo>
                <a:lnTo>
                  <a:pt x="1" y="3362327"/>
                </a:lnTo>
                <a:lnTo>
                  <a:pt x="0" y="3362327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72000" bIns="7200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1" y="4822763"/>
            <a:ext cx="4734551" cy="929108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897BB9-C0DA-41AA-90EC-DB8C5FCE3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1" y="5860800"/>
            <a:ext cx="4734551" cy="424197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A2544AE-9170-440D-A7DE-3D8825007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777917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21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036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6903600" y="0"/>
            <a:ext cx="52884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312" y="654051"/>
            <a:ext cx="457529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60312" y="3352800"/>
            <a:ext cx="4575290" cy="27726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C0216E3-463B-4CB8-BE43-497F498BEEEE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D0E1-89DD-41BB-9E30-0E38A0706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53288" y="6367354"/>
            <a:ext cx="2965450" cy="2154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2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3584974" cy="2136774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3584974" cy="27726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1"/>
            <a:ext cx="7170004" cy="547024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D33C9E-6521-4DF1-93A8-375CEAEC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3078-35F5-4450-8DDB-1711F663AF0B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3F77A-3C54-4C93-BB36-E29AEE7A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97" y="6438798"/>
            <a:ext cx="5558003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E16FDD-BBE2-4F3D-ADDA-ED4FA9CE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F6A1A2FD-ED95-4DEE-9A2C-FB659D867A09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accent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21732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 hidden="1">
            <a:extLst>
              <a:ext uri="{FF2B5EF4-FFF2-40B4-BE49-F238E27FC236}">
                <a16:creationId xmlns:a16="http://schemas.microsoft.com/office/drawing/2014/main" id="{B1DFE0D9-0BA4-4026-8A37-2B9467024CB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7CEE0B2-D606-4C87-BD16-18AC95AF549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B99F8788-0F5A-48AA-8CA3-6BDF988C91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4D05E2D1-BF97-4F56-A04F-48768FE304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B09C097-1BD9-4120-AB83-44067D1B1490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3ADEAA8-6B38-44C6-9245-01A3512C10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97476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5B1503-1805-4DC5-AF6E-FDE48DB177B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Lav dynamik">
            <a:extLst>
              <a:ext uri="{FF2B5EF4-FFF2-40B4-BE49-F238E27FC236}">
                <a16:creationId xmlns:a16="http://schemas.microsoft.com/office/drawing/2014/main" id="{01B40D1A-C761-49C0-BCA5-BA2972BD1B0E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148081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4941B2-5F7F-4165-B2DE-D010B7A4A5F5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av dynamik">
            <a:extLst>
              <a:ext uri="{FF2B5EF4-FFF2-40B4-BE49-F238E27FC236}">
                <a16:creationId xmlns:a16="http://schemas.microsoft.com/office/drawing/2014/main" id="{D556956A-96D6-4D98-8C29-19A32FDF3B33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4004401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73EE1C-D19B-4EA0-9A15-DED1DEE449B9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av dynamik">
            <a:extLst>
              <a:ext uri="{FF2B5EF4-FFF2-40B4-BE49-F238E27FC236}">
                <a16:creationId xmlns:a16="http://schemas.microsoft.com/office/drawing/2014/main" id="{0224D57B-23DE-43CD-A5E3-B1FD72D6C8DA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accent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70903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7C5422F3-5F2C-463F-A5A3-46F0157D824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466C188-1D45-4F08-8DB4-23F6002C2B91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98C6F70D-EDED-4332-A39E-FEB7023695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8" hidden="1">
            <a:extLst>
              <a:ext uri="{FF2B5EF4-FFF2-40B4-BE49-F238E27FC236}">
                <a16:creationId xmlns:a16="http://schemas.microsoft.com/office/drawing/2014/main" id="{967103C1-9540-4364-BCE9-15A87F0781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A870D1C3-7E2E-4C71-B669-3496D73E1AB6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dirty="0"/>
              <a:t>Mark placeholder to insert image using the Insert tab – Pictures or from Templafy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37409C-206B-454B-8F34-A6BF4D2A9B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AC92615-713B-4965-8112-B0AF203E30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3604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905E07-E31B-4F3D-8575-C55D9D88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C8F4-6B6A-48C1-B023-792B6BA54AED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2E6126-5A1A-4F07-8EC7-3F74BED7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F46BFE-D75C-482A-B035-34180EC5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783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2F7A9-B0D3-418A-9805-E4833A53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7F8E-8C20-40E4-A53C-3DA358D8C9A7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5BC24-963D-470F-A870-C18B9237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38358-50F7-4700-A532-2128C50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852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8E8C12B2-0AE5-428E-985F-E18D4DA17AC7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654050"/>
            <a:ext cx="11471638" cy="938213"/>
          </a:xfrm>
        </p:spPr>
        <p:txBody>
          <a:bodyPr anchor="t" anchorCtr="0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Thank you!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419BB8-DA67-44EC-8B75-16DF8EF14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Name Last name</a:t>
            </a:r>
            <a:br>
              <a:rPr lang="en-GB" dirty="0"/>
            </a:br>
            <a:r>
              <a:rPr lang="en-GB" dirty="0"/>
              <a:t>Job title, Department</a:t>
            </a:r>
            <a:br>
              <a:rPr lang="en-GB" dirty="0"/>
            </a:br>
            <a:r>
              <a:rPr lang="en-GB" dirty="0"/>
              <a:t>e-mail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45963F1-9B5A-42FF-AF44-D9A92C92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878864"/>
            <a:ext cx="2617200" cy="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5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5259D24-E6A6-4D69-90CB-83073E8387B2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28407CFA-12E8-4EE0-A351-546A2BCBA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rgbClr val="F9F9F7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  <a:p>
            <a:endParaRPr lang="en-GB" dirty="0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F1CD8122-E16A-4EEC-B42A-6AF75D6661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0485800" cy="8028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/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29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85753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DD72BF-EDEC-441F-B5D6-F68832F343C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6E4254E8-0058-4B51-AE94-DF452D313C5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AFBD548-0737-4492-BE87-1A3682008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dirty="0"/>
              <a:t>Mark placeholder to insert image using the Insert tab – Pictures or from Templafy</a:t>
            </a:r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A2083184-4833-48EE-B693-FB3137B41B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1471638" cy="1174751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Thank you!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17E5844-AA2E-48C4-91FF-39484DFE7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Name Last name</a:t>
            </a:r>
            <a:br>
              <a:rPr lang="en-GB" dirty="0"/>
            </a:br>
            <a:r>
              <a:rPr lang="en-GB" dirty="0"/>
              <a:t>Job title, Department</a:t>
            </a:r>
            <a:br>
              <a:rPr lang="en-GB" dirty="0"/>
            </a:br>
            <a:r>
              <a:rPr lang="en-GB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980217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righ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DD72BF-EDEC-441F-B5D6-F68832F343C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6E4254E8-0058-4B51-AE94-DF452D313C5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AFBD548-0737-4492-BE87-1A3682008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dirty="0"/>
              <a:t>Mark placeholder to insert image using the Insert tab – Pictures or from Templafy</a:t>
            </a:r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93B5AFB1-79EB-42DA-8C67-9C34BAE10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1471638" cy="1174751"/>
          </a:xfrm>
        </p:spPr>
        <p:txBody>
          <a:bodyPr anchor="t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Thank you!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17E5844-AA2E-48C4-91FF-39484DFE7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33333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Name Last name</a:t>
            </a:r>
            <a:br>
              <a:rPr lang="en-GB" dirty="0"/>
            </a:br>
            <a:r>
              <a:rPr lang="en-GB" dirty="0"/>
              <a:t>Job title, Department</a:t>
            </a:r>
            <a:br>
              <a:rPr lang="en-GB" dirty="0"/>
            </a:br>
            <a:r>
              <a:rPr lang="en-GB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23647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A6F26645-C2A2-4B76-9EB3-5D9CA57B224A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DC3440-E1C8-49D9-9C24-C57CA0F0C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021" y="1282751"/>
            <a:ext cx="4986000" cy="42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F25BA43C-8502-4266-A056-72866794E701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19CD149-890D-40C4-A7EE-82FC4C58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021" y="1282751"/>
            <a:ext cx="4986000" cy="42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69AAB-5376-40EF-9BC8-527076D40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5420" y="4613272"/>
            <a:ext cx="995748" cy="2065891"/>
          </a:xfrm>
          <a:prstGeom prst="rect">
            <a:avLst/>
          </a:prstGeom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938540"/>
            <a:ext cx="2880000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PICTURES</a:t>
            </a:r>
            <a:br>
              <a:rPr lang="en-GB" sz="9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corporate picture from Templafy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Templafy 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Images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, or click the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Images </a:t>
            </a:r>
            <a:r>
              <a:rPr lang="en-GB" altLang="da-DK" sz="900" b="0" i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button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Crop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If you want to scale the picture, hold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SHIFT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HINT: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GUIDES</a:t>
            </a:r>
            <a:endParaRPr lang="en-GB" sz="16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View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Guides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HINT: Alt + F9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for quick view of guides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Verdana"/>
              </a:rPr>
              <a:t>⌘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09816" y="118743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51578" y="314853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45647" y="938540"/>
            <a:ext cx="2880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on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Header and Footer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Apply to All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or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Apply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 Best practice: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textbox)</a:t>
            </a:r>
            <a:endParaRPr lang="en-GB" altLang="da-DK" sz="900" b="1" i="0" u="sng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 elements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358776" y="244128"/>
            <a:ext cx="1129029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rgbClr val="333333"/>
                </a:solidFill>
                <a:latin typeface="+mj-lt"/>
                <a:cs typeface="Verdana" panose="020B060403050404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75883" y="149385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B220B3-5DAB-45AB-9B6A-9B7C36B5A57F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01" t="45142" r="62601" b="9046"/>
          <a:stretch/>
        </p:blipFill>
        <p:spPr>
          <a:xfrm>
            <a:off x="7210077" y="243016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883" y="463245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5267" y="938540"/>
            <a:ext cx="28800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TEXT STYLES</a:t>
            </a:r>
            <a:endParaRPr lang="en-GB" altLang="da-DK" sz="16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Use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TAB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-key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ENTER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, then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TAB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SHIFT-TAB</a:t>
            </a:r>
            <a:endParaRPr lang="en-GB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Alternatively, </a:t>
            </a: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Increase</a:t>
            </a:r>
            <a:r>
              <a:rPr lang="en-GB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</a:t>
            </a:r>
            <a:r>
              <a:rPr lang="en-GB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Decrease </a:t>
            </a:r>
            <a:r>
              <a:rPr lang="en-GB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list level can be used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the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Reset </a:t>
            </a:r>
            <a:r>
              <a:rPr lang="en-GB" altLang="da-DK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on the menu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New Slide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Home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Change layout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Click on the arrow next to </a:t>
            </a:r>
            <a:r>
              <a:rPr lang="en-GB" sz="900" b="1" dirty="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Layout </a:t>
            </a:r>
            <a:r>
              <a:rPr lang="en-GB" sz="9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to view a dropdown 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endParaRPr lang="en-GB" sz="900" dirty="0">
              <a:solidFill>
                <a:srgbClr val="333333"/>
              </a:solidFill>
              <a:latin typeface="+mn-lt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Use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Custom Colors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to change color.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endParaRPr lang="en-GB" sz="900" dirty="0">
              <a:solidFill>
                <a:srgbClr val="333333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83906" y="428798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83906" y="347098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86604" y="273783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83906" y="2026540"/>
            <a:ext cx="457143" cy="2571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2B52D7-9EB4-432D-A8C5-A0DAE58EF038}"/>
              </a:ext>
            </a:extLst>
          </p:cNvPr>
          <p:cNvCxnSpPr>
            <a:cxnSpLocks/>
          </p:cNvCxnSpPr>
          <p:nvPr userDrawn="1"/>
        </p:nvCxnSpPr>
        <p:spPr>
          <a:xfrm>
            <a:off x="2757565" y="4996939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E9322B-F814-45C1-A30F-1BB8D0604356}"/>
              </a:ext>
            </a:extLst>
          </p:cNvPr>
          <p:cNvCxnSpPr>
            <a:cxnSpLocks/>
          </p:cNvCxnSpPr>
          <p:nvPr userDrawn="1"/>
        </p:nvCxnSpPr>
        <p:spPr>
          <a:xfrm rot="19200000">
            <a:off x="2751034" y="4996939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9B075D-C775-447D-A3A2-2DDBE502A24E}"/>
              </a:ext>
            </a:extLst>
          </p:cNvPr>
          <p:cNvCxnSpPr>
            <a:cxnSpLocks/>
          </p:cNvCxnSpPr>
          <p:nvPr userDrawn="1"/>
        </p:nvCxnSpPr>
        <p:spPr>
          <a:xfrm>
            <a:off x="2757565" y="6075482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27D424-46E2-4CE8-9A03-0D53792EDAE5}"/>
              </a:ext>
            </a:extLst>
          </p:cNvPr>
          <p:cNvCxnSpPr>
            <a:cxnSpLocks/>
          </p:cNvCxnSpPr>
          <p:nvPr userDrawn="1"/>
        </p:nvCxnSpPr>
        <p:spPr>
          <a:xfrm rot="19200000">
            <a:off x="2751034" y="6075482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36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358775" y="656823"/>
            <a:ext cx="1147286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000" b="0" noProof="0" dirty="0">
                <a:solidFill>
                  <a:schemeClr val="tx1"/>
                </a:solidFill>
              </a:rPr>
              <a:t>If you see any </a:t>
            </a:r>
            <a:r>
              <a:rPr lang="en-GB" sz="4000" b="1" i="1" noProof="0" dirty="0">
                <a:solidFill>
                  <a:schemeClr val="tx1"/>
                </a:solidFill>
              </a:rPr>
              <a:t>layouts after this </a:t>
            </a:r>
            <a:r>
              <a:rPr lang="en-GB" sz="4000" b="0" i="0" noProof="0" dirty="0">
                <a:solidFill>
                  <a:schemeClr val="tx1"/>
                </a:solidFill>
              </a:rPr>
              <a:t>one</a:t>
            </a:r>
            <a:r>
              <a:rPr lang="en-GB" sz="4000" b="1" i="1" noProof="0" dirty="0">
                <a:solidFill>
                  <a:schemeClr val="tx1"/>
                </a:solidFill>
              </a:rPr>
              <a:t>,</a:t>
            </a:r>
            <a:br>
              <a:rPr lang="en-GB" sz="4000" b="0" i="0" noProof="0" dirty="0">
                <a:solidFill>
                  <a:schemeClr val="tx1"/>
                </a:solidFill>
              </a:rPr>
            </a:br>
            <a:r>
              <a:rPr lang="en-GB" sz="4000" b="0" noProof="0" dirty="0">
                <a:solidFill>
                  <a:schemeClr val="tx1"/>
                </a:solidFill>
              </a:rPr>
              <a:t>do not use them. These layouts </a:t>
            </a:r>
            <a:r>
              <a:rPr lang="en-GB" sz="4000" b="1" i="1" u="none" noProof="0" dirty="0">
                <a:solidFill>
                  <a:schemeClr val="tx1"/>
                </a:solidFill>
              </a:rPr>
              <a:t>are not </a:t>
            </a:r>
            <a:r>
              <a:rPr lang="en-GB" sz="4000" b="0" noProof="0" dirty="0">
                <a:solidFill>
                  <a:schemeClr val="tx1"/>
                </a:solidFill>
              </a:rPr>
              <a:t>part of our corporate template.</a:t>
            </a:r>
            <a:endParaRPr lang="en-GB" sz="2400" b="0" noProof="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745012"/>
            <a:ext cx="1015234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i="1" noProof="0" dirty="0">
                <a:solidFill>
                  <a:schemeClr val="tx1"/>
                </a:solidFill>
              </a:rPr>
              <a:t>Do not use </a:t>
            </a:r>
            <a:endParaRPr lang="en-GB" sz="2000" b="1" i="1" dirty="0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358775" y="5186455"/>
            <a:ext cx="11472863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1800" b="0" noProof="0" dirty="0">
                <a:solidFill>
                  <a:schemeClr val="tx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1800" b="0" noProof="0" dirty="0">
                <a:solidFill>
                  <a:schemeClr val="tx1"/>
                </a:solidFill>
              </a:rPr>
              <a:t>Also notice: Layouts after this might contain potential confidential information.</a:t>
            </a: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6357EC7-0D53-4A60-9E41-D75A47B48389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34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95" y="425314"/>
            <a:ext cx="1191433" cy="9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1651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7463942" y="6386965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853518" y="6321116"/>
            <a:ext cx="2326280" cy="2329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853518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 descr="Väyläviraston logo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  <p:sp>
        <p:nvSpPr>
          <p:cNvPr id="15" name="duser_1">
            <a:extLst>
              <a:ext uri="{FF2B5EF4-FFF2-40B4-BE49-F238E27FC236}">
                <a16:creationId xmlns:a16="http://schemas.microsoft.com/office/drawing/2014/main" id="{F7CD43CD-1998-48CD-9F99-C78FF17006D5}"/>
              </a:ext>
            </a:extLst>
          </p:cNvPr>
          <p:cNvSpPr txBox="1">
            <a:spLocks/>
          </p:cNvSpPr>
          <p:nvPr userDrawn="1"/>
        </p:nvSpPr>
        <p:spPr>
          <a:xfrm>
            <a:off x="2281886" y="6530400"/>
            <a:ext cx="1845751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duser_2">
            <a:extLst>
              <a:ext uri="{FF2B5EF4-FFF2-40B4-BE49-F238E27FC236}">
                <a16:creationId xmlns:a16="http://schemas.microsoft.com/office/drawing/2014/main" id="{69EB1AF4-9301-4CBA-8104-4282EBBA9AFB}"/>
              </a:ext>
            </a:extLst>
          </p:cNvPr>
          <p:cNvSpPr txBox="1">
            <a:spLocks/>
          </p:cNvSpPr>
          <p:nvPr userDrawn="1"/>
        </p:nvSpPr>
        <p:spPr>
          <a:xfrm>
            <a:off x="4119613" y="6355608"/>
            <a:ext cx="1845751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duser_3">
            <a:extLst>
              <a:ext uri="{FF2B5EF4-FFF2-40B4-BE49-F238E27FC236}">
                <a16:creationId xmlns:a16="http://schemas.microsoft.com/office/drawing/2014/main" id="{D0ACB5C1-7287-4548-B28B-EE92F0DA3814}"/>
              </a:ext>
            </a:extLst>
          </p:cNvPr>
          <p:cNvSpPr txBox="1">
            <a:spLocks/>
          </p:cNvSpPr>
          <p:nvPr userDrawn="1"/>
        </p:nvSpPr>
        <p:spPr>
          <a:xfrm>
            <a:off x="4121181" y="6530400"/>
            <a:ext cx="1845751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7058208-7122-4D20-89D5-29A73FC3573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282400" y="6530400"/>
            <a:ext cx="1693000" cy="208800"/>
          </a:xfr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r>
              <a:rPr lang="fi-FI"/>
              <a:t>Tuomas Österman</a:t>
            </a:r>
            <a:endParaRPr lang="fi-FI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255A8EBE-13F1-44BD-B3F6-53D081411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00400" y="6382800"/>
            <a:ext cx="1650783" cy="365125"/>
          </a:xfrm>
          <a:prstGeom prst="rect">
            <a:avLst/>
          </a:prstGeom>
        </p:spPr>
        <p:txBody>
          <a:bodyPr vert="horz" lIns="91440" tIns="45720" rIns="91440" bIns="35999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16.5.2022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5651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900400" y="6382800"/>
            <a:ext cx="2743200" cy="365125"/>
          </a:xfrm>
          <a:prstGeom prst="rect">
            <a:avLst/>
          </a:prstGeom>
        </p:spPr>
        <p:txBody>
          <a:bodyPr vert="horz" lIns="91440" tIns="45720" rIns="91440" bIns="35999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20.6.2022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400" y="6530400"/>
            <a:ext cx="1693000" cy="2088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Ari Liimatainen</a:t>
            </a:r>
            <a:endParaRPr lang="en-US" dirty="0"/>
          </a:p>
        </p:txBody>
      </p:sp>
      <p:sp>
        <p:nvSpPr>
          <p:cNvPr id="2" name="duser_1">
            <a:extLst>
              <a:ext uri="{FF2B5EF4-FFF2-40B4-BE49-F238E27FC236}">
                <a16:creationId xmlns:a16="http://schemas.microsoft.com/office/drawing/2014/main" id="{3DBB8D2B-3EDF-4813-BC81-1DA8A64F3496}"/>
              </a:ext>
            </a:extLst>
          </p:cNvPr>
          <p:cNvSpPr txBox="1"/>
          <p:nvPr userDrawn="1"/>
        </p:nvSpPr>
        <p:spPr>
          <a:xfrm>
            <a:off x="2282400" y="6530400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4" name="duser_2">
            <a:extLst>
              <a:ext uri="{FF2B5EF4-FFF2-40B4-BE49-F238E27FC236}">
                <a16:creationId xmlns:a16="http://schemas.microsoft.com/office/drawing/2014/main" id="{A2291335-C588-4325-8C41-2739B9C28F52}"/>
              </a:ext>
            </a:extLst>
          </p:cNvPr>
          <p:cNvSpPr txBox="1"/>
          <p:nvPr userDrawn="1"/>
        </p:nvSpPr>
        <p:spPr>
          <a:xfrm>
            <a:off x="4118399" y="6353999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5" name="duser_3">
            <a:extLst>
              <a:ext uri="{FF2B5EF4-FFF2-40B4-BE49-F238E27FC236}">
                <a16:creationId xmlns:a16="http://schemas.microsoft.com/office/drawing/2014/main" id="{A40D6468-5863-4DCA-8CD4-B0B87DA77B8C}"/>
              </a:ext>
            </a:extLst>
          </p:cNvPr>
          <p:cNvSpPr txBox="1"/>
          <p:nvPr userDrawn="1"/>
        </p:nvSpPr>
        <p:spPr>
          <a:xfrm>
            <a:off x="4118399" y="6530400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pic>
        <p:nvPicPr>
          <p:cNvPr id="7" name="dlogoshape">
            <a:extLst>
              <a:ext uri="{FF2B5EF4-FFF2-40B4-BE49-F238E27FC236}">
                <a16:creationId xmlns:a16="http://schemas.microsoft.com/office/drawing/2014/main" id="{C166C96D-67ED-4AAC-A08B-8C2F744D6E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3" y="4915763"/>
            <a:ext cx="1939164" cy="16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13429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5030331"/>
            <a:ext cx="1794727" cy="1386834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900400" y="6382800"/>
            <a:ext cx="2743200" cy="365125"/>
          </a:xfrm>
          <a:prstGeom prst="rect">
            <a:avLst/>
          </a:prstGeom>
        </p:spPr>
        <p:txBody>
          <a:bodyPr vert="horz" lIns="91440" tIns="45720" rIns="91440" bIns="35999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20.6.2022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400" y="6530400"/>
            <a:ext cx="1693000" cy="2088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Ari Liimatainen</a:t>
            </a:r>
            <a:endParaRPr lang="en-US" dirty="0"/>
          </a:p>
        </p:txBody>
      </p:sp>
      <p:sp>
        <p:nvSpPr>
          <p:cNvPr id="2" name="duser_1">
            <a:extLst>
              <a:ext uri="{FF2B5EF4-FFF2-40B4-BE49-F238E27FC236}">
                <a16:creationId xmlns:a16="http://schemas.microsoft.com/office/drawing/2014/main" id="{7DB10F27-16CA-423F-8EAD-55904AD4E2B8}"/>
              </a:ext>
            </a:extLst>
          </p:cNvPr>
          <p:cNvSpPr txBox="1"/>
          <p:nvPr userDrawn="1"/>
        </p:nvSpPr>
        <p:spPr>
          <a:xfrm>
            <a:off x="2282400" y="6530400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3" name="duser_2">
            <a:extLst>
              <a:ext uri="{FF2B5EF4-FFF2-40B4-BE49-F238E27FC236}">
                <a16:creationId xmlns:a16="http://schemas.microsoft.com/office/drawing/2014/main" id="{E0252A53-067A-411D-B187-9471E48646BA}"/>
              </a:ext>
            </a:extLst>
          </p:cNvPr>
          <p:cNvSpPr txBox="1"/>
          <p:nvPr userDrawn="1"/>
        </p:nvSpPr>
        <p:spPr>
          <a:xfrm>
            <a:off x="4118399" y="6353999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4" name="duser_3">
            <a:extLst>
              <a:ext uri="{FF2B5EF4-FFF2-40B4-BE49-F238E27FC236}">
                <a16:creationId xmlns:a16="http://schemas.microsoft.com/office/drawing/2014/main" id="{F829F38A-2D9A-4757-AFA9-D43C1B77BD5A}"/>
              </a:ext>
            </a:extLst>
          </p:cNvPr>
          <p:cNvSpPr txBox="1"/>
          <p:nvPr userDrawn="1"/>
        </p:nvSpPr>
        <p:spPr>
          <a:xfrm>
            <a:off x="4118399" y="6530400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789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BED15FA-6EE8-4B82-A537-F53ACAF84CA4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28407CFA-12E8-4EE0-A351-546A2BCBA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rgbClr val="F9F9F7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  <a:p>
            <a:endParaRPr lang="en-GB" dirty="0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E32549A6-0448-4926-86D9-B6AD75A15E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658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0485800" cy="8028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31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23518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" y="4807430"/>
            <a:ext cx="1794727" cy="1615970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user_1">
            <a:extLst>
              <a:ext uri="{FF2B5EF4-FFF2-40B4-BE49-F238E27FC236}">
                <a16:creationId xmlns:a16="http://schemas.microsoft.com/office/drawing/2014/main" id="{85288D73-C305-4A7A-A836-2A829583E01A}"/>
              </a:ext>
            </a:extLst>
          </p:cNvPr>
          <p:cNvSpPr txBox="1"/>
          <p:nvPr userDrawn="1"/>
        </p:nvSpPr>
        <p:spPr>
          <a:xfrm>
            <a:off x="2282400" y="6530400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4" name="duser_2">
            <a:extLst>
              <a:ext uri="{FF2B5EF4-FFF2-40B4-BE49-F238E27FC236}">
                <a16:creationId xmlns:a16="http://schemas.microsoft.com/office/drawing/2014/main" id="{9722AF17-E259-4376-B438-2E322E4D2FE7}"/>
              </a:ext>
            </a:extLst>
          </p:cNvPr>
          <p:cNvSpPr txBox="1"/>
          <p:nvPr userDrawn="1"/>
        </p:nvSpPr>
        <p:spPr>
          <a:xfrm>
            <a:off x="4118399" y="6353999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5" name="duser_3">
            <a:extLst>
              <a:ext uri="{FF2B5EF4-FFF2-40B4-BE49-F238E27FC236}">
                <a16:creationId xmlns:a16="http://schemas.microsoft.com/office/drawing/2014/main" id="{5CED8B25-29B6-44AB-8184-783775764D1F}"/>
              </a:ext>
            </a:extLst>
          </p:cNvPr>
          <p:cNvSpPr txBox="1"/>
          <p:nvPr userDrawn="1"/>
        </p:nvSpPr>
        <p:spPr>
          <a:xfrm>
            <a:off x="4118399" y="6530400"/>
            <a:ext cx="1846800" cy="234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pPr algn="l"/>
            <a:endParaRPr lang="fi-FI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62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2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137878246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95" y="425314"/>
            <a:ext cx="1191433" cy="9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6734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0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78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9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C3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8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C6B010D-12BA-4529-B692-206652452F2C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49"/>
            <a:ext cx="10485800" cy="804214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/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31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Headline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BE5E2E4-C4EA-470A-9EED-5F0C8AEF3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878800"/>
            <a:ext cx="2617200" cy="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7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ihre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8DCB6D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62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04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58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9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5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0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59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60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C3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41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vihre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8DCB6D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97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8" y="654050"/>
            <a:ext cx="3583351" cy="1175446"/>
          </a:xfrm>
        </p:spPr>
        <p:txBody>
          <a:bodyPr/>
          <a:lstStyle>
            <a:lvl1pPr>
              <a:defRPr sz="4100"/>
            </a:lvl1pPr>
          </a:lstStyle>
          <a:p>
            <a:r>
              <a:rPr lang="en-GB" noProof="0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03712" y="654050"/>
            <a:ext cx="5915025" cy="5483951"/>
          </a:xfrm>
        </p:spPr>
        <p:txBody>
          <a:bodyPr tIns="5400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2pPr>
            <a:lvl3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3pPr>
            <a:lvl4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4pPr>
            <a:lvl5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7pPr>
            <a:lvl8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8pPr>
            <a:lvl9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6308-6883-44E5-8AC1-4EFA41DAE4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7E5059-8FC8-469D-AF5C-AED221334502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EA59-B5DA-44FE-A987-F0BBFEED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10AEC-4403-4C48-A85B-AE4CFE411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025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5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37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0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63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4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2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68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78ACD53B-260B-4FF0-BE81-47ED68F9F4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8" y="654050"/>
            <a:ext cx="3583351" cy="1175446"/>
          </a:xfrm>
        </p:spPr>
        <p:txBody>
          <a:bodyPr/>
          <a:lstStyle>
            <a:lvl1pPr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03712" y="654050"/>
            <a:ext cx="5915025" cy="5483951"/>
          </a:xfrm>
        </p:spPr>
        <p:txBody>
          <a:bodyPr tIns="5400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2pPr>
            <a:lvl3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3pPr>
            <a:lvl4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7pPr>
            <a:lvl8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8pPr>
            <a:lvl9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6308-6883-44E5-8AC1-4EFA41DAE4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A79E5A-EC3D-4F9C-8449-9968B8A873CD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EA59-B5DA-44FE-A987-F0BBFEED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10AEC-4403-4C48-A85B-AE4CFE411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Lav dynamik">
            <a:extLst>
              <a:ext uri="{FF2B5EF4-FFF2-40B4-BE49-F238E27FC236}">
                <a16:creationId xmlns:a16="http://schemas.microsoft.com/office/drawing/2014/main" id="{BCDDD54F-FD08-428B-BC60-617D3FA993D5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181127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Kuvagalleriasta 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48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40972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9778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53927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88192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74496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73882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52359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36243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150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0460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guide" hidden="1">
            <a:extLst>
              <a:ext uri="{FF2B5EF4-FFF2-40B4-BE49-F238E27FC236}">
                <a16:creationId xmlns:a16="http://schemas.microsoft.com/office/drawing/2014/main" id="{15561ECF-7D46-418C-8729-C8ECF83A13E2}"/>
              </a:ext>
            </a:extLst>
          </p:cNvPr>
          <p:cNvGrpSpPr/>
          <p:nvPr userDrawn="1"/>
        </p:nvGrpSpPr>
        <p:grpSpPr>
          <a:xfrm>
            <a:off x="358775" y="652461"/>
            <a:ext cx="11473225" cy="5911853"/>
            <a:chOff x="358775" y="652461"/>
            <a:chExt cx="11473225" cy="59118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9F99D4-F67E-4434-8A77-73CFD8194BE7}"/>
                </a:ext>
              </a:extLst>
            </p:cNvPr>
            <p:cNvSpPr/>
            <p:nvPr userDrawn="1"/>
          </p:nvSpPr>
          <p:spPr>
            <a:xfrm>
              <a:off x="98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2247C1-8999-4428-B39C-99101426123D}"/>
                </a:ext>
              </a:extLst>
            </p:cNvPr>
            <p:cNvSpPr/>
            <p:nvPr userDrawn="1"/>
          </p:nvSpPr>
          <p:spPr>
            <a:xfrm>
              <a:off x="360000" y="652462"/>
              <a:ext cx="11472000" cy="5911851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125219-FD9A-41B2-B1E3-EAB13584C8B0}"/>
                </a:ext>
              </a:extLst>
            </p:cNvPr>
            <p:cNvSpPr/>
            <p:nvPr userDrawn="1"/>
          </p:nvSpPr>
          <p:spPr>
            <a:xfrm>
              <a:off x="358775" y="1828800"/>
              <a:ext cx="11472863" cy="473551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16D790-5B35-4F06-B6DB-EC1E2EB169A5}"/>
                </a:ext>
              </a:extLst>
            </p:cNvPr>
            <p:cNvSpPr/>
            <p:nvPr userDrawn="1"/>
          </p:nvSpPr>
          <p:spPr>
            <a:xfrm>
              <a:off x="1972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CB2FC5-A2F6-4A4F-84AA-43534FE975BF}"/>
                </a:ext>
              </a:extLst>
            </p:cNvPr>
            <p:cNvSpPr/>
            <p:nvPr userDrawn="1"/>
          </p:nvSpPr>
          <p:spPr>
            <a:xfrm>
              <a:off x="2958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5EB2D0-7A80-405D-B665-12F8D4CC5F63}"/>
                </a:ext>
              </a:extLst>
            </p:cNvPr>
            <p:cNvSpPr/>
            <p:nvPr userDrawn="1"/>
          </p:nvSpPr>
          <p:spPr>
            <a:xfrm>
              <a:off x="3944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2768B5-D959-48CB-BDED-4EAD8F5FF0AD}"/>
                </a:ext>
              </a:extLst>
            </p:cNvPr>
            <p:cNvSpPr/>
            <p:nvPr userDrawn="1"/>
          </p:nvSpPr>
          <p:spPr>
            <a:xfrm>
              <a:off x="4930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E85FF8-3F3E-4005-8518-F5A205F1651A}"/>
                </a:ext>
              </a:extLst>
            </p:cNvPr>
            <p:cNvSpPr/>
            <p:nvPr userDrawn="1"/>
          </p:nvSpPr>
          <p:spPr>
            <a:xfrm>
              <a:off x="591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9F7EBC-85F9-49AF-A359-590F00976AFB}"/>
                </a:ext>
              </a:extLst>
            </p:cNvPr>
            <p:cNvSpPr/>
            <p:nvPr userDrawn="1"/>
          </p:nvSpPr>
          <p:spPr>
            <a:xfrm>
              <a:off x="6902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F1FA3E-E852-433E-9D2C-2852FFC2D8B6}"/>
                </a:ext>
              </a:extLst>
            </p:cNvPr>
            <p:cNvSpPr/>
            <p:nvPr userDrawn="1"/>
          </p:nvSpPr>
          <p:spPr>
            <a:xfrm>
              <a:off x="7888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443D88-E494-49A4-9054-8E60E8F2A85E}"/>
                </a:ext>
              </a:extLst>
            </p:cNvPr>
            <p:cNvSpPr/>
            <p:nvPr userDrawn="1"/>
          </p:nvSpPr>
          <p:spPr>
            <a:xfrm>
              <a:off x="8874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3D840B-83FD-46BD-BEA5-2505FBE2EFF8}"/>
                </a:ext>
              </a:extLst>
            </p:cNvPr>
            <p:cNvSpPr/>
            <p:nvPr userDrawn="1"/>
          </p:nvSpPr>
          <p:spPr>
            <a:xfrm>
              <a:off x="9860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BC8FB8-5C7D-4EA0-B3F8-180CCCB2B78F}"/>
                </a:ext>
              </a:extLst>
            </p:cNvPr>
            <p:cNvSpPr/>
            <p:nvPr userDrawn="1"/>
          </p:nvSpPr>
          <p:spPr>
            <a:xfrm>
              <a:off x="1084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6E85EE-3577-48A9-A89C-EA48B414776F}"/>
                </a:ext>
              </a:extLst>
            </p:cNvPr>
            <p:cNvSpPr/>
            <p:nvPr userDrawn="1"/>
          </p:nvSpPr>
          <p:spPr>
            <a:xfrm>
              <a:off x="358775" y="6124575"/>
              <a:ext cx="11473200" cy="43973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sp>
        <p:nvSpPr>
          <p:cNvPr id="4" name="Logo name">
            <a:extLst>
              <a:ext uri="{FF2B5EF4-FFF2-40B4-BE49-F238E27FC236}">
                <a16:creationId xmlns:a16="http://schemas.microsoft.com/office/drawing/2014/main" id="{01B9A0B6-FAB9-47A4-9AD8-E4A32831A03D}"/>
              </a:ext>
            </a:extLst>
          </p:cNvPr>
          <p:cNvSpPr txBox="1"/>
          <p:nvPr userDrawn="1"/>
        </p:nvSpPr>
        <p:spPr>
          <a:xfrm>
            <a:off x="360000" y="6368400"/>
            <a:ext cx="777600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55200"/>
            <a:ext cx="104832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28800"/>
            <a:ext cx="11473200" cy="429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06800" y="6310800"/>
            <a:ext cx="6264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D7C7A626-396F-47CE-9599-33B16A849820}" type="datetime1">
              <a:rPr lang="en-GB" smtClean="0"/>
              <a:t>08/11/2023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2800" y="6440400"/>
            <a:ext cx="88776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800" y="6476400"/>
            <a:ext cx="6264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52" r:id="rId5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41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1" userDrawn="1">
          <p15:clr>
            <a:srgbClr val="A4A3A4"/>
          </p15:clr>
        </p15:guide>
        <p15:guide id="2" pos="847" userDrawn="1">
          <p15:clr>
            <a:srgbClr val="A4A3A4"/>
          </p15:clr>
        </p15:guide>
        <p15:guide id="3" orient="horz" pos="410" userDrawn="1">
          <p15:clr>
            <a:srgbClr val="F26B43"/>
          </p15:clr>
        </p15:guide>
        <p15:guide id="4" orient="horz" pos="4135" userDrawn="1">
          <p15:clr>
            <a:srgbClr val="A4A3A4"/>
          </p15:clr>
        </p15:guide>
        <p15:guide id="5" pos="226" userDrawn="1">
          <p15:clr>
            <a:srgbClr val="F26B43"/>
          </p15:clr>
        </p15:guide>
        <p15:guide id="6" pos="7453" userDrawn="1">
          <p15:clr>
            <a:srgbClr val="F26B43"/>
          </p15:clr>
        </p15:guide>
        <p15:guide id="7" orient="horz" pos="1152" userDrawn="1">
          <p15:clr>
            <a:srgbClr val="F26B43"/>
          </p15:clr>
        </p15:guide>
        <p15:guide id="8" pos="1242" userDrawn="1">
          <p15:clr>
            <a:srgbClr val="A4A3A4"/>
          </p15:clr>
        </p15:guide>
        <p15:guide id="9" pos="1468" userDrawn="1">
          <p15:clr>
            <a:srgbClr val="A4A3A4"/>
          </p15:clr>
        </p15:guide>
        <p15:guide id="10" pos="1863" userDrawn="1">
          <p15:clr>
            <a:srgbClr val="A4A3A4"/>
          </p15:clr>
        </p15:guide>
        <p15:guide id="11" pos="2090" userDrawn="1">
          <p15:clr>
            <a:srgbClr val="A4A3A4"/>
          </p15:clr>
        </p15:guide>
        <p15:guide id="12" pos="2484" userDrawn="1">
          <p15:clr>
            <a:srgbClr val="A4A3A4"/>
          </p15:clr>
        </p15:guide>
        <p15:guide id="13" pos="2711" userDrawn="1">
          <p15:clr>
            <a:srgbClr val="A4A3A4"/>
          </p15:clr>
        </p15:guide>
        <p15:guide id="14" pos="3105" userDrawn="1">
          <p15:clr>
            <a:srgbClr val="A4A3A4"/>
          </p15:clr>
        </p15:guide>
        <p15:guide id="15" pos="3332" userDrawn="1">
          <p15:clr>
            <a:srgbClr val="A4A3A4"/>
          </p15:clr>
        </p15:guide>
        <p15:guide id="16" pos="3726" userDrawn="1">
          <p15:clr>
            <a:srgbClr val="A4A3A4"/>
          </p15:clr>
        </p15:guide>
        <p15:guide id="17" pos="3953" userDrawn="1">
          <p15:clr>
            <a:srgbClr val="A4A3A4"/>
          </p15:clr>
        </p15:guide>
        <p15:guide id="18" pos="4347" userDrawn="1">
          <p15:clr>
            <a:srgbClr val="A4A3A4"/>
          </p15:clr>
        </p15:guide>
        <p15:guide id="19" pos="4574" userDrawn="1">
          <p15:clr>
            <a:srgbClr val="A4A3A4"/>
          </p15:clr>
        </p15:guide>
        <p15:guide id="20" pos="4968" userDrawn="1">
          <p15:clr>
            <a:srgbClr val="A4A3A4"/>
          </p15:clr>
        </p15:guide>
        <p15:guide id="21" pos="5195" userDrawn="1">
          <p15:clr>
            <a:srgbClr val="A4A3A4"/>
          </p15:clr>
        </p15:guide>
        <p15:guide id="22" pos="5589" userDrawn="1">
          <p15:clr>
            <a:srgbClr val="A4A3A4"/>
          </p15:clr>
        </p15:guide>
        <p15:guide id="23" pos="5816" userDrawn="1">
          <p15:clr>
            <a:srgbClr val="A4A3A4"/>
          </p15:clr>
        </p15:guide>
        <p15:guide id="24" pos="6211" userDrawn="1">
          <p15:clr>
            <a:srgbClr val="A4A3A4"/>
          </p15:clr>
        </p15:guide>
        <p15:guide id="25" pos="6437" userDrawn="1">
          <p15:clr>
            <a:srgbClr val="A4A3A4"/>
          </p15:clr>
        </p15:guide>
        <p15:guide id="26" pos="6832" userDrawn="1">
          <p15:clr>
            <a:srgbClr val="A4A3A4"/>
          </p15:clr>
        </p15:guide>
        <p15:guide id="27" pos="7058" userDrawn="1">
          <p15:clr>
            <a:srgbClr val="A4A3A4"/>
          </p15:clr>
        </p15:guide>
        <p15:guide id="28" orient="horz" pos="38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20.6.2022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Ari Liimatainen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6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ari.laakso@vayla.f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1.xml"/><Relationship Id="rId4" Type="http://schemas.openxmlformats.org/officeDocument/2006/relationships/hyperlink" Target="mailto:markku.uusitalo@ramboll.f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2265770" y="5303219"/>
            <a:ext cx="9030880" cy="1297185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Energiatuotanto ja maantiet –ohje</a:t>
            </a:r>
            <a:br>
              <a:rPr lang="fi-FI" sz="2400" dirty="0"/>
            </a:br>
            <a:r>
              <a:rPr lang="fi-FI" sz="2400" dirty="0"/>
              <a:t>Sidosryhmätilaisuus 9.10.2023</a:t>
            </a:r>
          </a:p>
        </p:txBody>
      </p:sp>
      <p:pic>
        <p:nvPicPr>
          <p:cNvPr id="8" name="Kuvan paikkamerkki 7" descr="Full frame shot of solar panels">
            <a:extLst>
              <a:ext uri="{FF2B5EF4-FFF2-40B4-BE49-F238E27FC236}">
                <a16:creationId xmlns:a16="http://schemas.microsoft.com/office/drawing/2014/main" id="{FDAF1C44-7A82-400D-BDE9-346E2914DE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3" b="24173"/>
          <a:stretch/>
        </p:blipFill>
        <p:spPr/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4A14A72-AD5D-405E-AB12-7575EF02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" y="6329323"/>
            <a:ext cx="1427671" cy="356918"/>
          </a:xfrm>
          <a:prstGeom prst="rect">
            <a:avLst/>
          </a:prstGeom>
        </p:spPr>
      </p:pic>
      <p:pic>
        <p:nvPicPr>
          <p:cNvPr id="4" name="Picture 3" descr="Wind turbines in a field">
            <a:extLst>
              <a:ext uri="{FF2B5EF4-FFF2-40B4-BE49-F238E27FC236}">
                <a16:creationId xmlns:a16="http://schemas.microsoft.com/office/drawing/2014/main" id="{B95C3219-CB4C-DE84-27EE-842D5255D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-520" r="19792" b="308"/>
          <a:stretch/>
        </p:blipFill>
        <p:spPr>
          <a:xfrm>
            <a:off x="3588409" y="-28602"/>
            <a:ext cx="5033077" cy="4720085"/>
          </a:xfrm>
          <a:prstGeom prst="trapezoid">
            <a:avLst>
              <a:gd name="adj" fmla="val 38297"/>
            </a:avLst>
          </a:prstGeom>
        </p:spPr>
      </p:pic>
    </p:spTree>
    <p:extLst>
      <p:ext uri="{BB962C8B-B14F-4D97-AF65-F5344CB8AC3E}">
        <p14:creationId xmlns:p14="http://schemas.microsoft.com/office/powerpoint/2010/main" val="18464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82081" cy="1325563"/>
          </a:xfrm>
        </p:spPr>
        <p:txBody>
          <a:bodyPr/>
          <a:lstStyle/>
          <a:p>
            <a:r>
              <a:rPr lang="fi-FI" sz="3600" dirty="0"/>
              <a:t>Tarve yhteneville käytännöille 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4817156" cy="401002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sz="2000" dirty="0">
                <a:solidFill>
                  <a:srgbClr val="000000"/>
                </a:solidFill>
                <a:latin typeface="Tahoma" panose="020B0604030504040204" pitchFamily="34" charset="0"/>
              </a:rPr>
              <a:t>Energiatuotantolaitosten sijoittaminen maanteiden läheisyyteen - Onko mahdollista, milloin on mahdollista ja millä edellytyksillä?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sz="2000" dirty="0">
                <a:solidFill>
                  <a:srgbClr val="000000"/>
                </a:solidFill>
                <a:latin typeface="Tahoma" panose="020B0604030504040204" pitchFamily="34" charset="0"/>
              </a:rPr>
              <a:t>Tuulivoimaloiden kannalta keskeistä ovat kuljetuksiin liittyvät asiat. Muiden energiamuotojen kannalta sijoittaminen maantiehen nähden.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sz="2100" dirty="0">
                <a:solidFill>
                  <a:srgbClr val="000000"/>
                </a:solidFill>
                <a:latin typeface="Tahoma" panose="020B0604030504040204" pitchFamily="34" charset="0"/>
              </a:rPr>
              <a:t>Keskeistä on vuorovaikutus tienpitäjän kanssa energiahankkeiden eri vaiheissa ja mahdollisimman varhaisessa vaiheessa.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Kuva: Eri alueiden rajaus asemakaava-alueella ja asemakaava-alueen ulkopuolella">
            <a:extLst>
              <a:ext uri="{FF2B5EF4-FFF2-40B4-BE49-F238E27FC236}">
                <a16:creationId xmlns:a16="http://schemas.microsoft.com/office/drawing/2014/main" id="{DDB6A623-BAA5-385D-E0A2-8978C742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56" y="148462"/>
            <a:ext cx="4682081" cy="65610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fi-FI" sz="3600" dirty="0"/>
              <a:t>Ohjeen mahdollisia käyttäjiä 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Diagram 6" descr="Kuva: Ohjeen käyttäjiä Kaavoittaja, Erengiahankkeen edistäjä, sähköverkon haltija, Tienpitäjä">
            <a:extLst>
              <a:ext uri="{FF2B5EF4-FFF2-40B4-BE49-F238E27FC236}">
                <a16:creationId xmlns:a16="http://schemas.microsoft.com/office/drawing/2014/main" id="{6B31204F-790E-79CB-3EDE-E9CB67E32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066522"/>
              </p:ext>
            </p:extLst>
          </p:nvPr>
        </p:nvGraphicFramePr>
        <p:xfrm>
          <a:off x="2058987" y="1584764"/>
          <a:ext cx="8045450" cy="509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D05279B-44F2-4F21-523C-5CA49240040B}"/>
              </a:ext>
            </a:extLst>
          </p:cNvPr>
          <p:cNvSpPr txBox="1"/>
          <p:nvPr/>
        </p:nvSpPr>
        <p:spPr>
          <a:xfrm>
            <a:off x="8514284" y="3348917"/>
            <a:ext cx="3558134" cy="148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2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000000"/>
                </a:solidFill>
                <a:latin typeface="Tahoma" panose="020B0604030504040204" pitchFamily="34" charset="0"/>
              </a:rPr>
              <a:t>Energiatoimija</a:t>
            </a:r>
            <a:endParaRPr lang="fi-FI" sz="1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971550" lvl="2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400" dirty="0">
                <a:solidFill>
                  <a:srgbClr val="000000"/>
                </a:solidFill>
                <a:latin typeface="Tahoma" panose="020B0604030504040204" pitchFamily="34" charset="0"/>
              </a:rPr>
              <a:t>Konsultti</a:t>
            </a:r>
          </a:p>
          <a:p>
            <a:pPr marL="971550" lvl="2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400" dirty="0">
                <a:solidFill>
                  <a:srgbClr val="000000"/>
                </a:solidFill>
                <a:latin typeface="Tahoma" panose="020B0604030504040204" pitchFamily="34" charset="0"/>
              </a:rPr>
              <a:t>Urakoitsija</a:t>
            </a:r>
          </a:p>
          <a:p>
            <a:pPr marL="971550" lvl="2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400" dirty="0">
                <a:solidFill>
                  <a:srgbClr val="000000"/>
                </a:solidFill>
                <a:latin typeface="Tahoma" panose="020B0604030504040204" pitchFamily="34" charset="0"/>
              </a:rPr>
              <a:t>Tuulivoimakuljetuksen järjestämisestä vastaava taho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99C7E-4434-4E1F-C973-D09493CF1B41}"/>
              </a:ext>
            </a:extLst>
          </p:cNvPr>
          <p:cNvSpPr txBox="1"/>
          <p:nvPr/>
        </p:nvSpPr>
        <p:spPr>
          <a:xfrm>
            <a:off x="1246" y="3390900"/>
            <a:ext cx="3558134" cy="205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2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400" dirty="0">
                <a:solidFill>
                  <a:srgbClr val="000000"/>
                </a:solidFill>
                <a:latin typeface="Tahoma" panose="020B0604030504040204" pitchFamily="34" charset="0"/>
              </a:rPr>
              <a:t>Väylävirasto</a:t>
            </a:r>
          </a:p>
          <a:p>
            <a:pPr marL="971550" lvl="2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400" dirty="0">
                <a:solidFill>
                  <a:srgbClr val="000000"/>
                </a:solidFill>
                <a:latin typeface="Tahoma" panose="020B0604030504040204" pitchFamily="34" charset="0"/>
              </a:rPr>
              <a:t>Paikallinen ELY-keskus</a:t>
            </a:r>
          </a:p>
          <a:p>
            <a:pPr marL="1428750" lvl="3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200">
                <a:solidFill>
                  <a:srgbClr val="000000"/>
                </a:solidFill>
                <a:latin typeface="Tahoma" panose="020B0604030504040204" pitchFamily="34" charset="0"/>
              </a:rPr>
              <a:t>Lausunnon valmistelijat</a:t>
            </a:r>
          </a:p>
          <a:p>
            <a:pPr marL="1428750" lvl="3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200" dirty="0">
                <a:solidFill>
                  <a:srgbClr val="000000"/>
                </a:solidFill>
                <a:latin typeface="Tahoma" panose="020B0604030504040204" pitchFamily="34" charset="0"/>
              </a:rPr>
              <a:t>Luparyhmät</a:t>
            </a:r>
          </a:p>
          <a:p>
            <a:pPr marL="1428750" lvl="3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200" dirty="0">
                <a:solidFill>
                  <a:srgbClr val="000000"/>
                </a:solidFill>
                <a:latin typeface="Tahoma" panose="020B0604030504040204" pitchFamily="34" charset="0"/>
              </a:rPr>
              <a:t>Hankinta-ELY</a:t>
            </a:r>
          </a:p>
          <a:p>
            <a:pPr marL="1885950" lvl="4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sz="1200" dirty="0">
                <a:solidFill>
                  <a:srgbClr val="000000"/>
                </a:solidFill>
                <a:latin typeface="Tahoma" panose="020B0604030504040204" pitchFamily="34" charset="0"/>
              </a:rPr>
              <a:t>Urakoitsija</a:t>
            </a:r>
          </a:p>
          <a:p>
            <a:pPr marL="971550" lvl="2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fi-FI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30DC5D1-98B7-7301-B100-F8FD698B4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9884" y="2780592"/>
            <a:ext cx="914400" cy="914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D39663A-928E-AA29-87D8-BCEA4670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77717" y="2776869"/>
            <a:ext cx="914400" cy="914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ACD52A-AA46-D378-692E-2FE11318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24512" y="4734138"/>
            <a:ext cx="914400" cy="9144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4858AF-10C4-E025-95C8-58756D271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24512" y="837981"/>
            <a:ext cx="914400" cy="914400"/>
          </a:xfrm>
          <a:prstGeom prst="rect">
            <a:avLst/>
          </a:prstGeom>
        </p:spPr>
      </p:pic>
      <p:grpSp>
        <p:nvGrpSpPr>
          <p:cNvPr id="28" name="Group 27" descr="Kuva: Muut mahdolliset ohjeen käyttäjät: Maanomistaja, Kunnaninsinööri, yksityistienpitäjä">
            <a:extLst>
              <a:ext uri="{FF2B5EF4-FFF2-40B4-BE49-F238E27FC236}">
                <a16:creationId xmlns:a16="http://schemas.microsoft.com/office/drawing/2014/main" id="{BDF49FF8-6826-D521-1C50-B69364923354}"/>
              </a:ext>
            </a:extLst>
          </p:cNvPr>
          <p:cNvGrpSpPr/>
          <p:nvPr/>
        </p:nvGrpSpPr>
        <p:grpSpPr>
          <a:xfrm>
            <a:off x="8850742" y="0"/>
            <a:ext cx="3221676" cy="2291972"/>
            <a:chOff x="9100953" y="-348846"/>
            <a:chExt cx="3564343" cy="253575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5B6B968-BE86-1565-E8D4-329CC745ABC7}"/>
                </a:ext>
              </a:extLst>
            </p:cNvPr>
            <p:cNvGrpSpPr/>
            <p:nvPr/>
          </p:nvGrpSpPr>
          <p:grpSpPr>
            <a:xfrm>
              <a:off x="9100953" y="155845"/>
              <a:ext cx="1674827" cy="985972"/>
              <a:chOff x="9399573" y="-245513"/>
              <a:chExt cx="2501900" cy="147287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A1E255F-F691-4F70-B266-32677468B4FC}"/>
                  </a:ext>
                </a:extLst>
              </p:cNvPr>
              <p:cNvSpPr/>
              <p:nvPr/>
            </p:nvSpPr>
            <p:spPr>
              <a:xfrm>
                <a:off x="9399573" y="512188"/>
                <a:ext cx="2501900" cy="71516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dirty="0">
                    <a:solidFill>
                      <a:schemeClr val="tx1"/>
                    </a:solidFill>
                  </a:rPr>
                  <a:t>Maanomistaja</a:t>
                </a:r>
              </a:p>
            </p:txBody>
          </p:sp>
          <p:pic>
            <p:nvPicPr>
              <p:cNvPr id="22" name="Graphic 21" descr="Male profile with solid fill">
                <a:extLst>
                  <a:ext uri="{FF2B5EF4-FFF2-40B4-BE49-F238E27FC236}">
                    <a16:creationId xmlns:a16="http://schemas.microsoft.com/office/drawing/2014/main" id="{5EDB9692-BC4A-899C-1EBE-4B5A7AC26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193323" y="-24551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759C8D-C02F-D708-7C11-2B5C8843ABD6}"/>
                </a:ext>
              </a:extLst>
            </p:cNvPr>
            <p:cNvGrpSpPr/>
            <p:nvPr/>
          </p:nvGrpSpPr>
          <p:grpSpPr>
            <a:xfrm>
              <a:off x="10257102" y="1097392"/>
              <a:ext cx="1674827" cy="1089515"/>
              <a:chOff x="9761998" y="860459"/>
              <a:chExt cx="1674827" cy="108951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7E6F1C0-F620-183C-CFE2-27A35689FA3D}"/>
                  </a:ext>
                </a:extLst>
              </p:cNvPr>
              <p:cNvSpPr/>
              <p:nvPr/>
            </p:nvSpPr>
            <p:spPr>
              <a:xfrm>
                <a:off x="9761998" y="1368864"/>
                <a:ext cx="1674827" cy="58111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dirty="0">
                    <a:solidFill>
                      <a:schemeClr val="tx1"/>
                    </a:solidFill>
                  </a:rPr>
                  <a:t>Kunnaninsinööri</a:t>
                </a:r>
              </a:p>
            </p:txBody>
          </p:sp>
          <p:pic>
            <p:nvPicPr>
              <p:cNvPr id="24" name="Graphic 23" descr="Male profile with solid fill">
                <a:extLst>
                  <a:ext uri="{FF2B5EF4-FFF2-40B4-BE49-F238E27FC236}">
                    <a16:creationId xmlns:a16="http://schemas.microsoft.com/office/drawing/2014/main" id="{FC9F5495-66BA-2926-7F45-A8B8625EF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323041" y="860459"/>
                <a:ext cx="612120" cy="612120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1FB2E7-AB27-DC77-1B20-3C63A531153C}"/>
                </a:ext>
              </a:extLst>
            </p:cNvPr>
            <p:cNvGrpSpPr/>
            <p:nvPr/>
          </p:nvGrpSpPr>
          <p:grpSpPr>
            <a:xfrm>
              <a:off x="10876169" y="-348846"/>
              <a:ext cx="1789127" cy="1020734"/>
              <a:chOff x="9399573" y="1954791"/>
              <a:chExt cx="1789127" cy="1020734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F1F10C5E-FD67-0905-F0F0-F2506F8D97EE}"/>
                  </a:ext>
                </a:extLst>
              </p:cNvPr>
              <p:cNvSpPr/>
              <p:nvPr/>
            </p:nvSpPr>
            <p:spPr>
              <a:xfrm>
                <a:off x="9399573" y="2458379"/>
                <a:ext cx="1789127" cy="51714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dirty="0">
                    <a:solidFill>
                      <a:schemeClr val="tx1"/>
                    </a:solidFill>
                  </a:rPr>
                  <a:t>Yksityistienpitäjä</a:t>
                </a:r>
              </a:p>
            </p:txBody>
          </p:sp>
          <p:pic>
            <p:nvPicPr>
              <p:cNvPr id="26" name="Graphic 25" descr="Male profile with solid fill">
                <a:extLst>
                  <a:ext uri="{FF2B5EF4-FFF2-40B4-BE49-F238E27FC236}">
                    <a16:creationId xmlns:a16="http://schemas.microsoft.com/office/drawing/2014/main" id="{EAED3231-630E-0FBD-33B5-BA1E46E60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987291" y="1954791"/>
                <a:ext cx="612120" cy="612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0485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nsmission tower at night">
            <a:extLst>
              <a:ext uri="{FF2B5EF4-FFF2-40B4-BE49-F238E27FC236}">
                <a16:creationId xmlns:a16="http://schemas.microsoft.com/office/drawing/2014/main" id="{64A8DA7C-9211-58F9-0404-B58657F9D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r="42161"/>
          <a:stretch/>
        </p:blipFill>
        <p:spPr>
          <a:xfrm>
            <a:off x="419839" y="1428081"/>
            <a:ext cx="4964730" cy="47322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/>
              <a:t>Rajaukset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970A3B-3858-4DBF-7DBD-DA7F5ABA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6901" y="1884363"/>
            <a:ext cx="6095260" cy="401002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/>
              <a:t>Ohjeessa </a:t>
            </a:r>
            <a:r>
              <a:rPr lang="fi-FI" b="1" u="sng" dirty="0"/>
              <a:t>ei</a:t>
            </a:r>
            <a:r>
              <a:rPr lang="fi-FI" dirty="0"/>
              <a:t> käsitellä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/>
              <a:t>Sähköjohtojen ja kaapelien sijoittamista maantiealueelle.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/>
              <a:t>Muita energiantuotantomuotoja, kuten vedyntuotantoa.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/>
              <a:t>Vesiväyliin liittyviä ohjeistuksia.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fi-FI" dirty="0"/>
          </a:p>
          <a:p>
            <a:r>
              <a:rPr lang="fi-FI" dirty="0"/>
              <a:t>Rautateistä mukana ovat aiemman tuulivoimaohjeen ratoihin liittyvät asiat, mutta uusia ohjeistuksia ei tulla antamaan.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BD8946-BE04-2F80-77EE-4AAA7F3B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676901" y="1905000"/>
            <a:ext cx="5772150" cy="401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fi-FI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9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Ohjeen rakenne ja käsiteltävät energiamuodot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ea typeface="Tahoma"/>
                <a:cs typeface="Tahoma"/>
              </a:rPr>
              <a:t>Käsitteitä</a:t>
            </a:r>
          </a:p>
          <a:p>
            <a:r>
              <a:rPr lang="fi-FI" dirty="0">
                <a:ea typeface="Tahoma"/>
                <a:cs typeface="Tahoma"/>
              </a:rPr>
              <a:t>Johdanto</a:t>
            </a:r>
          </a:p>
          <a:p>
            <a:pPr lvl="1"/>
            <a:r>
              <a:rPr lang="fi-FI" dirty="0">
                <a:ea typeface="Tahoma"/>
                <a:cs typeface="Tahoma"/>
              </a:rPr>
              <a:t>Ohjeen soveltamien ratojen ja vesiväylien lähellä</a:t>
            </a:r>
          </a:p>
          <a:p>
            <a:pPr lvl="1"/>
            <a:r>
              <a:rPr lang="fi-FI" dirty="0">
                <a:ea typeface="Tahoma"/>
                <a:cs typeface="Tahoma"/>
              </a:rPr>
              <a:t>(Muut </a:t>
            </a:r>
            <a:r>
              <a:rPr lang="fi-FI">
                <a:ea typeface="Tahoma"/>
                <a:cs typeface="Tahoma"/>
              </a:rPr>
              <a:t>energiantuotanto- ja varastointitavat</a:t>
            </a:r>
            <a:r>
              <a:rPr lang="fi-FI" dirty="0">
                <a:ea typeface="Tahoma"/>
                <a:cs typeface="Tahoma"/>
              </a:rPr>
              <a:t> – </a:t>
            </a:r>
            <a:r>
              <a:rPr lang="fi-FI">
                <a:ea typeface="Tahoma"/>
                <a:cs typeface="Tahoma"/>
              </a:rPr>
              <a:t>Vain otsikkotasolla </a:t>
            </a:r>
            <a:r>
              <a:rPr lang="fi-FI" dirty="0">
                <a:ea typeface="Tahoma"/>
                <a:cs typeface="Tahoma"/>
              </a:rPr>
              <a:t>tai </a:t>
            </a:r>
            <a:r>
              <a:rPr lang="fi-FI">
                <a:ea typeface="Tahoma"/>
                <a:cs typeface="Tahoma"/>
              </a:rPr>
              <a:t>ei lainkaan</a:t>
            </a:r>
            <a:r>
              <a:rPr lang="fi-FI" dirty="0">
                <a:ea typeface="Tahoma"/>
                <a:cs typeface="Tahoma"/>
              </a:rPr>
              <a:t>)</a:t>
            </a:r>
          </a:p>
          <a:p>
            <a:r>
              <a:rPr lang="fi-FI" dirty="0">
                <a:ea typeface="Tahoma"/>
                <a:cs typeface="Tahoma"/>
              </a:rPr>
              <a:t>Yleistä rakenteiden sijoittamisesta tiealueelle tai tiealueen lähelle</a:t>
            </a:r>
          </a:p>
          <a:p>
            <a:r>
              <a:rPr lang="fi-FI" dirty="0">
                <a:ea typeface="Tahoma"/>
                <a:cs typeface="Tahoma"/>
              </a:rPr>
              <a:t>Tuulivoimalat</a:t>
            </a:r>
          </a:p>
          <a:p>
            <a:r>
              <a:rPr lang="fi-FI" dirty="0">
                <a:ea typeface="Tahoma"/>
                <a:cs typeface="Tahoma"/>
              </a:rPr>
              <a:t>Maalämpökaivot</a:t>
            </a:r>
          </a:p>
          <a:p>
            <a:r>
              <a:rPr lang="fi-FI" dirty="0">
                <a:ea typeface="Tahoma"/>
                <a:cs typeface="Tahoma"/>
              </a:rPr>
              <a:t>Lämpövarastot</a:t>
            </a:r>
          </a:p>
          <a:p>
            <a:r>
              <a:rPr lang="fi-FI" dirty="0">
                <a:ea typeface="Tahoma"/>
                <a:cs typeface="Tahoma"/>
              </a:rPr>
              <a:t>Aurinkopaneelit ja aurinkopaneelipuistot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86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1325563"/>
          </a:xfrm>
        </p:spPr>
        <p:txBody>
          <a:bodyPr/>
          <a:lstStyle/>
          <a:p>
            <a:r>
              <a:rPr lang="fi-FI" sz="3600" dirty="0">
                <a:ea typeface="Tahoma"/>
                <a:cs typeface="Tahoma"/>
              </a:rPr>
              <a:t>Viittaukset voimassa oleviin ohjeisiin</a:t>
            </a:r>
            <a:r>
              <a:rPr lang="fi-FI" dirty="0">
                <a:ea typeface="Tahoma"/>
                <a:cs typeface="Tahoma"/>
              </a:rPr>
              <a:t> (1)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38300"/>
            <a:ext cx="11382375" cy="40100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800" dirty="0">
                <a:ea typeface="Tahoma"/>
                <a:cs typeface="Tahoma"/>
              </a:rPr>
              <a:t>Maantiet ja energiatuotanto ohje nojaa useisiin olemassa olevaan ohjeeseen mm.</a:t>
            </a:r>
          </a:p>
          <a:p>
            <a:pPr lvl="1"/>
            <a:r>
              <a:rPr lang="fi-FI" sz="2800" dirty="0">
                <a:ea typeface="+mn-lt"/>
                <a:cs typeface="+mn-lt"/>
              </a:rPr>
              <a:t>Sähkö- ja telejohdot maantiet – Liikenneviraston ohjeita 3/2018</a:t>
            </a:r>
            <a:endParaRPr lang="fi-FI" sz="2800" dirty="0">
              <a:ea typeface="Tahoma"/>
              <a:cs typeface="Tahoma"/>
            </a:endParaRPr>
          </a:p>
          <a:p>
            <a:pPr lvl="1"/>
            <a:r>
              <a:rPr lang="fi-FI" sz="2800" dirty="0">
                <a:ea typeface="+mn-lt"/>
                <a:cs typeface="+mn-lt"/>
              </a:rPr>
              <a:t>Kaukolämpöjohdot ja maantiet – Väyläviraston ohjeita 54/2020</a:t>
            </a:r>
            <a:endParaRPr lang="fi-FI" sz="2800"/>
          </a:p>
          <a:p>
            <a:pPr lvl="1"/>
            <a:r>
              <a:rPr lang="fi-FI" sz="2800" dirty="0">
                <a:ea typeface="+mn-lt"/>
                <a:cs typeface="+mn-lt"/>
              </a:rPr>
              <a:t>Vesihuoltoverkostot ja maantiet – Liikenneviraston ohjeita 6/2018</a:t>
            </a:r>
            <a:endParaRPr lang="fi-FI" sz="2800"/>
          </a:p>
          <a:p>
            <a:pPr lvl="1"/>
            <a:r>
              <a:rPr lang="fi-FI" sz="2800" dirty="0">
                <a:ea typeface="+mn-lt"/>
                <a:cs typeface="+mn-lt"/>
              </a:rPr>
              <a:t>Maakaasuputkistot ja maantiet – Väyläviraston ohjeita 47/2022</a:t>
            </a:r>
            <a:endParaRPr lang="fi-FI" sz="2800"/>
          </a:p>
          <a:p>
            <a:pPr lvl="1"/>
            <a:r>
              <a:rPr lang="fi-FI" sz="2800" dirty="0">
                <a:ea typeface="+mn-lt"/>
                <a:cs typeface="+mn-lt"/>
              </a:rPr>
              <a:t>Maisemateokset ja maantiet: suistumisturvallisuus ja etäisyysvaatimukset rakenteiden toteuttamiselle törmäysturvallisina (ei vielä julkaistu)</a:t>
            </a:r>
            <a:endParaRPr lang="fi-FI" sz="2800"/>
          </a:p>
          <a:p>
            <a:endParaRPr lang="fi-FI"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4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>
                <a:ea typeface="Tahoma"/>
                <a:cs typeface="Tahoma"/>
              </a:rPr>
              <a:t>Viittaukset </a:t>
            </a:r>
            <a:r>
              <a:rPr lang="fi-FI" sz="3600">
                <a:ea typeface="Tahoma"/>
                <a:cs typeface="Tahoma"/>
              </a:rPr>
              <a:t>voimassa oleviin</a:t>
            </a:r>
            <a:r>
              <a:rPr lang="fi-FI" sz="3600" dirty="0">
                <a:ea typeface="Tahoma"/>
                <a:cs typeface="Tahoma"/>
              </a:rPr>
              <a:t> ohjeisiin</a:t>
            </a:r>
            <a:r>
              <a:rPr lang="fi-FI" dirty="0">
                <a:ea typeface="Tahoma"/>
                <a:cs typeface="Tahoma"/>
              </a:rPr>
              <a:t> (2)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905000"/>
            <a:ext cx="11353800" cy="40100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800" dirty="0">
                <a:ea typeface="+mn-lt"/>
                <a:cs typeface="+mn-lt"/>
              </a:rPr>
              <a:t>Tien poikkileikkauksen suunnittelu: sijoittaminen turvaetäisyyden rajalle ja törmäysturvallisuus – Väyläviraston ohjeita 16/2021</a:t>
            </a:r>
            <a:endParaRPr lang="fi-FI" sz="2800"/>
          </a:p>
          <a:p>
            <a:r>
              <a:rPr lang="fi-FI" sz="2800" dirty="0">
                <a:ea typeface="+mn-lt"/>
                <a:cs typeface="+mn-lt"/>
              </a:rPr>
              <a:t>Teiden ja ratojen meluesteiden suunnittelu – Väyläviraston ohjeita 20/2023 </a:t>
            </a:r>
            <a:endParaRPr lang="fi-FI" sz="2800"/>
          </a:p>
          <a:p>
            <a:r>
              <a:rPr lang="fi-FI" sz="2800" dirty="0">
                <a:ea typeface="+mn-lt"/>
                <a:cs typeface="+mn-lt"/>
              </a:rPr>
              <a:t>Portaalitöiden ohje</a:t>
            </a:r>
            <a:endParaRPr lang="fi-FI" sz="2800"/>
          </a:p>
          <a:p>
            <a:r>
              <a:rPr lang="fi-FI" sz="2800" dirty="0">
                <a:ea typeface="+mn-lt"/>
                <a:cs typeface="+mn-lt"/>
              </a:rPr>
              <a:t>Tiekaiteiden suunnittelu 26/2022</a:t>
            </a:r>
            <a:endParaRPr lang="fi-FI" sz="2800"/>
          </a:p>
          <a:p>
            <a:r>
              <a:rPr lang="fi-FI" sz="2800" dirty="0">
                <a:ea typeface="+mn-lt"/>
                <a:cs typeface="+mn-lt"/>
              </a:rPr>
              <a:t>LVM asetus näkemäalueista</a:t>
            </a:r>
            <a:endParaRPr lang="fi-FI" sz="2800"/>
          </a:p>
          <a:p>
            <a:r>
              <a:rPr lang="fi-FI" sz="2800" dirty="0">
                <a:ea typeface="+mn-lt"/>
                <a:cs typeface="+mn-lt"/>
              </a:rPr>
              <a:t>Viherrakentaminen ja -hoito tieympäristössä - Väyläviraston ohje 5/2023</a:t>
            </a:r>
            <a:endParaRPr lang="fi-FI" sz="2800"/>
          </a:p>
          <a:p>
            <a:pPr lvl="1"/>
            <a:endParaRPr lang="fi-FI" dirty="0"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Tahoma"/>
                <a:cs typeface="Tahoma"/>
              </a:rPr>
              <a:t>Sisältöluonnos (1</a:t>
            </a:r>
            <a:r>
              <a:rPr lang="fi-FI" dirty="0">
                <a:ea typeface="Tahoma"/>
                <a:cs typeface="Tahoma"/>
              </a:rPr>
              <a:t>)– Kaikki energiamuodot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447800"/>
            <a:ext cx="11353800" cy="446722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143510" indent="-143510"/>
            <a:r>
              <a:rPr lang="en-GB" sz="2200" b="1" dirty="0"/>
              <a:t>JOHDANTO</a:t>
            </a:r>
            <a:endParaRPr lang="en-GB" sz="2200" b="1" dirty="0">
              <a:ea typeface="Verdana"/>
            </a:endParaRPr>
          </a:p>
          <a:p>
            <a:pPr marL="287655" lvl="1" indent="-143510"/>
            <a:r>
              <a:rPr lang="en-GB" sz="2200" dirty="0">
                <a:ea typeface="Verdana"/>
              </a:rPr>
              <a:t>Ohjeen tavoitteet</a:t>
            </a:r>
          </a:p>
          <a:p>
            <a:pPr marL="287655" lvl="1" indent="-143510"/>
            <a:r>
              <a:rPr lang="en-GB" sz="2200" dirty="0" err="1">
                <a:ea typeface="Verdana"/>
              </a:rPr>
              <a:t>Rajautuminen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muihin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ohjeisiin</a:t>
            </a:r>
            <a:endParaRPr lang="en-GB" sz="2200" dirty="0">
              <a:ea typeface="Verdana"/>
            </a:endParaRPr>
          </a:p>
          <a:p>
            <a:pPr marL="144145" lvl="1" indent="0">
              <a:buNone/>
            </a:pPr>
            <a:r>
              <a:rPr lang="en-GB" sz="2200" b="1" dirty="0">
                <a:ea typeface="Verdana"/>
              </a:rPr>
              <a:t>YLEISTÄ RAKENTEIDEN SIJOITTAMISESTA TIEALUEELLE TAI TIEALUEEN LÄHELLE</a:t>
            </a:r>
          </a:p>
          <a:p>
            <a:pPr marL="287655" lvl="1" indent="-143510"/>
            <a:r>
              <a:rPr lang="en-GB" sz="2200" dirty="0">
                <a:ea typeface="Verdana"/>
              </a:rPr>
              <a:t>Tie- tai </a:t>
            </a:r>
            <a:r>
              <a:rPr lang="en-GB" sz="2200" dirty="0" err="1">
                <a:ea typeface="Verdana"/>
              </a:rPr>
              <a:t>suoja-aluetta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koskeva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lainsäädäntö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 err="1">
                <a:ea typeface="Verdana"/>
              </a:rPr>
              <a:t>Tarvittavat</a:t>
            </a:r>
            <a:r>
              <a:rPr lang="en-GB" sz="2200" dirty="0">
                <a:ea typeface="Verdana"/>
              </a:rPr>
              <a:t> </a:t>
            </a:r>
            <a:r>
              <a:rPr lang="en-GB" sz="2200" dirty="0" err="1">
                <a:ea typeface="Verdana"/>
              </a:rPr>
              <a:t>luvat</a:t>
            </a:r>
            <a:r>
              <a:rPr lang="en-GB" sz="2200" dirty="0">
                <a:ea typeface="Verdana"/>
              </a:rPr>
              <a:t>, </a:t>
            </a:r>
            <a:r>
              <a:rPr lang="en-GB" sz="2200" dirty="0" err="1">
                <a:ea typeface="Verdana"/>
              </a:rPr>
              <a:t>lausunnot</a:t>
            </a:r>
            <a:r>
              <a:rPr lang="en-GB" sz="2200" dirty="0">
                <a:ea typeface="Verdana"/>
              </a:rPr>
              <a:t> ja </a:t>
            </a:r>
            <a:r>
              <a:rPr lang="en-GB" sz="2200" dirty="0" err="1">
                <a:ea typeface="Verdana"/>
              </a:rPr>
              <a:t>sopimukset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 err="1">
                <a:ea typeface="Verdana"/>
              </a:rPr>
              <a:t>Liityntä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kaavoitukseen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 err="1">
                <a:ea typeface="Verdana"/>
              </a:rPr>
              <a:t>Kaavoitus</a:t>
            </a:r>
            <a:r>
              <a:rPr lang="en-GB" sz="2200" dirty="0">
                <a:ea typeface="Verdana"/>
              </a:rPr>
              <a:t>- ja suunnitteluprosessin </a:t>
            </a:r>
            <a:r>
              <a:rPr lang="en-GB" sz="2200" dirty="0" err="1">
                <a:ea typeface="Verdana"/>
              </a:rPr>
              <a:t>kuvaus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>
                <a:ea typeface="Verdana"/>
              </a:rPr>
              <a:t>Maanteiden rakentamisen ja </a:t>
            </a:r>
            <a:r>
              <a:rPr lang="en-GB" sz="2200" dirty="0" err="1">
                <a:ea typeface="Verdana"/>
              </a:rPr>
              <a:t>parantamisen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aiheuttamat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rajoitukset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>
                <a:ea typeface="Verdana"/>
              </a:rPr>
              <a:t>Tien </a:t>
            </a:r>
            <a:r>
              <a:rPr lang="en-GB" sz="2200" dirty="0" err="1">
                <a:ea typeface="Verdana"/>
              </a:rPr>
              <a:t>kunnossapidon</a:t>
            </a:r>
            <a:r>
              <a:rPr lang="en-GB" sz="2200" dirty="0">
                <a:ea typeface="Verdana"/>
              </a:rPr>
              <a:t> ja </a:t>
            </a:r>
            <a:r>
              <a:rPr lang="en-GB" sz="2200" dirty="0" err="1">
                <a:ea typeface="Verdana"/>
              </a:rPr>
              <a:t>liikenneturvallisuuden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aiheuttamat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rajoitukset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 err="1">
                <a:ea typeface="Verdana"/>
              </a:rPr>
              <a:t>Maatieverkon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kunnon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aiheuttamat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rajoitukset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 err="1">
                <a:ea typeface="Verdana"/>
              </a:rPr>
              <a:t>Inrfakäytävät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maantien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suuntaisille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tekniikoille</a:t>
            </a:r>
            <a:endParaRPr lang="en-GB" sz="2200" dirty="0">
              <a:ea typeface="Verdana"/>
            </a:endParaRPr>
          </a:p>
          <a:p>
            <a:pPr marL="287655" lvl="1" indent="-143510"/>
            <a:r>
              <a:rPr lang="en-GB" sz="2200" dirty="0" err="1">
                <a:ea typeface="Verdana"/>
              </a:rPr>
              <a:t>Energiatuotantolaitosten</a:t>
            </a:r>
            <a:r>
              <a:rPr lang="en-GB" sz="2200" dirty="0">
                <a:ea typeface="Verdana"/>
              </a:rPr>
              <a:t> </a:t>
            </a:r>
            <a:r>
              <a:rPr lang="en-GB" sz="2200" dirty="0" err="1">
                <a:ea typeface="Verdana"/>
              </a:rPr>
              <a:t>kunnossapidon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vaatimukset</a:t>
            </a:r>
            <a:r>
              <a:rPr lang="en-GB" sz="2200" dirty="0">
                <a:ea typeface="Verdana"/>
              </a:rPr>
              <a:t> </a:t>
            </a:r>
            <a:r>
              <a:rPr lang="en-GB" sz="2200" dirty="0" err="1">
                <a:ea typeface="Verdana"/>
              </a:rPr>
              <a:t>tienpidolle</a:t>
            </a:r>
            <a:endParaRPr lang="en-GB" sz="2200" dirty="0">
              <a:ea typeface="Verdana"/>
            </a:endParaRPr>
          </a:p>
          <a:p>
            <a:endParaRPr lang="fi-FI" sz="2800" dirty="0"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Tahoma"/>
                <a:cs typeface="Tahoma"/>
              </a:rPr>
              <a:t>Sisältöluonnos (2) - Tuulivoimalat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447800"/>
            <a:ext cx="11353800" cy="44672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800" b="1" dirty="0">
                <a:ea typeface="Tahoma"/>
                <a:cs typeface="Tahoma"/>
              </a:rPr>
              <a:t>Taustat ja lähtötilanne</a:t>
            </a:r>
          </a:p>
          <a:p>
            <a:r>
              <a:rPr lang="fi-FI" sz="2800" b="1" dirty="0">
                <a:ea typeface="Tahoma"/>
                <a:cs typeface="Tahoma"/>
              </a:rPr>
              <a:t>Kokonaisuuden hallinta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Kuljetusten ja reittien hallinta – Riskit – Toiminta elinkaaren aikana</a:t>
            </a:r>
          </a:p>
          <a:p>
            <a:r>
              <a:rPr lang="fi-FI" sz="2800" b="1" dirty="0">
                <a:ea typeface="Tahoma"/>
                <a:cs typeface="Tahoma"/>
              </a:rPr>
              <a:t>Tuulivoimahankkeiden sijainti, kuljetusten järjestely ja toimenpiteet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Sijoittaminen suhteessa maanteihin – Erikoiskuljetusten järjestely - Suurmuuntajakuljetukset – Muut raskaat kuljetukset – Maantieverkolla tehtävät toimenpiteet</a:t>
            </a:r>
          </a:p>
          <a:p>
            <a:r>
              <a:rPr lang="fi-FI" sz="2800" b="1" dirty="0">
                <a:ea typeface="Tahoma"/>
                <a:cs typeface="Tahoma"/>
              </a:rPr>
              <a:t>Koordinointi ja tiedonhallinta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Sidosryhmien roolit eri vaiheissa – Tieverkon ennallistamisvastuu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88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Tahoma"/>
                <a:cs typeface="Tahoma"/>
              </a:rPr>
              <a:t>Sisältöluonnos (3) - Maalämpökaivot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447800"/>
            <a:ext cx="11353800" cy="4467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b="1" dirty="0">
                <a:ea typeface="Tahoma"/>
                <a:cs typeface="Tahoma"/>
              </a:rPr>
              <a:t>Taustat ja lähtötilanne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Maalämpökaivojen päätyypit - Rakenne - Maalämpökentän rakenne – Toiminta elinkaaren aikana –Kaivojen vaikutus ympäristöön </a:t>
            </a:r>
            <a:endParaRPr lang="fi-FI" dirty="0"/>
          </a:p>
          <a:p>
            <a:r>
              <a:rPr lang="fi-FI" sz="2800" b="1" dirty="0">
                <a:ea typeface="Tahoma"/>
                <a:cs typeface="Tahoma"/>
              </a:rPr>
              <a:t>Lämpökaivojen sijoittaminen tiealueelle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Kokemuksia maalämpökaivoista - Riskit ja haitat – Varautuminen ja rajoitukset</a:t>
            </a:r>
          </a:p>
          <a:p>
            <a:r>
              <a:rPr lang="fi-FI" sz="2800" b="1" dirty="0">
                <a:ea typeface="Tahoma"/>
                <a:cs typeface="Tahoma"/>
              </a:rPr>
              <a:t>Maalämpökaivojen vinoporaaminen tiealueella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Kokemuksia kaivoista – Riskit ja haitat – Varautuminen rajoitukset</a:t>
            </a:r>
            <a:endParaRPr lang="fi-FI" sz="2800" b="1" dirty="0"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95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Tahoma"/>
                <a:cs typeface="Tahoma"/>
              </a:rPr>
              <a:t>Sisältöluonnos (4) Lämpövarastot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447800"/>
            <a:ext cx="11353800" cy="4467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b="1" dirty="0">
                <a:ea typeface="Tahoma"/>
                <a:cs typeface="Tahoma"/>
              </a:rPr>
              <a:t>Taustat ja lähtötilanne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Lämpövarastotyypit ja rakenne – Kokemuksia varastojen vaikutuksista maanteille – Riskit ja haitat – Varautuminen ja </a:t>
            </a:r>
            <a:r>
              <a:rPr lang="fi-FI" sz="2800">
                <a:ea typeface="Tahoma"/>
                <a:cs typeface="Tahoma"/>
              </a:rPr>
              <a:t>rajoitukset – Toiminta elinkaaren aikana </a:t>
            </a:r>
            <a:endParaRPr lang="fi-FI" dirty="0"/>
          </a:p>
          <a:p>
            <a:r>
              <a:rPr lang="fi-FI" sz="2800" b="1">
                <a:ea typeface="Tahoma"/>
                <a:cs typeface="Tahoma"/>
              </a:rPr>
              <a:t>Vaatimuksia</a:t>
            </a:r>
          </a:p>
          <a:p>
            <a:pPr lvl="1"/>
            <a:r>
              <a:rPr lang="fi-FI" sz="2800" dirty="0">
                <a:ea typeface="Tahoma"/>
                <a:cs typeface="Tahoma"/>
              </a:rPr>
              <a:t>Rakentaminen maanteiden alle – Tien rakentaminen varaston päälle - Louhinnan ja lämpöliikkeiden vaikutukset tasausviivaan ja kuntoon – </a:t>
            </a:r>
            <a:r>
              <a:rPr lang="fi-FI" sz="2800">
                <a:ea typeface="Tahoma"/>
                <a:cs typeface="Tahoma"/>
              </a:rPr>
              <a:t>Pysty- ja vaakaetäisyydet maanteihin - Kuljetukset</a:t>
            </a:r>
            <a:endParaRPr lang="fi-FI" sz="2800" dirty="0"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FE1EBC-4616-49F8-842D-7CFEE68D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Ohjelma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323EEA-CCCF-5A46-7DA1-87E38F048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909" y="645778"/>
            <a:ext cx="3919537" cy="4371201"/>
          </a:xfrm>
        </p:spPr>
        <p:txBody>
          <a:bodyPr/>
          <a:lstStyle/>
          <a:p>
            <a:r>
              <a:rPr lang="fi-FI" dirty="0"/>
              <a:t>Ohjelma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76B626F3-027B-765F-C301-4D58A9749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588270"/>
              </p:ext>
            </p:extLst>
          </p:nvPr>
        </p:nvGraphicFramePr>
        <p:xfrm>
          <a:off x="575909" y="1403334"/>
          <a:ext cx="4857226" cy="3447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5068">
                  <a:extLst>
                    <a:ext uri="{9D8B030D-6E8A-4147-A177-3AD203B41FA5}">
                      <a16:colId xmlns:a16="http://schemas.microsoft.com/office/drawing/2014/main" val="3099421562"/>
                    </a:ext>
                  </a:extLst>
                </a:gridCol>
                <a:gridCol w="3842158">
                  <a:extLst>
                    <a:ext uri="{9D8B030D-6E8A-4147-A177-3AD203B41FA5}">
                      <a16:colId xmlns:a16="http://schemas.microsoft.com/office/drawing/2014/main" val="1877879000"/>
                    </a:ext>
                  </a:extLst>
                </a:gridCol>
              </a:tblGrid>
              <a:tr h="692166">
                <a:tc>
                  <a:txBody>
                    <a:bodyPr/>
                    <a:lstStyle/>
                    <a:p>
                      <a:r>
                        <a:rPr lang="fi-FI" sz="1400" b="1" i="0" dirty="0">
                          <a:ln>
                            <a:noFill/>
                          </a:ln>
                          <a:latin typeface="+mj-lt"/>
                        </a:rPr>
                        <a:t>12.00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b="1" i="0" dirty="0">
                          <a:ln>
                            <a:noFill/>
                          </a:ln>
                          <a:latin typeface="+mj-lt"/>
                        </a:rPr>
                        <a:t>Tilaisuuden avaus ja työn tavoitteet</a:t>
                      </a:r>
                      <a:br>
                        <a:rPr lang="fi-FI" sz="1500" b="1" i="0" dirty="0">
                          <a:ln>
                            <a:noFill/>
                          </a:ln>
                          <a:latin typeface="+mj-lt"/>
                        </a:rPr>
                      </a:br>
                      <a:r>
                        <a:rPr lang="fi-FI" sz="1500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Kari Laakso, Väylävirasto</a:t>
                      </a:r>
                      <a:endParaRPr lang="fi-FI" sz="1500" b="0" i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742221"/>
                  </a:ext>
                </a:extLst>
              </a:tr>
              <a:tr h="233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i="0" dirty="0">
                          <a:ln>
                            <a:noFill/>
                          </a:ln>
                          <a:latin typeface="+mj-lt"/>
                        </a:rPr>
                        <a:t>12.10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b="1" i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Esittäytyminen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0556824"/>
                  </a:ext>
                </a:extLst>
              </a:tr>
              <a:tr h="100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i="0" dirty="0">
                          <a:ln>
                            <a:noFill/>
                          </a:ln>
                          <a:latin typeface="+mj-lt"/>
                        </a:rPr>
                        <a:t>12.20</a:t>
                      </a:r>
                      <a:endParaRPr lang="fi-FI" sz="1400" b="1" i="0" kern="1200" dirty="0">
                        <a:ln>
                          <a:noFill/>
                        </a:ln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500" b="1" i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Projektin esittely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50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Markku Uusitalo ja Leena Manelius, Ramboll Finland Oy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1498684"/>
                  </a:ext>
                </a:extLst>
              </a:tr>
              <a:tr h="654493">
                <a:tc>
                  <a:txBody>
                    <a:bodyPr/>
                    <a:lstStyle/>
                    <a:p>
                      <a:r>
                        <a:rPr lang="fi-FI" sz="14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12.40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b="1" i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Evästys osallistujilta &amp; keskustelu</a:t>
                      </a:r>
                    </a:p>
                    <a:p>
                      <a:r>
                        <a:rPr lang="fi-FI" sz="150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Kaisu Laitinen, Ramboll Finland Oy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2941398"/>
                  </a:ext>
                </a:extLst>
              </a:tr>
              <a:tr h="501530">
                <a:tc>
                  <a:txBody>
                    <a:bodyPr/>
                    <a:lstStyle/>
                    <a:p>
                      <a:r>
                        <a:rPr lang="fi-FI" sz="14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13.20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1" i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Tilaisuuden yhteenveto ja miten tästä eteenpäin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Kari Laakso, Väylävirasto</a:t>
                      </a:r>
                      <a:endParaRPr lang="fi-FI" sz="150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750153"/>
                  </a:ext>
                </a:extLst>
              </a:tr>
            </a:tbl>
          </a:graphicData>
        </a:graphic>
      </p:graphicFrame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DB7406B-2AD4-CEFE-5FDA-BE9D54A1C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16560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E5AE-2EE7-61B8-595D-002D534D82E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541000" y="6383338"/>
            <a:ext cx="1651000" cy="365125"/>
          </a:xfrm>
        </p:spPr>
        <p:txBody>
          <a:bodyPr/>
          <a:lstStyle/>
          <a:p>
            <a:r>
              <a:rPr lang="fi-FI"/>
              <a:t>16.5.2022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746640-8F3D-1C51-AE10-91927F09A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18260" y="1403334"/>
            <a:ext cx="0" cy="3404095"/>
          </a:xfrm>
          <a:prstGeom prst="line">
            <a:avLst/>
          </a:prstGeom>
          <a:ln w="28575">
            <a:solidFill>
              <a:srgbClr val="6080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304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Tahoma"/>
                <a:cs typeface="Tahoma"/>
              </a:rPr>
              <a:t>Sisältöluonnos (5) Aurinkopaneelikentät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447800"/>
            <a:ext cx="11353800" cy="44672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800" b="1" dirty="0">
                <a:ea typeface="Tahoma"/>
                <a:cs typeface="Tahoma"/>
              </a:rPr>
              <a:t>Taustat ja lähtötilanne</a:t>
            </a:r>
          </a:p>
          <a:p>
            <a:pPr lvl="1"/>
            <a:r>
              <a:rPr lang="fi-FI" sz="2600" dirty="0"/>
              <a:t>Kokemuksia aurinkopaneelikenttien rakentamisesta</a:t>
            </a:r>
          </a:p>
          <a:p>
            <a:pPr lvl="1"/>
            <a:r>
              <a:rPr lang="fi-FI" sz="2600" dirty="0"/>
              <a:t>Aurinkopaneelit osana melusuojausta</a:t>
            </a:r>
          </a:p>
          <a:p>
            <a:pPr lvl="1"/>
            <a:r>
              <a:rPr lang="fi-FI" sz="2600" dirty="0"/>
              <a:t>Riskit ja haitat</a:t>
            </a:r>
          </a:p>
          <a:p>
            <a:pPr lvl="1"/>
            <a:r>
              <a:rPr lang="fi-FI" sz="2600" dirty="0"/>
              <a:t>Varautuminen</a:t>
            </a:r>
          </a:p>
          <a:p>
            <a:pPr lvl="1"/>
            <a:r>
              <a:rPr lang="fi-FI" sz="2600" dirty="0"/>
              <a:t>Rajoitukset</a:t>
            </a:r>
          </a:p>
          <a:p>
            <a:pPr lvl="1"/>
            <a:r>
              <a:rPr lang="fi-FI" sz="2600" dirty="0"/>
              <a:t>Toiminta elinkaaren aikana</a:t>
            </a:r>
          </a:p>
          <a:p>
            <a:r>
              <a:rPr lang="fi-FI" sz="2800" b="1" dirty="0">
                <a:ea typeface="Tahoma"/>
                <a:cs typeface="Tahoma"/>
              </a:rPr>
              <a:t>Vaatimukset</a:t>
            </a:r>
            <a:endParaRPr lang="fi-FI" dirty="0"/>
          </a:p>
          <a:p>
            <a:pPr lvl="1"/>
            <a:r>
              <a:rPr lang="fi-FI" sz="2600" dirty="0">
                <a:ea typeface="Tahoma"/>
                <a:cs typeface="Tahoma"/>
              </a:rPr>
              <a:t>Etäisyys maanteihin</a:t>
            </a:r>
          </a:p>
          <a:p>
            <a:pPr lvl="1"/>
            <a:r>
              <a:rPr lang="fi-FI" sz="2600" dirty="0">
                <a:ea typeface="Tahoma"/>
                <a:cs typeface="Tahoma"/>
              </a:rPr>
              <a:t>Suistumisturvallisuus ja kuljettajien käyttäytyminen</a:t>
            </a:r>
          </a:p>
          <a:p>
            <a:pPr lvl="1"/>
            <a:r>
              <a:rPr lang="fi-FI" sz="2600" dirty="0">
                <a:ea typeface="Tahoma"/>
                <a:cs typeface="Tahoma"/>
              </a:rPr>
              <a:t>Törmäysturvallisuus</a:t>
            </a:r>
          </a:p>
          <a:p>
            <a:pPr lvl="1"/>
            <a:r>
              <a:rPr lang="fi-FI" sz="2600" dirty="0">
                <a:ea typeface="Tahoma"/>
                <a:cs typeface="Tahoma"/>
              </a:rPr>
              <a:t>Liittymät ja kuljetusreitit</a:t>
            </a:r>
          </a:p>
          <a:p>
            <a:pPr lvl="1"/>
            <a:r>
              <a:rPr lang="fi-FI" sz="2600" dirty="0">
                <a:ea typeface="Tahoma"/>
                <a:cs typeface="Tahoma"/>
              </a:rPr>
              <a:t>Liittyminen kantaverkkoon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15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austakuvassa on erikoiskuljetus, jossa tuulivoimalan lapa kuljetetaan liikenneympyrässä">
            <a:extLst>
              <a:ext uri="{FF2B5EF4-FFF2-40B4-BE49-F238E27FC236}">
                <a16:creationId xmlns:a16="http://schemas.microsoft.com/office/drawing/2014/main" id="{3D9B42EE-9AD1-840B-190C-61AC326F41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8" b="7668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D0739A-0482-60CD-DF21-6FBE7847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Mahdollisia haittoja ja riskejä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2C9BE-CF7A-EC47-D0D7-356C27481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9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363363"/>
            <a:ext cx="8915400" cy="1325563"/>
          </a:xfrm>
        </p:spPr>
        <p:txBody>
          <a:bodyPr/>
          <a:lstStyle/>
          <a:p>
            <a:r>
              <a:rPr lang="fi-FI" dirty="0"/>
              <a:t>Mahdollisia haittoja ja riskejä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4175D69-CDC4-BA67-89CB-20F28ED01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01452"/>
              </p:ext>
            </p:extLst>
          </p:nvPr>
        </p:nvGraphicFramePr>
        <p:xfrm>
          <a:off x="498475" y="1905000"/>
          <a:ext cx="11210924" cy="46827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1225">
                  <a:extLst>
                    <a:ext uri="{9D8B030D-6E8A-4147-A177-3AD203B41FA5}">
                      <a16:colId xmlns:a16="http://schemas.microsoft.com/office/drawing/2014/main" val="1771855356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1092863444"/>
                    </a:ext>
                  </a:extLst>
                </a:gridCol>
                <a:gridCol w="5257799">
                  <a:extLst>
                    <a:ext uri="{9D8B030D-6E8A-4147-A177-3AD203B41FA5}">
                      <a16:colId xmlns:a16="http://schemas.microsoft.com/office/drawing/2014/main" val="1783674987"/>
                    </a:ext>
                  </a:extLst>
                </a:gridCol>
              </a:tblGrid>
              <a:tr h="519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2400" b="1" kern="1200" dirty="0">
                          <a:solidFill>
                            <a:schemeClr val="accent3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Haitat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2400" b="1" kern="1200" dirty="0">
                          <a:solidFill>
                            <a:schemeClr val="accent3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Riskit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256242"/>
                  </a:ext>
                </a:extLst>
              </a:tr>
              <a:tr h="1242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Tuulivoimaloita rakennetaan uusille alueille yhä kauemmaksi nykyisistä tuulivoima-alueista sekä pääteistä ja erikoiskuljetusverkosta.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Käytännöt ja toimintatavat vaihtelevat eri puolilla maa ja kuljetusten järjestäminen haastavampaa (suuri koko, tietoa ja käytettäviä reittejä vähemmän). 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4336471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Paljon osapuolia, jolloin viestintä ja koordinointi haastavaa.</a:t>
                      </a:r>
                      <a:endParaRPr lang="fi-FI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Liian myöhäinen vuoropuhelu </a:t>
                      </a: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vaikutukset toteutusaikatauluun.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0096016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Samoille seuduille rakennetaan eri aikoina uusia tuulivoimapuistoja.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Peräkkäisten ja ristikkäisten maantielle kuljetuksista aiheutuvien toimenpiteiden valvonta ja rekistereiden ylläpito haastavaa. Kenellä maksuvastuu ennallistamisesta?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128594"/>
                  </a:ext>
                </a:extLst>
              </a:tr>
              <a:tr h="1221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Erikoiskuljetusten haitat normaaliliikenteelle, tierakenteille sekä rataliikenteelle.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Alemman tieverkon vaurioituminen, liikenneturvallisuuden ja sujuvuuden heikkeneminen.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0352754"/>
                  </a:ext>
                </a:extLst>
              </a:tr>
            </a:tbl>
          </a:graphicData>
        </a:graphic>
      </p:graphicFrame>
      <p:sp>
        <p:nvSpPr>
          <p:cNvPr id="13" name="Arrow: Right 12">
            <a:extLst>
              <a:ext uri="{FF2B5EF4-FFF2-40B4-BE49-F238E27FC236}">
                <a16:creationId xmlns:a16="http://schemas.microsoft.com/office/drawing/2014/main" id="{075F0E5A-F5A0-2773-0B71-D5F94B95F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2680927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69865F1-F051-F812-9709-0EE502D62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3656374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7A1A233-3EDD-0558-E6B6-F1D1465FC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4503274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8C2ED77-515B-AD08-E7B6-C913BEBDE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5456122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0790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304619"/>
            <a:ext cx="8915400" cy="1325563"/>
          </a:xfrm>
        </p:spPr>
        <p:txBody>
          <a:bodyPr/>
          <a:lstStyle/>
          <a:p>
            <a:r>
              <a:rPr lang="fi-FI" dirty="0"/>
              <a:t>Mahdollisia haittoja ja riskejä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4175D69-CDC4-BA67-89CB-20F28ED01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84511"/>
              </p:ext>
            </p:extLst>
          </p:nvPr>
        </p:nvGraphicFramePr>
        <p:xfrm>
          <a:off x="311888" y="1905000"/>
          <a:ext cx="11610753" cy="4515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9603">
                  <a:extLst>
                    <a:ext uri="{9D8B030D-6E8A-4147-A177-3AD203B41FA5}">
                      <a16:colId xmlns:a16="http://schemas.microsoft.com/office/drawing/2014/main" val="1771855356"/>
                    </a:ext>
                  </a:extLst>
                </a:gridCol>
                <a:gridCol w="1275835">
                  <a:extLst>
                    <a:ext uri="{9D8B030D-6E8A-4147-A177-3AD203B41FA5}">
                      <a16:colId xmlns:a16="http://schemas.microsoft.com/office/drawing/2014/main" val="1092863444"/>
                    </a:ext>
                  </a:extLst>
                </a:gridCol>
                <a:gridCol w="5445315">
                  <a:extLst>
                    <a:ext uri="{9D8B030D-6E8A-4147-A177-3AD203B41FA5}">
                      <a16:colId xmlns:a16="http://schemas.microsoft.com/office/drawing/2014/main" val="1783674987"/>
                    </a:ext>
                  </a:extLst>
                </a:gridCol>
              </a:tblGrid>
              <a:tr h="519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2400" b="1" dirty="0">
                          <a:solidFill>
                            <a:schemeClr val="accent3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Haitat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2400" b="1" dirty="0">
                          <a:solidFill>
                            <a:schemeClr val="accent3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Riskit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256242"/>
                  </a:ext>
                </a:extLst>
              </a:tr>
              <a:tr h="13421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Rakentamisaikaiset haitat maantien läheisyyteen rakennettaessa.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Huoltoliikenteen järjestelyt.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Vaikutukset liikenneturvallisuuteen, sujuvuuteen. Lupien ja sopimusten tarve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4336471"/>
                  </a:ext>
                </a:extLst>
              </a:tr>
              <a:tr h="85567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Energiantuotantolaitoksen haitat koskien maantien parantamista tai tiealueen laajentamista.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Mahdolliset purkamiseen ja siirtämiseen liittyvät kustannukset.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0096016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Käytönaikaiset haitat maantien rakenteeseen tai tienkäyttäjiin.</a:t>
                      </a:r>
                      <a:endParaRPr lang="fi-FI" sz="16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Törmäysturvallisuus.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Kalliovarastoista purkautuva kuuma vesi tai höyryä, kallioperän lujitusten heikkeneminen, lämmitysvaiheen aiheuttama maan kohoaminen.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Aurinkopaneelien mahdolliset häikäisyvaikutukset.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128594"/>
                  </a:ext>
                </a:extLst>
              </a:tr>
            </a:tbl>
          </a:graphicData>
        </a:graphic>
      </p:graphicFrame>
      <p:sp>
        <p:nvSpPr>
          <p:cNvPr id="13" name="Arrow: Right 12">
            <a:extLst>
              <a:ext uri="{FF2B5EF4-FFF2-40B4-BE49-F238E27FC236}">
                <a16:creationId xmlns:a16="http://schemas.microsoft.com/office/drawing/2014/main" id="{075F0E5A-F5A0-2773-0B71-D5F94B95F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2680927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69865F1-F051-F812-9709-0EE502D62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3852876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8C2ED77-515B-AD08-E7B6-C913BEBDE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00" y="4901873"/>
            <a:ext cx="609600" cy="520700"/>
          </a:xfrm>
          <a:prstGeom prst="rightArrow">
            <a:avLst/>
          </a:prstGeom>
          <a:solidFill>
            <a:srgbClr val="009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0915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9DDFE54-33CA-7E4F-E45F-F2EC6FDA44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yhteystiedot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D1127-D02D-EBC1-77F7-79C0A34A28B6}"/>
              </a:ext>
            </a:extLst>
          </p:cNvPr>
          <p:cNvSpPr txBox="1">
            <a:spLocks/>
          </p:cNvSpPr>
          <p:nvPr/>
        </p:nvSpPr>
        <p:spPr>
          <a:xfrm>
            <a:off x="695325" y="1153570"/>
            <a:ext cx="9399588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/>
              <a:t>Lisätietoja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F5FBC-50AD-8A47-B49F-0F9651FE7C01}"/>
              </a:ext>
            </a:extLst>
          </p:cNvPr>
          <p:cNvSpPr txBox="1">
            <a:spLocks/>
          </p:cNvSpPr>
          <p:nvPr/>
        </p:nvSpPr>
        <p:spPr>
          <a:xfrm>
            <a:off x="695325" y="1638027"/>
            <a:ext cx="4324350" cy="401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i-FI" sz="1600" dirty="0"/>
          </a:p>
          <a:p>
            <a:pPr marL="0" indent="0">
              <a:buFont typeface="Arial"/>
              <a:buNone/>
            </a:pPr>
            <a:r>
              <a:rPr lang="fi-FI" sz="1600" dirty="0">
                <a:ea typeface="Tahoma"/>
                <a:cs typeface="Tahoma"/>
              </a:rPr>
              <a:t>Tietekniikan asiantuntija</a:t>
            </a:r>
            <a:endParaRPr lang="fi-FI" sz="1600" dirty="0"/>
          </a:p>
          <a:p>
            <a:pPr marL="0" indent="0">
              <a:buFont typeface="Arial"/>
              <a:buNone/>
            </a:pPr>
            <a:r>
              <a:rPr lang="fi-FI" sz="1600" dirty="0"/>
              <a:t>Kari Laakso</a:t>
            </a:r>
          </a:p>
          <a:p>
            <a:pPr marL="0" indent="0">
              <a:buFont typeface="Arial"/>
              <a:buNone/>
            </a:pPr>
            <a:r>
              <a:rPr lang="fi-FI" sz="1600" dirty="0"/>
              <a:t>Väylävirasto</a:t>
            </a:r>
          </a:p>
          <a:p>
            <a:pPr marL="0" indent="0">
              <a:buFont typeface="Arial"/>
              <a:buNone/>
            </a:pPr>
            <a:r>
              <a:rPr lang="fi-FI" sz="16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kari.laakso@vayla.fi</a:t>
            </a:r>
            <a:endParaRPr lang="fi-FI" sz="1600" dirty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</a:pPr>
            <a:endParaRPr lang="fi-FI" sz="1600" dirty="0"/>
          </a:p>
          <a:p>
            <a:pPr marL="0" indent="0">
              <a:buFont typeface="Arial"/>
              <a:buNone/>
            </a:pPr>
            <a:r>
              <a:rPr lang="fi-FI" sz="1600" dirty="0">
                <a:ea typeface="Tahoma"/>
                <a:cs typeface="Tahoma"/>
              </a:rPr>
              <a:t>Johtava konsultti</a:t>
            </a:r>
            <a:endParaRPr lang="fi-FI" sz="1600" dirty="0"/>
          </a:p>
          <a:p>
            <a:pPr marL="0" indent="0">
              <a:buFont typeface="Arial"/>
              <a:buNone/>
            </a:pPr>
            <a:r>
              <a:rPr lang="fi-FI" sz="1600" dirty="0"/>
              <a:t>Markku Uusitalo</a:t>
            </a:r>
          </a:p>
          <a:p>
            <a:pPr marL="0" indent="0">
              <a:buFont typeface="Arial"/>
              <a:buNone/>
            </a:pPr>
            <a:r>
              <a:rPr lang="fi-FI" sz="1600" dirty="0"/>
              <a:t>Ramboll Finland Oy</a:t>
            </a:r>
          </a:p>
          <a:p>
            <a:pPr marL="0" indent="0">
              <a:buFont typeface="Arial"/>
              <a:buNone/>
            </a:pPr>
            <a:r>
              <a:rPr lang="fi-FI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markku.j.uusitalo@ramboll.fi</a:t>
            </a:r>
            <a:endParaRPr lang="fi-FI" sz="1600" dirty="0"/>
          </a:p>
          <a:p>
            <a:pPr marL="0" indent="0">
              <a:buFont typeface="Arial"/>
              <a:buNone/>
            </a:pPr>
            <a:endParaRPr lang="fi-FI" sz="1600" dirty="0"/>
          </a:p>
          <a:p>
            <a:pPr marL="0" indent="0">
              <a:buFont typeface="Arial"/>
              <a:buNone/>
            </a:pPr>
            <a:endParaRPr lang="fi-FI" sz="1600" dirty="0"/>
          </a:p>
          <a:p>
            <a:pPr marL="0" indent="0">
              <a:buFont typeface="Arial"/>
              <a:buNone/>
            </a:pPr>
            <a:endParaRPr lang="fi-FI" sz="1600" dirty="0"/>
          </a:p>
          <a:p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70709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Green environment containing rocks with wind power turbines">
            <a:extLst>
              <a:ext uri="{FF2B5EF4-FFF2-40B4-BE49-F238E27FC236}">
                <a16:creationId xmlns:a16="http://schemas.microsoft.com/office/drawing/2014/main" id="{6BCFF70A-BCEA-209E-C8B9-7F08E2EE7E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b="10612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7E71C1-B153-109D-2B8F-00DC76D7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Projektin esittely</a:t>
            </a:r>
          </a:p>
        </p:txBody>
      </p:sp>
    </p:spTree>
    <p:extLst>
      <p:ext uri="{BB962C8B-B14F-4D97-AF65-F5344CB8AC3E}">
        <p14:creationId xmlns:p14="http://schemas.microsoft.com/office/powerpoint/2010/main" val="301641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Tavoiteaikataulu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58AA4916-5BD5-E986-FF7F-91D8C9538F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766489"/>
              </p:ext>
            </p:extLst>
          </p:nvPr>
        </p:nvGraphicFramePr>
        <p:xfrm>
          <a:off x="460994" y="1743883"/>
          <a:ext cx="11270011" cy="4572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8364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31768">
                  <a:extLst>
                    <a:ext uri="{9D8B030D-6E8A-4147-A177-3AD203B41FA5}">
                      <a16:colId xmlns:a16="http://schemas.microsoft.com/office/drawing/2014/main" val="1907376728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673892900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16007793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402449751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570110203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1046481547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88740214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1103099188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3170122467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1451531515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107148331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49025190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977477925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32664104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362685844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45322320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3270100736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899411966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3234913729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003169443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410416041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263443302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3636436112"/>
                    </a:ext>
                  </a:extLst>
                </a:gridCol>
                <a:gridCol w="157708">
                  <a:extLst>
                    <a:ext uri="{9D8B030D-6E8A-4147-A177-3AD203B41FA5}">
                      <a16:colId xmlns:a16="http://schemas.microsoft.com/office/drawing/2014/main" val="413306046"/>
                    </a:ext>
                  </a:extLst>
                </a:gridCol>
              </a:tblGrid>
              <a:tr h="587338">
                <a:tc>
                  <a:txBody>
                    <a:bodyPr/>
                    <a:lstStyle/>
                    <a:p>
                      <a:pPr algn="l"/>
                      <a:endParaRPr lang="fi-FI" sz="14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Huhti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Touko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Kesä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Heinä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Elo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Syys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Loka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105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105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105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Marras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Joulu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Tammi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Helmi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Maa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Huhti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sz="13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Touko</a:t>
                      </a: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34094" marR="0" marT="340940" marB="68188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noProof="0" dirty="0">
                          <a:solidFill>
                            <a:schemeClr val="tx2"/>
                          </a:solidFill>
                          <a:latin typeface="+mn-lt"/>
                        </a:rPr>
                        <a:t>Aloitus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5969565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noProof="0" dirty="0">
                          <a:solidFill>
                            <a:schemeClr val="tx2"/>
                          </a:solidFill>
                          <a:latin typeface="+mn-lt"/>
                        </a:rPr>
                        <a:t>Luvut 1 ja 2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400" b="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solidFill>
                            <a:schemeClr val="tx2"/>
                          </a:solidFill>
                          <a:latin typeface="+mn-lt"/>
                        </a:rPr>
                        <a:t>Luku 3 Tuulivoimalat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solidFill>
                            <a:schemeClr val="tx2"/>
                          </a:solidFill>
                          <a:latin typeface="+mn-lt"/>
                        </a:rPr>
                        <a:t>Luku 4 Maalämpökaivot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solidFill>
                            <a:schemeClr val="tx2"/>
                          </a:solidFill>
                          <a:latin typeface="+mn-lt"/>
                        </a:rPr>
                        <a:t>Luku 5 Lämpövarastot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828465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noProof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Luku 6 Aurinkopaneelit ja puistot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noProof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Yhtenäistäminen, viimeistelyt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168">
                <a:tc>
                  <a:txBody>
                    <a:bodyPr/>
                    <a:lstStyle/>
                    <a:p>
                      <a:r>
                        <a:rPr kumimoji="0" lang="fi-FI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5B8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Kommenttikierros työ- ja ohjausryhmälle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B8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B8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B8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B8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38206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noProof="0" dirty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+mn-cs"/>
                        </a:rPr>
                        <a:t>Työryhmän kokous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kern="1200" noProof="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Sidosryhmätilaisuus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48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089712"/>
                  </a:ext>
                </a:extLst>
              </a:tr>
              <a:tr h="263508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048F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Lausuntokierros sidosryhmille</a:t>
                      </a: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endParaRPr lang="en-GB" sz="14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34094" marR="34094" marT="34094" marB="34094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46213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4D5A622-CFF6-453A-3BCB-1C1616B00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0948735" y="532448"/>
            <a:ext cx="1187335" cy="5823902"/>
            <a:chOff x="6144483" y="276994"/>
            <a:chExt cx="1187610" cy="5825250"/>
          </a:xfrm>
        </p:grpSpPr>
        <p:cxnSp>
          <p:nvCxnSpPr>
            <p:cNvPr id="10" name="Lige forbindelse 9">
              <a:extLst>
                <a:ext uri="{FF2B5EF4-FFF2-40B4-BE49-F238E27FC236}">
                  <a16:creationId xmlns:a16="http://schemas.microsoft.com/office/drawing/2014/main" id="{457AE502-4A54-6217-6751-F7F402B5455E}"/>
                </a:ext>
              </a:extLst>
            </p:cNvPr>
            <p:cNvCxnSpPr>
              <a:cxnSpLocks/>
            </p:cNvCxnSpPr>
            <p:nvPr/>
          </p:nvCxnSpPr>
          <p:spPr>
            <a:xfrm>
              <a:off x="6926934" y="414688"/>
              <a:ext cx="0" cy="5687556"/>
            </a:xfrm>
            <a:prstGeom prst="line">
              <a:avLst/>
            </a:prstGeom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425BCCD8-19F1-C3DE-DAC3-4A76AA7F7F94}"/>
                </a:ext>
              </a:extLst>
            </p:cNvPr>
            <p:cNvSpPr>
              <a:spLocks/>
            </p:cNvSpPr>
            <p:nvPr/>
          </p:nvSpPr>
          <p:spPr>
            <a:xfrm>
              <a:off x="6144483" y="276994"/>
              <a:ext cx="1187610" cy="394334"/>
            </a:xfrm>
            <a:prstGeom prst="roundRect">
              <a:avLst>
                <a:gd name="adj" fmla="val 17348"/>
              </a:avLst>
            </a:prstGeom>
            <a:solidFill>
              <a:schemeClr val="accent4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74" tIns="0" rIns="71974" bIns="0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+mj-lt"/>
                </a:rPr>
                <a:t>OHJE VALMISTUU</a:t>
              </a:r>
              <a:endParaRPr lang="en-GB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7F3CD9-51CA-7B76-504A-311392697EBD}"/>
              </a:ext>
            </a:extLst>
          </p:cNvPr>
          <p:cNvSpPr txBox="1"/>
          <p:nvPr/>
        </p:nvSpPr>
        <p:spPr>
          <a:xfrm>
            <a:off x="5404784" y="1397623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BA9F4-B495-004A-670D-CB0083DA1499}"/>
              </a:ext>
            </a:extLst>
          </p:cNvPr>
          <p:cNvSpPr txBox="1"/>
          <p:nvPr/>
        </p:nvSpPr>
        <p:spPr>
          <a:xfrm>
            <a:off x="9813726" y="1397623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0298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7348" cy="1325563"/>
          </a:xfrm>
        </p:spPr>
        <p:txBody>
          <a:bodyPr/>
          <a:lstStyle/>
          <a:p>
            <a:r>
              <a:rPr lang="fi-FI" sz="3600" dirty="0"/>
              <a:t>Ohjeen päätekijät Rambollissa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0873E-20BD-2DC7-86E8-F97B7D3B6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690688"/>
            <a:ext cx="1484370" cy="42243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7B2E98-6D0B-E06B-1A4C-7CD81BD25176}"/>
              </a:ext>
            </a:extLst>
          </p:cNvPr>
          <p:cNvSpPr txBox="1">
            <a:spLocks/>
          </p:cNvSpPr>
          <p:nvPr/>
        </p:nvSpPr>
        <p:spPr>
          <a:xfrm>
            <a:off x="2436871" y="2003205"/>
            <a:ext cx="2979420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000" dirty="0" err="1">
                <a:latin typeface="+mn-lt"/>
              </a:rPr>
              <a:t>Projektipäälikkö</a:t>
            </a:r>
            <a:endParaRPr lang="fi-FI" sz="2000" dirty="0">
              <a:latin typeface="+mn-lt"/>
            </a:endParaRPr>
          </a:p>
          <a:p>
            <a:r>
              <a:rPr lang="fi-FI" sz="2000" dirty="0">
                <a:latin typeface="+mn-lt"/>
              </a:rPr>
              <a:t>Markku Uusitalo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CF254A-3AC4-DB12-587E-CFA9277AE155}"/>
              </a:ext>
            </a:extLst>
          </p:cNvPr>
          <p:cNvSpPr txBox="1">
            <a:spLocks/>
          </p:cNvSpPr>
          <p:nvPr/>
        </p:nvSpPr>
        <p:spPr>
          <a:xfrm>
            <a:off x="2322571" y="3431999"/>
            <a:ext cx="2979420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000" dirty="0">
                <a:latin typeface="+mn-lt"/>
              </a:rPr>
              <a:t>Projektisihteeri</a:t>
            </a:r>
          </a:p>
          <a:p>
            <a:r>
              <a:rPr lang="fi-FI" sz="2000" dirty="0">
                <a:latin typeface="+mn-lt"/>
              </a:rPr>
              <a:t>Leena Manelius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52F1E6-44EC-174E-D1F9-DC7658749CC0}"/>
              </a:ext>
            </a:extLst>
          </p:cNvPr>
          <p:cNvSpPr txBox="1">
            <a:spLocks/>
          </p:cNvSpPr>
          <p:nvPr/>
        </p:nvSpPr>
        <p:spPr>
          <a:xfrm>
            <a:off x="2322571" y="4908462"/>
            <a:ext cx="7872990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000" dirty="0">
                <a:latin typeface="+mn-lt"/>
              </a:rPr>
              <a:t>Erikoiskuljetusasiantuntija ja projektipäällikön varahenkilö</a:t>
            </a:r>
          </a:p>
          <a:p>
            <a:r>
              <a:rPr lang="fi-FI" sz="2000" dirty="0">
                <a:latin typeface="+mn-lt"/>
              </a:rPr>
              <a:t>Kaisu Laitinen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2F5A73-202C-746E-D64A-9B3EAEDD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476" y="1678306"/>
            <a:ext cx="1397521" cy="2704147"/>
          </a:xfrm>
          <a:prstGeom prst="rect">
            <a:avLst/>
          </a:prstGeom>
        </p:spPr>
      </p:pic>
      <p:sp>
        <p:nvSpPr>
          <p:cNvPr id="7" name="Title 1" descr="Energiatuotannon asiantuntija&#10;Jouni Laukkanen&#10;">
            <a:extLst>
              <a:ext uri="{FF2B5EF4-FFF2-40B4-BE49-F238E27FC236}">
                <a16:creationId xmlns:a16="http://schemas.microsoft.com/office/drawing/2014/main" id="{E9340134-121A-BC2E-1215-520A6FB75740}"/>
              </a:ext>
            </a:extLst>
          </p:cNvPr>
          <p:cNvSpPr txBox="1">
            <a:spLocks/>
          </p:cNvSpPr>
          <p:nvPr/>
        </p:nvSpPr>
        <p:spPr>
          <a:xfrm>
            <a:off x="7257297" y="1955843"/>
            <a:ext cx="405201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000" dirty="0">
                <a:latin typeface="+mn-lt"/>
              </a:rPr>
              <a:t>Energiatuotannon asiantuntija</a:t>
            </a:r>
          </a:p>
          <a:p>
            <a:r>
              <a:rPr lang="fi-FI" sz="2000" dirty="0">
                <a:latin typeface="+mn-lt"/>
              </a:rPr>
              <a:t>Jouni Laukkanen</a:t>
            </a:r>
          </a:p>
        </p:txBody>
      </p:sp>
      <p:sp>
        <p:nvSpPr>
          <p:cNvPr id="8" name="Title 1" descr="Kunnossapidon asiantuntija&#10;Jarmo Eskola&#10;">
            <a:extLst>
              <a:ext uri="{FF2B5EF4-FFF2-40B4-BE49-F238E27FC236}">
                <a16:creationId xmlns:a16="http://schemas.microsoft.com/office/drawing/2014/main" id="{495421AE-914E-CCBC-C93A-B08579AE5584}"/>
              </a:ext>
            </a:extLst>
          </p:cNvPr>
          <p:cNvSpPr txBox="1">
            <a:spLocks/>
          </p:cNvSpPr>
          <p:nvPr/>
        </p:nvSpPr>
        <p:spPr>
          <a:xfrm>
            <a:off x="7229847" y="3429000"/>
            <a:ext cx="3938011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000" dirty="0">
                <a:latin typeface="+mn-lt"/>
              </a:rPr>
              <a:t>Kunnossapidon asiantuntija</a:t>
            </a:r>
          </a:p>
          <a:p>
            <a:r>
              <a:rPr lang="fi-FI" sz="2000" dirty="0">
                <a:latin typeface="+mn-lt"/>
              </a:rPr>
              <a:t>Jarmo Eskola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9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662B-66DB-E2A3-5082-E7761D2B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Rambollin muut asiantuntijat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07716-FD85-0906-6C8F-65787048C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6643432-DE19-C59E-AA64-1569FE739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974" y="1575975"/>
            <a:ext cx="2476578" cy="904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>
                <a:solidFill>
                  <a:srgbClr val="000000"/>
                </a:solidFill>
                <a:latin typeface="Tahoma" panose="020B0604030504040204" pitchFamily="34" charset="0"/>
              </a:rPr>
              <a:t>Tiesuunnittelu ja liikenneturvallisuus </a:t>
            </a:r>
          </a:p>
          <a:p>
            <a:pPr marL="0" indent="0">
              <a:buNone/>
            </a:pPr>
            <a:endParaRPr lang="fi-FI" sz="3200" dirty="0"/>
          </a:p>
        </p:txBody>
      </p:sp>
      <p:sp>
        <p:nvSpPr>
          <p:cNvPr id="3" name="Title 1" descr="Tiesuunnittelun asiantuntija&#10;Satu Rajava&#10;">
            <a:extLst>
              <a:ext uri="{FF2B5EF4-FFF2-40B4-BE49-F238E27FC236}">
                <a16:creationId xmlns:a16="http://schemas.microsoft.com/office/drawing/2014/main" id="{4E5C651E-717E-E31F-1D61-74B5DDCB5528}"/>
              </a:ext>
            </a:extLst>
          </p:cNvPr>
          <p:cNvSpPr txBox="1">
            <a:spLocks/>
          </p:cNvSpPr>
          <p:nvPr/>
        </p:nvSpPr>
        <p:spPr>
          <a:xfrm>
            <a:off x="1392183" y="2653638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Tiesuunnittelun asiantuntija</a:t>
            </a:r>
          </a:p>
          <a:p>
            <a:r>
              <a:rPr lang="fi-FI" sz="1200" dirty="0">
                <a:latin typeface="+mn-lt"/>
              </a:rPr>
              <a:t>Satu Rajava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3E86A-9DB5-AA04-AC16-AA83C0B9BF39}"/>
              </a:ext>
            </a:extLst>
          </p:cNvPr>
          <p:cNvSpPr txBox="1">
            <a:spLocks/>
          </p:cNvSpPr>
          <p:nvPr/>
        </p:nvSpPr>
        <p:spPr>
          <a:xfrm>
            <a:off x="1459464" y="4130723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Liikenneturvallisuusasiantuntija</a:t>
            </a:r>
          </a:p>
          <a:p>
            <a:r>
              <a:rPr lang="fi-FI" sz="1200" dirty="0">
                <a:latin typeface="+mn-lt"/>
              </a:rPr>
              <a:t>Mikko Lautala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FC1773-3B93-6783-C483-EA4C598B0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57"/>
          <a:stretch/>
        </p:blipFill>
        <p:spPr>
          <a:xfrm>
            <a:off x="232667" y="2491410"/>
            <a:ext cx="1234791" cy="122909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8CAFA1-7C2B-200D-540C-9A5554AFBE3C}"/>
              </a:ext>
            </a:extLst>
          </p:cNvPr>
          <p:cNvSpPr txBox="1">
            <a:spLocks/>
          </p:cNvSpPr>
          <p:nvPr/>
        </p:nvSpPr>
        <p:spPr>
          <a:xfrm>
            <a:off x="3814927" y="1549557"/>
            <a:ext cx="2759765" cy="90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i-FI" sz="2000" dirty="0">
                <a:solidFill>
                  <a:srgbClr val="000000"/>
                </a:solidFill>
                <a:latin typeface="Tahoma" panose="020B0604030504040204" pitchFamily="34" charset="0"/>
              </a:rPr>
              <a:t>Energiantuotanto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456B48-2E01-9801-836F-024CAD31840D}"/>
              </a:ext>
            </a:extLst>
          </p:cNvPr>
          <p:cNvSpPr txBox="1">
            <a:spLocks/>
          </p:cNvSpPr>
          <p:nvPr/>
        </p:nvSpPr>
        <p:spPr>
          <a:xfrm>
            <a:off x="5446320" y="2433943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Tuulivoima-asiantuntija</a:t>
            </a:r>
          </a:p>
          <a:p>
            <a:r>
              <a:rPr lang="fi-FI" sz="1200" dirty="0">
                <a:latin typeface="+mn-lt"/>
              </a:rPr>
              <a:t>Silja Yli-Juuti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986CD-BE76-EB47-291F-EAD343282229}"/>
              </a:ext>
            </a:extLst>
          </p:cNvPr>
          <p:cNvSpPr txBox="1">
            <a:spLocks/>
          </p:cNvSpPr>
          <p:nvPr/>
        </p:nvSpPr>
        <p:spPr>
          <a:xfrm>
            <a:off x="5446320" y="3460001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Maalämpöasiantuntija</a:t>
            </a:r>
          </a:p>
          <a:p>
            <a:r>
              <a:rPr lang="fi-FI" sz="1200" dirty="0">
                <a:latin typeface="+mn-lt"/>
              </a:rPr>
              <a:t>Jukka Kopra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076540-FC25-BD14-1919-F60FC132C17E}"/>
              </a:ext>
            </a:extLst>
          </p:cNvPr>
          <p:cNvSpPr txBox="1">
            <a:spLocks/>
          </p:cNvSpPr>
          <p:nvPr/>
        </p:nvSpPr>
        <p:spPr>
          <a:xfrm>
            <a:off x="5446320" y="4584326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Lämpövarastoasiantuntija</a:t>
            </a:r>
          </a:p>
          <a:p>
            <a:r>
              <a:rPr lang="fi-FI" sz="1200" dirty="0">
                <a:latin typeface="+mn-lt"/>
              </a:rPr>
              <a:t>Jouni Kivirinne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240AD1-189B-F46F-E884-C1E1F9ACCA7B}"/>
              </a:ext>
            </a:extLst>
          </p:cNvPr>
          <p:cNvSpPr txBox="1">
            <a:spLocks/>
          </p:cNvSpPr>
          <p:nvPr/>
        </p:nvSpPr>
        <p:spPr>
          <a:xfrm>
            <a:off x="5446320" y="5708651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 err="1">
                <a:latin typeface="+mn-lt"/>
              </a:rPr>
              <a:t>Aunirkoenergia</a:t>
            </a:r>
            <a:r>
              <a:rPr lang="fi-FI" sz="1200" dirty="0">
                <a:latin typeface="+mn-lt"/>
              </a:rPr>
              <a:t>-asiantuntija</a:t>
            </a:r>
          </a:p>
          <a:p>
            <a:r>
              <a:rPr lang="fi-FI" sz="1200" dirty="0">
                <a:latin typeface="+mn-lt"/>
              </a:rPr>
              <a:t>Soile Bäckström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B7B041-A1F0-AA2E-BAC8-F9688C819784}"/>
              </a:ext>
            </a:extLst>
          </p:cNvPr>
          <p:cNvSpPr txBox="1">
            <a:spLocks/>
          </p:cNvSpPr>
          <p:nvPr/>
        </p:nvSpPr>
        <p:spPr>
          <a:xfrm>
            <a:off x="8395576" y="1495086"/>
            <a:ext cx="2007703" cy="90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000" dirty="0">
                <a:solidFill>
                  <a:srgbClr val="000000"/>
                </a:solidFill>
                <a:latin typeface="Tahoma" panose="020B0604030504040204" pitchFamily="34" charset="0"/>
              </a:rPr>
              <a:t>Tie- ja kalliorakenteet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03205-DB08-D292-9500-AFCD0A2BCF07}"/>
              </a:ext>
            </a:extLst>
          </p:cNvPr>
          <p:cNvSpPr txBox="1">
            <a:spLocks/>
          </p:cNvSpPr>
          <p:nvPr/>
        </p:nvSpPr>
        <p:spPr>
          <a:xfrm>
            <a:off x="9425020" y="2359144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Kalliorakentamisen asiantuntija</a:t>
            </a:r>
          </a:p>
          <a:p>
            <a:r>
              <a:rPr lang="fi-FI" sz="1200" dirty="0">
                <a:latin typeface="+mn-lt"/>
              </a:rPr>
              <a:t>Jari Heikkilä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6912EA-F2D7-8D7D-E75E-33B74A0269A6}"/>
              </a:ext>
            </a:extLst>
          </p:cNvPr>
          <p:cNvSpPr txBox="1">
            <a:spLocks/>
          </p:cNvSpPr>
          <p:nvPr/>
        </p:nvSpPr>
        <p:spPr>
          <a:xfrm>
            <a:off x="9399427" y="3343449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Tierakenteiden asiantuntija</a:t>
            </a:r>
          </a:p>
          <a:p>
            <a:r>
              <a:rPr lang="fi-FI" sz="1200" dirty="0">
                <a:latin typeface="+mn-lt"/>
              </a:rPr>
              <a:t>Antti </a:t>
            </a:r>
            <a:r>
              <a:rPr lang="fi-FI" sz="1200" dirty="0" err="1">
                <a:latin typeface="+mn-lt"/>
              </a:rPr>
              <a:t>Kalliainen</a:t>
            </a:r>
            <a:endParaRPr lang="fi-FI" sz="1200" dirty="0">
              <a:latin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CB5B3A-8FDF-E2C1-5BEE-5DE5193F7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5" t="66926" b="-169"/>
          <a:stretch/>
        </p:blipFill>
        <p:spPr>
          <a:xfrm>
            <a:off x="266700" y="3731774"/>
            <a:ext cx="1144094" cy="12290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C7E523-B657-08FC-7639-5A4153855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827" t="25391" r="2827" b="53972"/>
          <a:stretch/>
        </p:blipFill>
        <p:spPr>
          <a:xfrm>
            <a:off x="4227030" y="2249837"/>
            <a:ext cx="1000802" cy="9674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695F91-F418-6EA0-062C-DD70A7A1A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476" y="3350155"/>
            <a:ext cx="1033463" cy="9820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E70D52-BC4B-0578-0834-6BB395ED3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217" y="4402331"/>
            <a:ext cx="1134279" cy="10688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CA2FF0-9F0E-D216-615B-F98C84AD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476" y="5604038"/>
            <a:ext cx="1033463" cy="8858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AE7652-AB20-353E-7752-B06FB5E1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287" y="2210298"/>
            <a:ext cx="975028" cy="9010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1CAD855-02CF-95CB-3BB1-24585B267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6107" y="3290600"/>
            <a:ext cx="1000802" cy="840123"/>
          </a:xfrm>
          <a:prstGeom prst="rect">
            <a:avLst/>
          </a:prstGeom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133AC3A-BCC2-2A0A-FDA3-81B75853E3AC}"/>
              </a:ext>
            </a:extLst>
          </p:cNvPr>
          <p:cNvSpPr txBox="1">
            <a:spLocks/>
          </p:cNvSpPr>
          <p:nvPr/>
        </p:nvSpPr>
        <p:spPr>
          <a:xfrm>
            <a:off x="8395576" y="4316815"/>
            <a:ext cx="2007703" cy="90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000" dirty="0">
                <a:solidFill>
                  <a:srgbClr val="000000"/>
                </a:solidFill>
                <a:latin typeface="Tahoma" panose="020B0604030504040204" pitchFamily="34" charset="0"/>
              </a:rPr>
              <a:t>Ympäristö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1EB2F01-3CA5-7DC6-11C8-EED8010CD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6019" y="4900877"/>
            <a:ext cx="1190791" cy="101298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AD08901-8305-6321-0032-1E52897D671B}"/>
              </a:ext>
            </a:extLst>
          </p:cNvPr>
          <p:cNvSpPr txBox="1">
            <a:spLocks/>
          </p:cNvSpPr>
          <p:nvPr/>
        </p:nvSpPr>
        <p:spPr>
          <a:xfrm>
            <a:off x="9425020" y="5062589"/>
            <a:ext cx="3360188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1200" dirty="0">
                <a:latin typeface="+mn-lt"/>
              </a:rPr>
              <a:t>Ympäristövaikutusten asiantuntija</a:t>
            </a:r>
          </a:p>
          <a:p>
            <a:r>
              <a:rPr lang="fi-FI" sz="1200" dirty="0">
                <a:latin typeface="+mn-lt"/>
              </a:rPr>
              <a:t>Tiina Virta</a:t>
            </a:r>
          </a:p>
        </p:txBody>
      </p:sp>
    </p:spTree>
    <p:extLst>
      <p:ext uri="{BB962C8B-B14F-4D97-AF65-F5344CB8AC3E}">
        <p14:creationId xmlns:p14="http://schemas.microsoft.com/office/powerpoint/2010/main" val="1881209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67375" cy="1325563"/>
          </a:xfrm>
        </p:spPr>
        <p:txBody>
          <a:bodyPr>
            <a:normAutofit/>
          </a:bodyPr>
          <a:lstStyle/>
          <a:p>
            <a:r>
              <a:rPr lang="fi-FI" sz="3600" dirty="0"/>
              <a:t>Vihreä siirtymä lisää tarvetta ohjeistukselle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5257800" cy="40100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Energiahankkeiden määrän kasvu.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sz="2800" dirty="0">
                <a:solidFill>
                  <a:srgbClr val="000000"/>
                </a:solidFill>
                <a:latin typeface="Tahoma" panose="020B0604030504040204" pitchFamily="34" charset="0"/>
              </a:rPr>
              <a:t>Vaikutukset maanteihin hankkeiden elinkaaren aikana.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sz="2800" dirty="0">
                <a:solidFill>
                  <a:srgbClr val="000000"/>
                </a:solidFill>
                <a:latin typeface="Tahoma" panose="020B0604030504040204" pitchFamily="34" charset="0"/>
              </a:rPr>
              <a:t>Hankkeiden sijoittuminen maantien läheisyyteen tai ahtaille kaupunkialueille.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Kuvassa näytetään Suomen rakenteilla olevat tuulivoimalat, yli puolen miljardin euron arvoiset vihreän siirtymän investointiaikeet ja 20 suurinta aurinkovoimasuunnitelmaa.">
            <a:extLst>
              <a:ext uri="{FF2B5EF4-FFF2-40B4-BE49-F238E27FC236}">
                <a16:creationId xmlns:a16="http://schemas.microsoft.com/office/drawing/2014/main" id="{FF5C88D9-3DA0-3572-3C6F-42914179A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" t="10498" r="2883" b="7314"/>
          <a:stretch/>
        </p:blipFill>
        <p:spPr>
          <a:xfrm>
            <a:off x="6591141" y="27"/>
            <a:ext cx="3477557" cy="67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2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0500" cy="1325563"/>
          </a:xfrm>
        </p:spPr>
        <p:txBody>
          <a:bodyPr/>
          <a:lstStyle/>
          <a:p>
            <a:r>
              <a:rPr lang="fi-FI" sz="3600" dirty="0"/>
              <a:t>Tuulivoimarakentamisen kuljetuksista ei vielä ohjeistusta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496C-31F0-EC7B-D062-E4371DAC2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1"/>
            <a:ext cx="5441641" cy="1790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>
                <a:solidFill>
                  <a:srgbClr val="000000"/>
                </a:solidFill>
                <a:latin typeface="Tahoma" panose="020B0604030504040204" pitchFamily="34" charset="0"/>
              </a:rPr>
              <a:t>Tuulivoimahankkeiden määrä ja koko.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>
                <a:solidFill>
                  <a:srgbClr val="000000"/>
                </a:solidFill>
                <a:latin typeface="Tahoma" panose="020B0604030504040204" pitchFamily="34" charset="0"/>
              </a:rPr>
              <a:t>Kuljetukset entistä pienemmillä teillä.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Kuvassa esitetään tuulivoiman kasvu 1990 0,5 megawattia ja vuonna 2022 tuotetaan jo 8 megavattia">
            <a:extLst>
              <a:ext uri="{FF2B5EF4-FFF2-40B4-BE49-F238E27FC236}">
                <a16:creationId xmlns:a16="http://schemas.microsoft.com/office/drawing/2014/main" id="{E826013E-2FCF-6F6E-0129-1E063B5E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92"/>
          <a:stretch/>
        </p:blipFill>
        <p:spPr>
          <a:xfrm>
            <a:off x="484329" y="3600450"/>
            <a:ext cx="5534025" cy="3016558"/>
          </a:xfrm>
          <a:prstGeom prst="rect">
            <a:avLst/>
          </a:prstGeom>
        </p:spPr>
      </p:pic>
      <p:pic>
        <p:nvPicPr>
          <p:cNvPr id="7" name="Picture 6" descr="Kuvassa esitetään tuulivoimaloiden kappalemäärät maakunnittain. Suomessa yhteensä 1468 tuulivoimalaa">
            <a:extLst>
              <a:ext uri="{FF2B5EF4-FFF2-40B4-BE49-F238E27FC236}">
                <a16:creationId xmlns:a16="http://schemas.microsoft.com/office/drawing/2014/main" id="{28B63DDE-DE6E-A399-715D-92E2BB17C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841" y="1690688"/>
            <a:ext cx="5664510" cy="41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841-F022-A8BE-FE3B-F385D53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0500" cy="1325563"/>
          </a:xfrm>
        </p:spPr>
        <p:txBody>
          <a:bodyPr>
            <a:normAutofit/>
          </a:bodyPr>
          <a:lstStyle/>
          <a:p>
            <a:r>
              <a:rPr lang="fi-FI" sz="3600" dirty="0"/>
              <a:t>Uudet tuulivoimahankkeet eri maakunnissa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5814E-3B1F-E24D-5176-F536704D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9</a:t>
            </a:fld>
            <a:endParaRPr lang="en-US"/>
          </a:p>
        </p:txBody>
      </p:sp>
      <p:pic>
        <p:nvPicPr>
          <p:cNvPr id="10" name="Kuva 9" descr="Kuvassa esitetään suunnitteilla olevien voimaloiden prosenttiosuus maakunnittain. Pohjanmaalle suunnitteilla eniten tuulivoimalahankkeita.">
            <a:extLst>
              <a:ext uri="{FF2B5EF4-FFF2-40B4-BE49-F238E27FC236}">
                <a16:creationId xmlns:a16="http://schemas.microsoft.com/office/drawing/2014/main" id="{7E6F640F-1648-3ED1-DCC2-1A219F685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2" y="1558936"/>
            <a:ext cx="6958147" cy="49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635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amboll 2021">
      <a:dk1>
        <a:srgbClr val="000000"/>
      </a:dk1>
      <a:lt1>
        <a:srgbClr val="FFFFFF"/>
      </a:lt1>
      <a:dk2>
        <a:srgbClr val="009DF0"/>
      </a:dk2>
      <a:lt2>
        <a:srgbClr val="273943"/>
      </a:lt2>
      <a:accent1>
        <a:srgbClr val="05326E"/>
      </a:accent1>
      <a:accent2>
        <a:srgbClr val="125A40"/>
      </a:accent2>
      <a:accent3>
        <a:srgbClr val="ADD095"/>
      </a:accent3>
      <a:accent4>
        <a:srgbClr val="62294B"/>
      </a:accent4>
      <a:accent5>
        <a:srgbClr val="FF8855"/>
      </a:accent5>
      <a:accent6>
        <a:srgbClr val="E3E1D8"/>
      </a:accent6>
      <a:hlink>
        <a:srgbClr val="009DF0"/>
      </a:hlink>
      <a:folHlink>
        <a:srgbClr val="CCEBFD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BaseTemplate 16-9 UK.potx" id="{99839C17-9291-4D6B-9A70-B923972FEA85}" vid="{497495C2-62DF-4425-B50B-9A17880EC5A0}"/>
    </a:ext>
  </a:extLst>
</a:theme>
</file>

<file path=ppt/theme/theme2.xml><?xml version="1.0" encoding="utf-8"?>
<a:theme xmlns:a="http://schemas.openxmlformats.org/drawingml/2006/main" name="vayla">
  <a:themeElements>
    <a:clrScheme name="VÄYLÄ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49C2F0"/>
      </a:accent1>
      <a:accent2>
        <a:srgbClr val="00B0CC"/>
      </a:accent2>
      <a:accent3>
        <a:srgbClr val="009BFF"/>
      </a:accent3>
      <a:accent4>
        <a:srgbClr val="0065AF"/>
      </a:accent4>
      <a:accent5>
        <a:srgbClr val="DD38F2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8EB0EC0F-F87B-4669-99BC-20139C8DDA63}" vid="{452C571C-DF5F-46DF-A0EE-4D51849383A5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69cd22-d4a8-4c15-840d-0889c774012b">
      <Terms xmlns="http://schemas.microsoft.com/office/infopath/2007/PartnerControls"/>
    </lcf76f155ced4ddcb4097134ff3c332f>
    <TaxCatchAll xmlns="65277c82-924c-45ef-afc4-f322603875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D24D4E0BFF9940BB50A675F6D720A9" ma:contentTypeVersion="11" ma:contentTypeDescription="Create a new document." ma:contentTypeScope="" ma:versionID="217945434c8ce3d88c936d558fa5bc5c">
  <xsd:schema xmlns:xsd="http://www.w3.org/2001/XMLSchema" xmlns:xs="http://www.w3.org/2001/XMLSchema" xmlns:p="http://schemas.microsoft.com/office/2006/metadata/properties" xmlns:ns2="f269cd22-d4a8-4c15-840d-0889c774012b" xmlns:ns3="65277c82-924c-45ef-afc4-f32260387514" targetNamespace="http://schemas.microsoft.com/office/2006/metadata/properties" ma:root="true" ma:fieldsID="b0f11e6ae762be382ad96b59e9e243ee" ns2:_="" ns3:_="">
    <xsd:import namespace="f269cd22-d4a8-4c15-840d-0889c774012b"/>
    <xsd:import namespace="65277c82-924c-45ef-afc4-f32260387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9cd22-d4a8-4c15-840d-0889c7740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277c82-924c-45ef-afc4-f3226038751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9490689-47c0-4c21-9244-46679da036d6}" ma:internalName="TaxCatchAll" ma:showField="CatchAllData" ma:web="65277c82-924c-45ef-afc4-f32260387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F6F6EA-4F60-4F45-B2A7-B67D624BDB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049AC2-06DB-4961-BD2B-A29B6809BBC1}">
  <ds:schemaRefs>
    <ds:schemaRef ds:uri="http://purl.org/dc/dcmitype/"/>
    <ds:schemaRef ds:uri="http://schemas.microsoft.com/office/2006/metadata/properties"/>
    <ds:schemaRef ds:uri="http://purl.org/dc/elements/1.1/"/>
    <ds:schemaRef ds:uri="f269cd22-d4a8-4c15-840d-0889c774012b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65277c82-924c-45ef-afc4-f3226038751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C50485-748B-42E3-AA08-62927BBF1E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69cd22-d4a8-4c15-840d-0889c774012b"/>
    <ds:schemaRef ds:uri="65277c82-924c-45ef-afc4-f32260387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993</Words>
  <Application>Microsoft Office PowerPoint</Application>
  <PresentationFormat>Laajakuva</PresentationFormat>
  <Paragraphs>296</Paragraphs>
  <Slides>24</Slides>
  <Notes>24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24</vt:i4>
      </vt:variant>
    </vt:vector>
  </HeadingPairs>
  <TitlesOfParts>
    <vt:vector size="31" baseType="lpstr">
      <vt:lpstr>Arial</vt:lpstr>
      <vt:lpstr>Exo 2</vt:lpstr>
      <vt:lpstr>Felbridge Pro</vt:lpstr>
      <vt:lpstr>Tahoma</vt:lpstr>
      <vt:lpstr>Verdana</vt:lpstr>
      <vt:lpstr>Blank</vt:lpstr>
      <vt:lpstr>vayla</vt:lpstr>
      <vt:lpstr>Energiatuotanto ja maantiet –ohje Sidosryhmätilaisuus 9.10.2023</vt:lpstr>
      <vt:lpstr>Ohjelma</vt:lpstr>
      <vt:lpstr>Projektin esittely</vt:lpstr>
      <vt:lpstr>Tavoiteaikataulu</vt:lpstr>
      <vt:lpstr>Ohjeen päätekijät Rambollissa</vt:lpstr>
      <vt:lpstr>Rambollin muut asiantuntijat</vt:lpstr>
      <vt:lpstr>Vihreä siirtymä lisää tarvetta ohjeistukselle</vt:lpstr>
      <vt:lpstr>Tuulivoimarakentamisen kuljetuksista ei vielä ohjeistusta</vt:lpstr>
      <vt:lpstr>Uudet tuulivoimahankkeet eri maakunnissa</vt:lpstr>
      <vt:lpstr>Tarve yhteneville käytännöille </vt:lpstr>
      <vt:lpstr>Ohjeen mahdollisia käyttäjiä </vt:lpstr>
      <vt:lpstr>Rajaukset</vt:lpstr>
      <vt:lpstr>Ohjeen rakenne ja käsiteltävät energiamuodot</vt:lpstr>
      <vt:lpstr>Viittaukset voimassa oleviin ohjeisiin (1)</vt:lpstr>
      <vt:lpstr>Viittaukset voimassa oleviin ohjeisiin (2)</vt:lpstr>
      <vt:lpstr>Sisältöluonnos (1)– Kaikki energiamuodot</vt:lpstr>
      <vt:lpstr>Sisältöluonnos (2) - Tuulivoimalat</vt:lpstr>
      <vt:lpstr>Sisältöluonnos (3) - Maalämpökaivot</vt:lpstr>
      <vt:lpstr>Sisältöluonnos (4) Lämpövarastot</vt:lpstr>
      <vt:lpstr>Sisältöluonnos (5) Aurinkopaneelikentät</vt:lpstr>
      <vt:lpstr>Mahdollisia haittoja ja riskejä</vt:lpstr>
      <vt:lpstr>Mahdollisia haittoja ja riskejä 1</vt:lpstr>
      <vt:lpstr>Mahdollisia haittoja ja riskejä 2</vt:lpstr>
      <vt:lpstr>yhteystiedot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2021-09-09T11:09:59Z</dcterms:created>
  <dcterms:modified xsi:type="dcterms:W3CDTF">2023-11-08T11:31:38Z</dcterms:modified>
</cp:coreProperties>
</file>