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9" r:id="rId5"/>
  </p:sldMasterIdLst>
  <p:notesMasterIdLst>
    <p:notesMasterId r:id="rId22"/>
  </p:notesMasterIdLst>
  <p:handoutMasterIdLst>
    <p:handoutMasterId r:id="rId23"/>
  </p:handoutMasterIdLst>
  <p:sldIdLst>
    <p:sldId id="256" r:id="rId6"/>
    <p:sldId id="344" r:id="rId7"/>
    <p:sldId id="258" r:id="rId8"/>
    <p:sldId id="259" r:id="rId9"/>
    <p:sldId id="261" r:id="rId10"/>
    <p:sldId id="262" r:id="rId11"/>
    <p:sldId id="345" r:id="rId12"/>
    <p:sldId id="312" r:id="rId13"/>
    <p:sldId id="323" r:id="rId14"/>
    <p:sldId id="346" r:id="rId15"/>
    <p:sldId id="2020" r:id="rId16"/>
    <p:sldId id="2022" r:id="rId17"/>
    <p:sldId id="1959" r:id="rId18"/>
    <p:sldId id="1961" r:id="rId19"/>
    <p:sldId id="2080" r:id="rId20"/>
    <p:sldId id="2081" r:id="rId21"/>
  </p:sldIdLst>
  <p:sldSz cx="12192000" cy="6858000"/>
  <p:notesSz cx="6761163" cy="9942513"/>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D9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6187A3-E367-47A3-AF63-39C6D908C650}" v="5" dt="2023-03-13T12:09:41.638"/>
  </p1510:revLst>
</p1510:revInfo>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1" autoAdjust="0"/>
    <p:restoredTop sz="95745" autoAdjust="0"/>
  </p:normalViewPr>
  <p:slideViewPr>
    <p:cSldViewPr showGuides="1">
      <p:cViewPr varScale="1">
        <p:scale>
          <a:sx n="93" d="100"/>
          <a:sy n="93" d="100"/>
        </p:scale>
        <p:origin x="592" y="76"/>
      </p:cViewPr>
      <p:guideLst>
        <p:guide orient="horz" pos="2160"/>
        <p:guide pos="3840"/>
      </p:guideLst>
    </p:cSldViewPr>
  </p:slideViewPr>
  <p:outlineViewPr>
    <p:cViewPr>
      <p:scale>
        <a:sx n="33" d="100"/>
        <a:sy n="33" d="100"/>
      </p:scale>
      <p:origin x="0" y="-19488"/>
    </p:cViewPr>
  </p:outlineViewPr>
  <p:notesTextViewPr>
    <p:cViewPr>
      <p:scale>
        <a:sx n="1" d="1"/>
        <a:sy n="1" d="1"/>
      </p:scale>
      <p:origin x="0" y="0"/>
    </p:cViewPr>
  </p:notesTextViewPr>
  <p:notesViewPr>
    <p:cSldViewPr showGuides="1">
      <p:cViewPr varScale="1">
        <p:scale>
          <a:sx n="88" d="100"/>
          <a:sy n="88" d="100"/>
        </p:scale>
        <p:origin x="373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yrjö Paavo" userId="4c9e2185-9ec2-45fd-aa31-fad3b3a8ab52" providerId="ADAL" clId="{636187A3-E367-47A3-AF63-39C6D908C650}"/>
    <pc:docChg chg="addSld delSld modSld">
      <pc:chgData name="Syrjö Paavo" userId="4c9e2185-9ec2-45fd-aa31-fad3b3a8ab52" providerId="ADAL" clId="{636187A3-E367-47A3-AF63-39C6D908C650}" dt="2023-03-14T06:02:32.852" v="74" actId="680"/>
      <pc:docMkLst>
        <pc:docMk/>
      </pc:docMkLst>
      <pc:sldChg chg="modSp mod">
        <pc:chgData name="Syrjö Paavo" userId="4c9e2185-9ec2-45fd-aa31-fad3b3a8ab52" providerId="ADAL" clId="{636187A3-E367-47A3-AF63-39C6D908C650}" dt="2023-03-13T12:03:53.318" v="59" actId="20577"/>
        <pc:sldMkLst>
          <pc:docMk/>
          <pc:sldMk cId="2068158398" sldId="256"/>
        </pc:sldMkLst>
        <pc:spChg chg="mod">
          <ac:chgData name="Syrjö Paavo" userId="4c9e2185-9ec2-45fd-aa31-fad3b3a8ab52" providerId="ADAL" clId="{636187A3-E367-47A3-AF63-39C6D908C650}" dt="2023-03-13T12:03:39.812" v="29" actId="20577"/>
          <ac:spMkLst>
            <pc:docMk/>
            <pc:sldMk cId="2068158398" sldId="256"/>
            <ac:spMk id="2" creationId="{D910D2AA-7649-4EB3-3826-246D6733E981}"/>
          </ac:spMkLst>
        </pc:spChg>
        <pc:spChg chg="mod">
          <ac:chgData name="Syrjö Paavo" userId="4c9e2185-9ec2-45fd-aa31-fad3b3a8ab52" providerId="ADAL" clId="{636187A3-E367-47A3-AF63-39C6D908C650}" dt="2023-03-13T12:03:46.594" v="40" actId="20577"/>
          <ac:spMkLst>
            <pc:docMk/>
            <pc:sldMk cId="2068158398" sldId="256"/>
            <ac:spMk id="3" creationId="{39C0D246-00F8-F58B-68D6-DF16446BEAB5}"/>
          </ac:spMkLst>
        </pc:spChg>
        <pc:spChg chg="mod">
          <ac:chgData name="Syrjö Paavo" userId="4c9e2185-9ec2-45fd-aa31-fad3b3a8ab52" providerId="ADAL" clId="{636187A3-E367-47A3-AF63-39C6D908C650}" dt="2023-03-13T12:03:53.318" v="59" actId="20577"/>
          <ac:spMkLst>
            <pc:docMk/>
            <pc:sldMk cId="2068158398" sldId="256"/>
            <ac:spMk id="7" creationId="{D204DA86-30F9-DA18-4813-BC48EE1BD134}"/>
          </ac:spMkLst>
        </pc:spChg>
      </pc:sldChg>
      <pc:sldChg chg="del">
        <pc:chgData name="Syrjö Paavo" userId="4c9e2185-9ec2-45fd-aa31-fad3b3a8ab52" providerId="ADAL" clId="{636187A3-E367-47A3-AF63-39C6D908C650}" dt="2023-03-13T12:05:27.142" v="60" actId="47"/>
        <pc:sldMkLst>
          <pc:docMk/>
          <pc:sldMk cId="105158139" sldId="343"/>
        </pc:sldMkLst>
      </pc:sldChg>
      <pc:sldChg chg="modSp mod">
        <pc:chgData name="Syrjö Paavo" userId="4c9e2185-9ec2-45fd-aa31-fad3b3a8ab52" providerId="ADAL" clId="{636187A3-E367-47A3-AF63-39C6D908C650}" dt="2023-03-13T12:10:03.737" v="73" actId="20577"/>
        <pc:sldMkLst>
          <pc:docMk/>
          <pc:sldMk cId="3322562590" sldId="344"/>
        </pc:sldMkLst>
        <pc:spChg chg="mod">
          <ac:chgData name="Syrjö Paavo" userId="4c9e2185-9ec2-45fd-aa31-fad3b3a8ab52" providerId="ADAL" clId="{636187A3-E367-47A3-AF63-39C6D908C650}" dt="2023-03-13T12:10:03.737" v="73" actId="20577"/>
          <ac:spMkLst>
            <pc:docMk/>
            <pc:sldMk cId="3322562590" sldId="344"/>
            <ac:spMk id="5" creationId="{11FF5821-32A5-592C-BBE2-986FE31E6E1A}"/>
          </ac:spMkLst>
        </pc:spChg>
      </pc:sldChg>
      <pc:sldChg chg="del">
        <pc:chgData name="Syrjö Paavo" userId="4c9e2185-9ec2-45fd-aa31-fad3b3a8ab52" providerId="ADAL" clId="{636187A3-E367-47A3-AF63-39C6D908C650}" dt="2023-03-13T12:05:34.812" v="62" actId="47"/>
        <pc:sldMkLst>
          <pc:docMk/>
          <pc:sldMk cId="309948721" sldId="346"/>
        </pc:sldMkLst>
      </pc:sldChg>
      <pc:sldChg chg="add">
        <pc:chgData name="Syrjö Paavo" userId="4c9e2185-9ec2-45fd-aa31-fad3b3a8ab52" providerId="ADAL" clId="{636187A3-E367-47A3-AF63-39C6D908C650}" dt="2023-03-13T12:05:40.787" v="63"/>
        <pc:sldMkLst>
          <pc:docMk/>
          <pc:sldMk cId="1115672944" sldId="346"/>
        </pc:sldMkLst>
      </pc:sldChg>
      <pc:sldChg chg="del">
        <pc:chgData name="Syrjö Paavo" userId="4c9e2185-9ec2-45fd-aa31-fad3b3a8ab52" providerId="ADAL" clId="{636187A3-E367-47A3-AF63-39C6D908C650}" dt="2023-03-13T12:05:30.116" v="61" actId="47"/>
        <pc:sldMkLst>
          <pc:docMk/>
          <pc:sldMk cId="3204627499" sldId="348"/>
        </pc:sldMkLst>
      </pc:sldChg>
      <pc:sldChg chg="add">
        <pc:chgData name="Syrjö Paavo" userId="4c9e2185-9ec2-45fd-aa31-fad3b3a8ab52" providerId="ADAL" clId="{636187A3-E367-47A3-AF63-39C6D908C650}" dt="2023-03-13T12:09:41.633" v="67"/>
        <pc:sldMkLst>
          <pc:docMk/>
          <pc:sldMk cId="2587202057" sldId="1959"/>
        </pc:sldMkLst>
      </pc:sldChg>
      <pc:sldChg chg="add">
        <pc:chgData name="Syrjö Paavo" userId="4c9e2185-9ec2-45fd-aa31-fad3b3a8ab52" providerId="ADAL" clId="{636187A3-E367-47A3-AF63-39C6D908C650}" dt="2023-03-13T12:09:41.633" v="67"/>
        <pc:sldMkLst>
          <pc:docMk/>
          <pc:sldMk cId="2126330782" sldId="1961"/>
        </pc:sldMkLst>
      </pc:sldChg>
      <pc:sldChg chg="add">
        <pc:chgData name="Syrjö Paavo" userId="4c9e2185-9ec2-45fd-aa31-fad3b3a8ab52" providerId="ADAL" clId="{636187A3-E367-47A3-AF63-39C6D908C650}" dt="2023-03-13T12:08:32.510" v="66"/>
        <pc:sldMkLst>
          <pc:docMk/>
          <pc:sldMk cId="851948957" sldId="2020"/>
        </pc:sldMkLst>
      </pc:sldChg>
      <pc:sldChg chg="add">
        <pc:chgData name="Syrjö Paavo" userId="4c9e2185-9ec2-45fd-aa31-fad3b3a8ab52" providerId="ADAL" clId="{636187A3-E367-47A3-AF63-39C6D908C650}" dt="2023-03-13T12:05:50.558" v="64"/>
        <pc:sldMkLst>
          <pc:docMk/>
          <pc:sldMk cId="3597769322" sldId="2022"/>
        </pc:sldMkLst>
      </pc:sldChg>
      <pc:sldChg chg="add">
        <pc:chgData name="Syrjö Paavo" userId="4c9e2185-9ec2-45fd-aa31-fad3b3a8ab52" providerId="ADAL" clId="{636187A3-E367-47A3-AF63-39C6D908C650}" dt="2023-03-13T12:06:12.274" v="65"/>
        <pc:sldMkLst>
          <pc:docMk/>
          <pc:sldMk cId="641273958" sldId="2080"/>
        </pc:sldMkLst>
      </pc:sldChg>
      <pc:sldChg chg="new">
        <pc:chgData name="Syrjö Paavo" userId="4c9e2185-9ec2-45fd-aa31-fad3b3a8ab52" providerId="ADAL" clId="{636187A3-E367-47A3-AF63-39C6D908C650}" dt="2023-03-14T06:02:32.852" v="74" actId="680"/>
        <pc:sldMkLst>
          <pc:docMk/>
          <pc:sldMk cId="3955451692" sldId="208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destia.sharepoint.com/sites/Strategisetliikennejrjestelmt/Jaetut%20asiakirjat/General/Projektit/2022-04%20Tie-%20ja%20rautatievisio/Aineistot/Tilastot/Tieyhdistys_Tietieto2021_EI-JULKINE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https://destia.sharepoint.com/sites/Strategisetliikennejrjestelmt/Jaetut%20asiakirjat/General/Projektit/2022-04%20Tie-%20ja%20rautatievisio/Aineistot/Tilastot/Tieyhdistys_Tietieto2021_EI-JULKINEN.xlsx" TargetMode="Externa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destia.sharepoint.com/sites/Strategisetliikennejrjestelmt/Jaetut%20asiakirjat/General/Projektit/2022-04%20Tie-%20ja%20rautatievisio/Aineistot/Tilastot/Tieyhdistys_Tietieto2021_EI-JULKINEN.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Barlow" panose="00000500000000000000" pitchFamily="2" charset="0"/>
                <a:ea typeface="+mn-ea"/>
                <a:cs typeface="+mn-cs"/>
              </a:defRPr>
            </a:pPr>
            <a:r>
              <a:rPr lang="fi-FI" sz="1100" b="0" i="0" kern="1200" spc="0" baseline="0">
                <a:solidFill>
                  <a:srgbClr val="000000"/>
                </a:solidFill>
                <a:effectLst/>
                <a:latin typeface="Barlow" panose="00000500000000000000" pitchFamily="2" charset="0"/>
              </a:rPr>
              <a:t>Radanpidon ja rautatieinvestointien määrärahat, tonnikilometrit ja henkilökilometrit </a:t>
            </a:r>
            <a:r>
              <a:rPr lang="fi-FI" sz="1100" b="1" i="0" kern="1200" spc="0" baseline="0">
                <a:solidFill>
                  <a:srgbClr val="000000"/>
                </a:solidFill>
                <a:effectLst/>
                <a:latin typeface="Barlow" panose="00000500000000000000" pitchFamily="2" charset="0"/>
              </a:rPr>
              <a:t>Ruotsin</a:t>
            </a:r>
            <a:r>
              <a:rPr lang="fi-FI" sz="1100" b="0" i="0" kern="1200" spc="0" baseline="0">
                <a:solidFill>
                  <a:srgbClr val="000000"/>
                </a:solidFill>
                <a:effectLst/>
                <a:latin typeface="Barlow" panose="00000500000000000000" pitchFamily="2" charset="0"/>
              </a:rPr>
              <a:t> rautateillä 2003-2033</a:t>
            </a:r>
            <a:endParaRPr lang="fi-FI" sz="1100">
              <a:effectLst/>
            </a:endParaRPr>
          </a:p>
        </c:rich>
      </c:tx>
      <c:layout>
        <c:manualLayout>
          <c:xMode val="edge"/>
          <c:yMode val="edge"/>
          <c:x val="0.12300109411152763"/>
          <c:y val="1.136161979752530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Barlow" panose="00000500000000000000" pitchFamily="2" charset="0"/>
              <a:ea typeface="+mn-ea"/>
              <a:cs typeface="+mn-cs"/>
            </a:defRPr>
          </a:pPr>
          <a:endParaRPr lang="fi-FI"/>
        </a:p>
      </c:txPr>
    </c:title>
    <c:autoTitleDeleted val="0"/>
    <c:plotArea>
      <c:layout>
        <c:manualLayout>
          <c:layoutTarget val="inner"/>
          <c:xMode val="edge"/>
          <c:yMode val="edge"/>
          <c:x val="8.3348878087277811E-2"/>
          <c:y val="0.17883186439403903"/>
          <c:w val="0.82538643660430833"/>
          <c:h val="0.58042752710803747"/>
        </c:manualLayout>
      </c:layout>
      <c:barChart>
        <c:barDir val="col"/>
        <c:grouping val="stacked"/>
        <c:varyColors val="0"/>
        <c:ser>
          <c:idx val="0"/>
          <c:order val="0"/>
          <c:tx>
            <c:strRef>
              <c:f>'Ruotsi radat'!$D$1</c:f>
              <c:strCache>
                <c:ptCount val="1"/>
                <c:pt idx="0">
                  <c:v>Perusradanpidon määrärahat Ruotsissa, milj. €</c:v>
                </c:pt>
              </c:strCache>
            </c:strRef>
          </c:tx>
          <c:spPr>
            <a:solidFill>
              <a:schemeClr val="tx2"/>
            </a:solidFill>
            <a:ln>
              <a:noFill/>
            </a:ln>
            <a:effectLst/>
          </c:spPr>
          <c:invertIfNegative val="0"/>
          <c:cat>
            <c:numRef>
              <c:f>'Ruotsi radat'!$A$2:$A$32</c:f>
              <c:numCache>
                <c:formatCode>General</c:formatCode>
                <c:ptCount val="3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pt idx="21">
                  <c:v>2024</c:v>
                </c:pt>
                <c:pt idx="22">
                  <c:v>2025</c:v>
                </c:pt>
                <c:pt idx="23">
                  <c:v>2026</c:v>
                </c:pt>
                <c:pt idx="24">
                  <c:v>2027</c:v>
                </c:pt>
                <c:pt idx="25">
                  <c:v>2028</c:v>
                </c:pt>
                <c:pt idx="26">
                  <c:v>2029</c:v>
                </c:pt>
                <c:pt idx="27">
                  <c:v>2030</c:v>
                </c:pt>
                <c:pt idx="28">
                  <c:v>2031</c:v>
                </c:pt>
                <c:pt idx="29">
                  <c:v>2032</c:v>
                </c:pt>
                <c:pt idx="30">
                  <c:v>2033</c:v>
                </c:pt>
              </c:numCache>
            </c:numRef>
          </c:cat>
          <c:val>
            <c:numRef>
              <c:f>'Ruotsi radat'!$D$2:$D$32</c:f>
              <c:numCache>
                <c:formatCode>0</c:formatCode>
                <c:ptCount val="31"/>
                <c:pt idx="0">
                  <c:v>451.6</c:v>
                </c:pt>
                <c:pt idx="1">
                  <c:v>458.1</c:v>
                </c:pt>
                <c:pt idx="2">
                  <c:v>474.9</c:v>
                </c:pt>
                <c:pt idx="3">
                  <c:v>489.1</c:v>
                </c:pt>
                <c:pt idx="4">
                  <c:v>503.1</c:v>
                </c:pt>
                <c:pt idx="5">
                  <c:v>592.6</c:v>
                </c:pt>
                <c:pt idx="6">
                  <c:v>662.5</c:v>
                </c:pt>
                <c:pt idx="7">
                  <c:v>742</c:v>
                </c:pt>
                <c:pt idx="8">
                  <c:v>717.3</c:v>
                </c:pt>
                <c:pt idx="9">
                  <c:v>827.9</c:v>
                </c:pt>
                <c:pt idx="10">
                  <c:v>888.3</c:v>
                </c:pt>
                <c:pt idx="11">
                  <c:v>968.3</c:v>
                </c:pt>
                <c:pt idx="12">
                  <c:v>930.1</c:v>
                </c:pt>
                <c:pt idx="13">
                  <c:v>975</c:v>
                </c:pt>
                <c:pt idx="14">
                  <c:v>948.2</c:v>
                </c:pt>
                <c:pt idx="15">
                  <c:v>1004.4</c:v>
                </c:pt>
                <c:pt idx="16">
                  <c:v>1053.5999999999999</c:v>
                </c:pt>
                <c:pt idx="17">
                  <c:v>1250</c:v>
                </c:pt>
                <c:pt idx="18">
                  <c:v>1178.3</c:v>
                </c:pt>
                <c:pt idx="19">
                  <c:v>1375</c:v>
                </c:pt>
                <c:pt idx="20">
                  <c:v>1375</c:v>
                </c:pt>
                <c:pt idx="21">
                  <c:v>1375</c:v>
                </c:pt>
                <c:pt idx="22">
                  <c:v>1375</c:v>
                </c:pt>
                <c:pt idx="23">
                  <c:v>1375</c:v>
                </c:pt>
                <c:pt idx="24">
                  <c:v>1375</c:v>
                </c:pt>
                <c:pt idx="25">
                  <c:v>1375</c:v>
                </c:pt>
                <c:pt idx="26">
                  <c:v>1375</c:v>
                </c:pt>
                <c:pt idx="27">
                  <c:v>1375</c:v>
                </c:pt>
                <c:pt idx="28">
                  <c:v>1375</c:v>
                </c:pt>
                <c:pt idx="29">
                  <c:v>1375</c:v>
                </c:pt>
                <c:pt idx="30">
                  <c:v>1375</c:v>
                </c:pt>
              </c:numCache>
            </c:numRef>
          </c:val>
          <c:extLst>
            <c:ext xmlns:c16="http://schemas.microsoft.com/office/drawing/2014/chart" uri="{C3380CC4-5D6E-409C-BE32-E72D297353CC}">
              <c16:uniqueId val="{00000000-21E5-45B4-910C-8D58DAD228E0}"/>
            </c:ext>
          </c:extLst>
        </c:ser>
        <c:ser>
          <c:idx val="1"/>
          <c:order val="1"/>
          <c:tx>
            <c:strRef>
              <c:f>'Ruotsi radat'!$E$1</c:f>
              <c:strCache>
                <c:ptCount val="1"/>
                <c:pt idx="0">
                  <c:v>Rautatieinvestointien määrärahat Ruotsissa, milj. €</c:v>
                </c:pt>
              </c:strCache>
            </c:strRef>
          </c:tx>
          <c:spPr>
            <a:solidFill>
              <a:schemeClr val="accent3"/>
            </a:solidFill>
            <a:ln>
              <a:noFill/>
            </a:ln>
            <a:effectLst/>
          </c:spPr>
          <c:invertIfNegative val="0"/>
          <c:cat>
            <c:numRef>
              <c:f>'Ruotsi radat'!$A$2:$A$32</c:f>
              <c:numCache>
                <c:formatCode>General</c:formatCode>
                <c:ptCount val="3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pt idx="21">
                  <c:v>2024</c:v>
                </c:pt>
                <c:pt idx="22">
                  <c:v>2025</c:v>
                </c:pt>
                <c:pt idx="23">
                  <c:v>2026</c:v>
                </c:pt>
                <c:pt idx="24">
                  <c:v>2027</c:v>
                </c:pt>
                <c:pt idx="25">
                  <c:v>2028</c:v>
                </c:pt>
                <c:pt idx="26">
                  <c:v>2029</c:v>
                </c:pt>
                <c:pt idx="27">
                  <c:v>2030</c:v>
                </c:pt>
                <c:pt idx="28">
                  <c:v>2031</c:v>
                </c:pt>
                <c:pt idx="29">
                  <c:v>2032</c:v>
                </c:pt>
                <c:pt idx="30">
                  <c:v>2033</c:v>
                </c:pt>
              </c:numCache>
            </c:numRef>
          </c:cat>
          <c:val>
            <c:numRef>
              <c:f>'Ruotsi radat'!$E$2:$E$32</c:f>
              <c:numCache>
                <c:formatCode>0</c:formatCode>
                <c:ptCount val="31"/>
                <c:pt idx="0">
                  <c:v>472.1</c:v>
                </c:pt>
                <c:pt idx="1">
                  <c:v>620.70000000000005</c:v>
                </c:pt>
                <c:pt idx="2">
                  <c:v>720</c:v>
                </c:pt>
                <c:pt idx="3">
                  <c:v>746.4</c:v>
                </c:pt>
                <c:pt idx="4">
                  <c:v>925.8</c:v>
                </c:pt>
                <c:pt idx="5">
                  <c:v>1055.0999999999999</c:v>
                </c:pt>
                <c:pt idx="6">
                  <c:v>1266.4000000000001</c:v>
                </c:pt>
                <c:pt idx="7">
                  <c:v>1288.0999999999999</c:v>
                </c:pt>
                <c:pt idx="8">
                  <c:v>1256.5</c:v>
                </c:pt>
                <c:pt idx="9">
                  <c:v>1153.3</c:v>
                </c:pt>
                <c:pt idx="10">
                  <c:v>956.9</c:v>
                </c:pt>
                <c:pt idx="11">
                  <c:v>1013.3</c:v>
                </c:pt>
                <c:pt idx="12">
                  <c:v>1216.5999999999999</c:v>
                </c:pt>
                <c:pt idx="13">
                  <c:v>1061.5999999999999</c:v>
                </c:pt>
                <c:pt idx="14">
                  <c:v>1058.2</c:v>
                </c:pt>
                <c:pt idx="15">
                  <c:v>1003.8</c:v>
                </c:pt>
                <c:pt idx="16">
                  <c:v>1319.5</c:v>
                </c:pt>
                <c:pt idx="17">
                  <c:v>1701.7</c:v>
                </c:pt>
                <c:pt idx="18">
                  <c:v>1873.9</c:v>
                </c:pt>
                <c:pt idx="19">
                  <c:v>1192.5925925925926</c:v>
                </c:pt>
                <c:pt idx="20">
                  <c:v>1333.3333333333333</c:v>
                </c:pt>
                <c:pt idx="21">
                  <c:v>1555.5555555555557</c:v>
                </c:pt>
                <c:pt idx="22">
                  <c:v>1688.8888888888889</c:v>
                </c:pt>
                <c:pt idx="23">
                  <c:v>1725.9259259259259</c:v>
                </c:pt>
                <c:pt idx="24">
                  <c:v>1562.9629629629628</c:v>
                </c:pt>
                <c:pt idx="25">
                  <c:v>1955.5555555555554</c:v>
                </c:pt>
                <c:pt idx="26">
                  <c:v>2177.7777777777774</c:v>
                </c:pt>
                <c:pt idx="27">
                  <c:v>2488.8888888888891</c:v>
                </c:pt>
                <c:pt idx="28">
                  <c:v>2644.4444444444443</c:v>
                </c:pt>
                <c:pt idx="29">
                  <c:v>2600</c:v>
                </c:pt>
                <c:pt idx="30">
                  <c:v>2659.2592592592596</c:v>
                </c:pt>
              </c:numCache>
            </c:numRef>
          </c:val>
          <c:extLst>
            <c:ext xmlns:c16="http://schemas.microsoft.com/office/drawing/2014/chart" uri="{C3380CC4-5D6E-409C-BE32-E72D297353CC}">
              <c16:uniqueId val="{00000001-21E5-45B4-910C-8D58DAD228E0}"/>
            </c:ext>
          </c:extLst>
        </c:ser>
        <c:dLbls>
          <c:showLegendKey val="0"/>
          <c:showVal val="0"/>
          <c:showCatName val="0"/>
          <c:showSerName val="0"/>
          <c:showPercent val="0"/>
          <c:showBubbleSize val="0"/>
        </c:dLbls>
        <c:gapWidth val="25"/>
        <c:overlap val="100"/>
        <c:axId val="711854832"/>
        <c:axId val="711860240"/>
      </c:barChart>
      <c:lineChart>
        <c:grouping val="standard"/>
        <c:varyColors val="0"/>
        <c:ser>
          <c:idx val="2"/>
          <c:order val="2"/>
          <c:tx>
            <c:strRef>
              <c:f>'Ruotsi radat'!$F$1</c:f>
              <c:strCache>
                <c:ptCount val="1"/>
                <c:pt idx="0">
                  <c:v>Milj. henkilökm rautateillä</c:v>
                </c:pt>
              </c:strCache>
            </c:strRef>
          </c:tx>
          <c:spPr>
            <a:ln w="28575" cap="rnd">
              <a:solidFill>
                <a:schemeClr val="accent4"/>
              </a:solidFill>
              <a:round/>
            </a:ln>
            <a:effectLst/>
          </c:spPr>
          <c:marker>
            <c:symbol val="none"/>
          </c:marker>
          <c:cat>
            <c:numRef>
              <c:f>'Ruotsi radat'!$A$2:$A$32</c:f>
              <c:numCache>
                <c:formatCode>General</c:formatCode>
                <c:ptCount val="3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pt idx="21">
                  <c:v>2024</c:v>
                </c:pt>
                <c:pt idx="22">
                  <c:v>2025</c:v>
                </c:pt>
                <c:pt idx="23">
                  <c:v>2026</c:v>
                </c:pt>
                <c:pt idx="24">
                  <c:v>2027</c:v>
                </c:pt>
                <c:pt idx="25">
                  <c:v>2028</c:v>
                </c:pt>
                <c:pt idx="26">
                  <c:v>2029</c:v>
                </c:pt>
                <c:pt idx="27">
                  <c:v>2030</c:v>
                </c:pt>
                <c:pt idx="28">
                  <c:v>2031</c:v>
                </c:pt>
                <c:pt idx="29">
                  <c:v>2032</c:v>
                </c:pt>
                <c:pt idx="30">
                  <c:v>2033</c:v>
                </c:pt>
              </c:numCache>
            </c:numRef>
          </c:cat>
          <c:val>
            <c:numRef>
              <c:f>'Ruotsi radat'!$F$2:$F$32</c:f>
              <c:numCache>
                <c:formatCode>0</c:formatCode>
                <c:ptCount val="31"/>
                <c:pt idx="0">
                  <c:v>8833.5959653326536</c:v>
                </c:pt>
                <c:pt idx="1">
                  <c:v>8657.8251726784347</c:v>
                </c:pt>
                <c:pt idx="2">
                  <c:v>8936.0579999999991</c:v>
                </c:pt>
                <c:pt idx="3">
                  <c:v>9616.8418050682267</c:v>
                </c:pt>
                <c:pt idx="4">
                  <c:v>10260.541000000001</c:v>
                </c:pt>
                <c:pt idx="5">
                  <c:v>11146.221000000001</c:v>
                </c:pt>
                <c:pt idx="6">
                  <c:v>11321.333487999998</c:v>
                </c:pt>
                <c:pt idx="7">
                  <c:v>11155.419663000001</c:v>
                </c:pt>
                <c:pt idx="8">
                  <c:v>11378.376344014263</c:v>
                </c:pt>
                <c:pt idx="9">
                  <c:v>11792.138006190546</c:v>
                </c:pt>
                <c:pt idx="10">
                  <c:v>11841.664720882367</c:v>
                </c:pt>
                <c:pt idx="11">
                  <c:v>12121.177504656727</c:v>
                </c:pt>
                <c:pt idx="12">
                  <c:v>12649.943776457516</c:v>
                </c:pt>
                <c:pt idx="13">
                  <c:v>12800.31148412019</c:v>
                </c:pt>
                <c:pt idx="14">
                  <c:v>13330.612385469605</c:v>
                </c:pt>
                <c:pt idx="15">
                  <c:v>13546.798247255467</c:v>
                </c:pt>
                <c:pt idx="16">
                  <c:v>14617.20723412064</c:v>
                </c:pt>
                <c:pt idx="17">
                  <c:v>8128.7446646915978</c:v>
                </c:pt>
              </c:numCache>
            </c:numRef>
          </c:val>
          <c:smooth val="0"/>
          <c:extLst>
            <c:ext xmlns:c16="http://schemas.microsoft.com/office/drawing/2014/chart" uri="{C3380CC4-5D6E-409C-BE32-E72D297353CC}">
              <c16:uniqueId val="{00000002-21E5-45B4-910C-8D58DAD228E0}"/>
            </c:ext>
          </c:extLst>
        </c:ser>
        <c:ser>
          <c:idx val="3"/>
          <c:order val="3"/>
          <c:tx>
            <c:strRef>
              <c:f>'Ruotsi radat'!$G$1</c:f>
              <c:strCache>
                <c:ptCount val="1"/>
                <c:pt idx="0">
                  <c:v>Milj. tonnikm rautateillä</c:v>
                </c:pt>
              </c:strCache>
            </c:strRef>
          </c:tx>
          <c:spPr>
            <a:ln w="28575" cap="rnd">
              <a:solidFill>
                <a:schemeClr val="accent6"/>
              </a:solidFill>
              <a:round/>
            </a:ln>
            <a:effectLst/>
          </c:spPr>
          <c:marker>
            <c:symbol val="none"/>
          </c:marker>
          <c:cat>
            <c:numRef>
              <c:f>'Ruotsi radat'!$A$2:$A$32</c:f>
              <c:numCache>
                <c:formatCode>General</c:formatCode>
                <c:ptCount val="31"/>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pt idx="19">
                  <c:v>2022</c:v>
                </c:pt>
                <c:pt idx="20">
                  <c:v>2023</c:v>
                </c:pt>
                <c:pt idx="21">
                  <c:v>2024</c:v>
                </c:pt>
                <c:pt idx="22">
                  <c:v>2025</c:v>
                </c:pt>
                <c:pt idx="23">
                  <c:v>2026</c:v>
                </c:pt>
                <c:pt idx="24">
                  <c:v>2027</c:v>
                </c:pt>
                <c:pt idx="25">
                  <c:v>2028</c:v>
                </c:pt>
                <c:pt idx="26">
                  <c:v>2029</c:v>
                </c:pt>
                <c:pt idx="27">
                  <c:v>2030</c:v>
                </c:pt>
                <c:pt idx="28">
                  <c:v>2031</c:v>
                </c:pt>
                <c:pt idx="29">
                  <c:v>2032</c:v>
                </c:pt>
                <c:pt idx="30">
                  <c:v>2033</c:v>
                </c:pt>
              </c:numCache>
            </c:numRef>
          </c:cat>
          <c:val>
            <c:numRef>
              <c:f>'Ruotsi radat'!$G$2:$G$32</c:f>
              <c:numCache>
                <c:formatCode>0</c:formatCode>
                <c:ptCount val="31"/>
                <c:pt idx="0">
                  <c:v>20170</c:v>
                </c:pt>
                <c:pt idx="1">
                  <c:v>20856</c:v>
                </c:pt>
                <c:pt idx="2">
                  <c:v>21674.886677491828</c:v>
                </c:pt>
                <c:pt idx="3">
                  <c:v>22271.43259609921</c:v>
                </c:pt>
                <c:pt idx="4">
                  <c:v>23250.308103429514</c:v>
                </c:pt>
                <c:pt idx="5">
                  <c:v>22923.772284206636</c:v>
                </c:pt>
                <c:pt idx="6">
                  <c:v>20388.782683415666</c:v>
                </c:pt>
                <c:pt idx="7">
                  <c:v>23463.779546863581</c:v>
                </c:pt>
                <c:pt idx="8">
                  <c:v>22864.313674349502</c:v>
                </c:pt>
                <c:pt idx="9">
                  <c:v>22042.639650754358</c:v>
                </c:pt>
                <c:pt idx="10">
                  <c:v>20969.97451140235</c:v>
                </c:pt>
                <c:pt idx="11">
                  <c:v>21296.328419109857</c:v>
                </c:pt>
                <c:pt idx="12">
                  <c:v>20699.316376736151</c:v>
                </c:pt>
                <c:pt idx="13">
                  <c:v>21405.755612759873</c:v>
                </c:pt>
                <c:pt idx="14">
                  <c:v>21838.175764905012</c:v>
                </c:pt>
                <c:pt idx="15">
                  <c:v>22794.306069131799</c:v>
                </c:pt>
                <c:pt idx="16">
                  <c:v>22222.065674494042</c:v>
                </c:pt>
                <c:pt idx="17">
                  <c:v>22093.89797901463</c:v>
                </c:pt>
              </c:numCache>
            </c:numRef>
          </c:val>
          <c:smooth val="0"/>
          <c:extLst>
            <c:ext xmlns:c16="http://schemas.microsoft.com/office/drawing/2014/chart" uri="{C3380CC4-5D6E-409C-BE32-E72D297353CC}">
              <c16:uniqueId val="{00000003-21E5-45B4-910C-8D58DAD228E0}"/>
            </c:ext>
          </c:extLst>
        </c:ser>
        <c:dLbls>
          <c:showLegendKey val="0"/>
          <c:showVal val="0"/>
          <c:showCatName val="0"/>
          <c:showSerName val="0"/>
          <c:showPercent val="0"/>
          <c:showBubbleSize val="0"/>
        </c:dLbls>
        <c:marker val="1"/>
        <c:smooth val="0"/>
        <c:axId val="488488032"/>
        <c:axId val="488485952"/>
      </c:lineChart>
      <c:dateAx>
        <c:axId val="71185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crossAx val="711860240"/>
        <c:crosses val="autoZero"/>
        <c:auto val="0"/>
        <c:lblOffset val="100"/>
        <c:baseTimeUnit val="days"/>
      </c:dateAx>
      <c:valAx>
        <c:axId val="7118602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crossAx val="711854832"/>
        <c:crosses val="autoZero"/>
        <c:crossBetween val="between"/>
      </c:valAx>
      <c:valAx>
        <c:axId val="488485952"/>
        <c:scaling>
          <c:orientation val="minMax"/>
          <c:max val="27000"/>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crossAx val="488488032"/>
        <c:crosses val="max"/>
        <c:crossBetween val="between"/>
        <c:majorUnit val="3000"/>
      </c:valAx>
      <c:catAx>
        <c:axId val="488488032"/>
        <c:scaling>
          <c:orientation val="minMax"/>
        </c:scaling>
        <c:delete val="1"/>
        <c:axPos val="b"/>
        <c:numFmt formatCode="General" sourceLinked="1"/>
        <c:majorTickMark val="out"/>
        <c:minorTickMark val="none"/>
        <c:tickLblPos val="nextTo"/>
        <c:crossAx val="488485952"/>
        <c:crosses val="autoZero"/>
        <c:auto val="1"/>
        <c:lblAlgn val="ctr"/>
        <c:lblOffset val="100"/>
        <c:noMultiLvlLbl val="0"/>
      </c:catAx>
      <c:spPr>
        <a:noFill/>
        <a:ln>
          <a:noFill/>
        </a:ln>
        <a:effectLst/>
      </c:spPr>
    </c:plotArea>
    <c:legend>
      <c:legendPos val="b"/>
      <c:layout>
        <c:manualLayout>
          <c:xMode val="edge"/>
          <c:yMode val="edge"/>
          <c:x val="0.10380990526324393"/>
          <c:y val="0.85540770112566478"/>
          <c:w val="0.62025790391712432"/>
          <c:h val="0.11291300997876459"/>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legend>
    <c:plotVisOnly val="1"/>
    <c:dispBlanksAs val="gap"/>
    <c:showDLblsOverMax val="0"/>
  </c:chart>
  <c:spPr>
    <a:noFill/>
    <a:ln>
      <a:noFill/>
    </a:ln>
    <a:effectLst/>
  </c:spPr>
  <c:txPr>
    <a:bodyPr/>
    <a:lstStyle/>
    <a:p>
      <a:pPr>
        <a:defRPr>
          <a:latin typeface="Barlow" panose="00000500000000000000" pitchFamily="2" charset="0"/>
        </a:defRPr>
      </a:pPr>
      <a:endParaRPr lang="fi-FI"/>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solidFill>
                <a:latin typeface="Barlow" panose="00000500000000000000" pitchFamily="2" charset="0"/>
                <a:ea typeface="+mn-ea"/>
                <a:cs typeface="+mn-cs"/>
              </a:defRPr>
            </a:pPr>
            <a:r>
              <a:rPr lang="fi-FI" sz="1100" b="0" i="0" kern="1200" spc="0" baseline="0">
                <a:solidFill>
                  <a:schemeClr val="tx1"/>
                </a:solidFill>
                <a:effectLst/>
                <a:latin typeface="Barlow" panose="00000500000000000000" pitchFamily="2" charset="0"/>
              </a:rPr>
              <a:t>Radanpidon ja rautatieinvestointien määrärahat, tonnikilometrit ja henkilökilometrit </a:t>
            </a:r>
            <a:r>
              <a:rPr lang="fi-FI" sz="1100" b="1" i="0" kern="1200" spc="0" baseline="0">
                <a:solidFill>
                  <a:schemeClr val="tx1"/>
                </a:solidFill>
                <a:effectLst/>
                <a:latin typeface="Barlow" panose="00000500000000000000" pitchFamily="2" charset="0"/>
              </a:rPr>
              <a:t>Suomen </a:t>
            </a:r>
            <a:r>
              <a:rPr lang="fi-FI" sz="1100" b="0" i="0" kern="1200" spc="0" baseline="0">
                <a:solidFill>
                  <a:schemeClr val="tx1"/>
                </a:solidFill>
                <a:effectLst/>
                <a:latin typeface="Barlow" panose="00000500000000000000" pitchFamily="2" charset="0"/>
              </a:rPr>
              <a:t>rautateillä 1991-2032</a:t>
            </a:r>
            <a:endParaRPr lang="fi-FI" sz="1100">
              <a:solidFill>
                <a:schemeClr val="tx1"/>
              </a:solidFill>
              <a:effectLst/>
            </a:endParaRPr>
          </a:p>
        </c:rich>
      </c:tx>
      <c:layout>
        <c:manualLayout>
          <c:xMode val="edge"/>
          <c:yMode val="edge"/>
          <c:x val="0.12300109411152763"/>
          <c:y val="1.136161979752530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Barlow" panose="00000500000000000000" pitchFamily="2" charset="0"/>
              <a:ea typeface="+mn-ea"/>
              <a:cs typeface="+mn-cs"/>
            </a:defRPr>
          </a:pPr>
          <a:endParaRPr lang="fi-FI"/>
        </a:p>
      </c:txPr>
    </c:title>
    <c:autoTitleDeleted val="0"/>
    <c:plotArea>
      <c:layout>
        <c:manualLayout>
          <c:layoutTarget val="inner"/>
          <c:xMode val="edge"/>
          <c:yMode val="edge"/>
          <c:x val="8.3348878087277811E-2"/>
          <c:y val="0.17883186439403903"/>
          <c:w val="0.82538643660430833"/>
          <c:h val="0.58042752710803747"/>
        </c:manualLayout>
      </c:layout>
      <c:barChart>
        <c:barDir val="col"/>
        <c:grouping val="stacked"/>
        <c:varyColors val="0"/>
        <c:ser>
          <c:idx val="0"/>
          <c:order val="0"/>
          <c:tx>
            <c:strRef>
              <c:f>'OMAT DESTIA'!$G$1</c:f>
              <c:strCache>
                <c:ptCount val="1"/>
                <c:pt idx="0">
                  <c:v>Perusradanpidon määrärahat Suomessa, milj. €</c:v>
                </c:pt>
              </c:strCache>
            </c:strRef>
          </c:tx>
          <c:spPr>
            <a:solidFill>
              <a:schemeClr val="tx2"/>
            </a:solidFill>
            <a:ln>
              <a:noFill/>
            </a:ln>
            <a:effectLst/>
          </c:spPr>
          <c:invertIfNegative val="0"/>
          <c:cat>
            <c:numRef>
              <c:f>'OMAT DESTIA'!$A$2:$A$43</c:f>
              <c:numCache>
                <c:formatCode>General</c:formatCode>
                <c:ptCount val="42"/>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pt idx="33">
                  <c:v>2024</c:v>
                </c:pt>
                <c:pt idx="34">
                  <c:v>2025</c:v>
                </c:pt>
                <c:pt idx="35">
                  <c:v>2026</c:v>
                </c:pt>
                <c:pt idx="36">
                  <c:v>2027</c:v>
                </c:pt>
                <c:pt idx="37">
                  <c:v>2028</c:v>
                </c:pt>
                <c:pt idx="38">
                  <c:v>2029</c:v>
                </c:pt>
                <c:pt idx="39">
                  <c:v>2030</c:v>
                </c:pt>
                <c:pt idx="40">
                  <c:v>2031</c:v>
                </c:pt>
                <c:pt idx="41">
                  <c:v>2032</c:v>
                </c:pt>
              </c:numCache>
            </c:numRef>
          </c:cat>
          <c:val>
            <c:numRef>
              <c:f>'OMAT DESTIA'!$G$2:$G$43</c:f>
              <c:numCache>
                <c:formatCode>0.0</c:formatCode>
                <c:ptCount val="42"/>
                <c:pt idx="0">
                  <c:v>157.56553110604719</c:v>
                </c:pt>
                <c:pt idx="1">
                  <c:v>170.843525300377</c:v>
                </c:pt>
                <c:pt idx="2">
                  <c:v>149.59873458944929</c:v>
                </c:pt>
                <c:pt idx="3">
                  <c:v>207.13670943154517</c:v>
                </c:pt>
                <c:pt idx="4">
                  <c:v>285.91947498456875</c:v>
                </c:pt>
                <c:pt idx="5">
                  <c:v>245.20029278862395</c:v>
                </c:pt>
                <c:pt idx="6">
                  <c:v>303.62346724367518</c:v>
                </c:pt>
                <c:pt idx="7">
                  <c:v>303.62346724367518</c:v>
                </c:pt>
                <c:pt idx="8">
                  <c:v>290.29126213592235</c:v>
                </c:pt>
                <c:pt idx="9">
                  <c:v>265.04854368932041</c:v>
                </c:pt>
                <c:pt idx="10">
                  <c:v>262.13592233009706</c:v>
                </c:pt>
                <c:pt idx="11">
                  <c:v>260.19417475728153</c:v>
                </c:pt>
                <c:pt idx="12">
                  <c:v>262.13592233009706</c:v>
                </c:pt>
                <c:pt idx="13">
                  <c:v>289.32038834951459</c:v>
                </c:pt>
                <c:pt idx="14">
                  <c:v>308.73786407766988</c:v>
                </c:pt>
                <c:pt idx="15">
                  <c:v>311.65048543689318</c:v>
                </c:pt>
                <c:pt idx="16">
                  <c:v>315.53398058252429</c:v>
                </c:pt>
                <c:pt idx="17">
                  <c:v>326.21359223300971</c:v>
                </c:pt>
                <c:pt idx="18">
                  <c:v>306.79611650485435</c:v>
                </c:pt>
                <c:pt idx="19" formatCode="General">
                  <c:v>327.2</c:v>
                </c:pt>
                <c:pt idx="20" formatCode="General">
                  <c:v>291.7</c:v>
                </c:pt>
                <c:pt idx="21" formatCode="General">
                  <c:v>314.89999999999998</c:v>
                </c:pt>
                <c:pt idx="22" formatCode="General">
                  <c:v>309.2</c:v>
                </c:pt>
                <c:pt idx="23" formatCode="General">
                  <c:v>337.4</c:v>
                </c:pt>
                <c:pt idx="24" formatCode="General">
                  <c:v>323.8</c:v>
                </c:pt>
                <c:pt idx="25" formatCode="0">
                  <c:v>369.9</c:v>
                </c:pt>
                <c:pt idx="26" formatCode="0">
                  <c:v>419.55</c:v>
                </c:pt>
                <c:pt idx="27" formatCode="0">
                  <c:v>534</c:v>
                </c:pt>
                <c:pt idx="28" formatCode="0">
                  <c:v>325.5</c:v>
                </c:pt>
                <c:pt idx="29" formatCode="0">
                  <c:v>466</c:v>
                </c:pt>
                <c:pt idx="30" formatCode="0">
                  <c:v>538</c:v>
                </c:pt>
                <c:pt idx="31" formatCode="0">
                  <c:v>550</c:v>
                </c:pt>
                <c:pt idx="32" formatCode="0">
                  <c:v>458</c:v>
                </c:pt>
                <c:pt idx="33" formatCode="0">
                  <c:v>529</c:v>
                </c:pt>
                <c:pt idx="34" formatCode="0">
                  <c:v>589</c:v>
                </c:pt>
                <c:pt idx="35" formatCode="0">
                  <c:v>600</c:v>
                </c:pt>
                <c:pt idx="36" formatCode="0">
                  <c:v>611</c:v>
                </c:pt>
                <c:pt idx="37" formatCode="0">
                  <c:v>622</c:v>
                </c:pt>
                <c:pt idx="38" formatCode="0">
                  <c:v>634</c:v>
                </c:pt>
                <c:pt idx="39" formatCode="0">
                  <c:v>646</c:v>
                </c:pt>
                <c:pt idx="40" formatCode="0">
                  <c:v>658</c:v>
                </c:pt>
                <c:pt idx="41" formatCode="0">
                  <c:v>671</c:v>
                </c:pt>
              </c:numCache>
            </c:numRef>
          </c:val>
          <c:extLst>
            <c:ext xmlns:c16="http://schemas.microsoft.com/office/drawing/2014/chart" uri="{C3380CC4-5D6E-409C-BE32-E72D297353CC}">
              <c16:uniqueId val="{00000000-21E5-45B4-910C-8D58DAD228E0}"/>
            </c:ext>
          </c:extLst>
        </c:ser>
        <c:ser>
          <c:idx val="1"/>
          <c:order val="1"/>
          <c:tx>
            <c:strRef>
              <c:f>'OMAT DESTIA'!$H$1</c:f>
              <c:strCache>
                <c:ptCount val="1"/>
                <c:pt idx="0">
                  <c:v>Ratainvestointien määrärahat Suomessa, milj. €</c:v>
                </c:pt>
              </c:strCache>
            </c:strRef>
          </c:tx>
          <c:spPr>
            <a:solidFill>
              <a:schemeClr val="accent3"/>
            </a:solidFill>
            <a:ln>
              <a:noFill/>
            </a:ln>
            <a:effectLst/>
          </c:spPr>
          <c:invertIfNegative val="0"/>
          <c:cat>
            <c:numRef>
              <c:f>'OMAT DESTIA'!$A$2:$A$43</c:f>
              <c:numCache>
                <c:formatCode>General</c:formatCode>
                <c:ptCount val="42"/>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pt idx="33">
                  <c:v>2024</c:v>
                </c:pt>
                <c:pt idx="34">
                  <c:v>2025</c:v>
                </c:pt>
                <c:pt idx="35">
                  <c:v>2026</c:v>
                </c:pt>
                <c:pt idx="36">
                  <c:v>2027</c:v>
                </c:pt>
                <c:pt idx="37">
                  <c:v>2028</c:v>
                </c:pt>
                <c:pt idx="38">
                  <c:v>2029</c:v>
                </c:pt>
                <c:pt idx="39">
                  <c:v>2030</c:v>
                </c:pt>
                <c:pt idx="40">
                  <c:v>2031</c:v>
                </c:pt>
                <c:pt idx="41">
                  <c:v>2032</c:v>
                </c:pt>
              </c:numCache>
            </c:numRef>
          </c:cat>
          <c:val>
            <c:numRef>
              <c:f>'OMAT DESTIA'!$H$2:$H$43</c:f>
              <c:numCache>
                <c:formatCode>0.0</c:formatCode>
                <c:ptCount val="42"/>
                <c:pt idx="0">
                  <c:v>60.19357368096184</c:v>
                </c:pt>
                <c:pt idx="1">
                  <c:v>92.060759747353401</c:v>
                </c:pt>
                <c:pt idx="2">
                  <c:v>102.68315510281725</c:v>
                </c:pt>
                <c:pt idx="3">
                  <c:v>118.61674813601303</c:v>
                </c:pt>
                <c:pt idx="4">
                  <c:v>55.767575616185233</c:v>
                </c:pt>
                <c:pt idx="5">
                  <c:v>58.423174455051203</c:v>
                </c:pt>
                <c:pt idx="6">
                  <c:v>37.178383744123494</c:v>
                </c:pt>
                <c:pt idx="7">
                  <c:v>63.734372132783129</c:v>
                </c:pt>
                <c:pt idx="8">
                  <c:v>81.553398058252426</c:v>
                </c:pt>
                <c:pt idx="9">
                  <c:v>77.669902912621353</c:v>
                </c:pt>
                <c:pt idx="10">
                  <c:v>110.67961165048544</c:v>
                </c:pt>
                <c:pt idx="11">
                  <c:v>94.174757281553397</c:v>
                </c:pt>
                <c:pt idx="12">
                  <c:v>143.6893203883495</c:v>
                </c:pt>
                <c:pt idx="13">
                  <c:v>186.40776699029126</c:v>
                </c:pt>
                <c:pt idx="14">
                  <c:v>116.50485436893203</c:v>
                </c:pt>
                <c:pt idx="15">
                  <c:v>66.019417475728147</c:v>
                </c:pt>
                <c:pt idx="16">
                  <c:v>54.368932038834949</c:v>
                </c:pt>
                <c:pt idx="17">
                  <c:v>167.96116504854368</c:v>
                </c:pt>
                <c:pt idx="18">
                  <c:v>164.07766990291262</c:v>
                </c:pt>
                <c:pt idx="19" formatCode="General">
                  <c:v>180</c:v>
                </c:pt>
                <c:pt idx="20" formatCode="General">
                  <c:v>47</c:v>
                </c:pt>
                <c:pt idx="21" formatCode="General">
                  <c:v>244</c:v>
                </c:pt>
                <c:pt idx="22" formatCode="General">
                  <c:v>212</c:v>
                </c:pt>
                <c:pt idx="23" formatCode="General">
                  <c:v>264</c:v>
                </c:pt>
                <c:pt idx="24" formatCode="General">
                  <c:v>196.4</c:v>
                </c:pt>
                <c:pt idx="25" formatCode="General">
                  <c:v>121.9</c:v>
                </c:pt>
                <c:pt idx="26" formatCode="General">
                  <c:v>86.8</c:v>
                </c:pt>
                <c:pt idx="27" formatCode="General">
                  <c:v>109.7</c:v>
                </c:pt>
                <c:pt idx="28" formatCode="General">
                  <c:v>68.7</c:v>
                </c:pt>
                <c:pt idx="29" formatCode="General">
                  <c:v>157.6</c:v>
                </c:pt>
                <c:pt idx="30" formatCode="General">
                  <c:v>250</c:v>
                </c:pt>
                <c:pt idx="31" formatCode="General">
                  <c:v>281</c:v>
                </c:pt>
                <c:pt idx="32" formatCode="General">
                  <c:v>282</c:v>
                </c:pt>
                <c:pt idx="33" formatCode="General">
                  <c:v>193</c:v>
                </c:pt>
                <c:pt idx="34" formatCode="General">
                  <c:v>247</c:v>
                </c:pt>
                <c:pt idx="35" formatCode="General">
                  <c:v>240</c:v>
                </c:pt>
                <c:pt idx="36" formatCode="General">
                  <c:v>252</c:v>
                </c:pt>
                <c:pt idx="37" formatCode="General">
                  <c:v>252</c:v>
                </c:pt>
                <c:pt idx="38" formatCode="General">
                  <c:v>244</c:v>
                </c:pt>
                <c:pt idx="39" formatCode="General">
                  <c:v>265</c:v>
                </c:pt>
                <c:pt idx="40" formatCode="General">
                  <c:v>272</c:v>
                </c:pt>
                <c:pt idx="41" formatCode="General">
                  <c:v>279</c:v>
                </c:pt>
              </c:numCache>
            </c:numRef>
          </c:val>
          <c:extLst>
            <c:ext xmlns:c16="http://schemas.microsoft.com/office/drawing/2014/chart" uri="{C3380CC4-5D6E-409C-BE32-E72D297353CC}">
              <c16:uniqueId val="{00000001-21E5-45B4-910C-8D58DAD228E0}"/>
            </c:ext>
          </c:extLst>
        </c:ser>
        <c:dLbls>
          <c:showLegendKey val="0"/>
          <c:showVal val="0"/>
          <c:showCatName val="0"/>
          <c:showSerName val="0"/>
          <c:showPercent val="0"/>
          <c:showBubbleSize val="0"/>
        </c:dLbls>
        <c:gapWidth val="25"/>
        <c:overlap val="100"/>
        <c:axId val="711854832"/>
        <c:axId val="711860240"/>
      </c:barChart>
      <c:lineChart>
        <c:grouping val="standard"/>
        <c:varyColors val="0"/>
        <c:ser>
          <c:idx val="2"/>
          <c:order val="2"/>
          <c:tx>
            <c:strRef>
              <c:f>'OMAT DESTIA'!$K$1</c:f>
              <c:strCache>
                <c:ptCount val="1"/>
                <c:pt idx="0">
                  <c:v>Milj. henkilökm rautateillä</c:v>
                </c:pt>
              </c:strCache>
            </c:strRef>
          </c:tx>
          <c:spPr>
            <a:ln w="28575" cap="rnd">
              <a:solidFill>
                <a:srgbClr val="10CF9B"/>
              </a:solidFill>
              <a:round/>
            </a:ln>
            <a:effectLst/>
          </c:spPr>
          <c:marker>
            <c:symbol val="none"/>
          </c:marker>
          <c:cat>
            <c:numRef>
              <c:f>'OMAT DESTIA'!$A$2:$A$43</c:f>
              <c:numCache>
                <c:formatCode>General</c:formatCode>
                <c:ptCount val="42"/>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pt idx="33">
                  <c:v>2024</c:v>
                </c:pt>
                <c:pt idx="34">
                  <c:v>2025</c:v>
                </c:pt>
                <c:pt idx="35">
                  <c:v>2026</c:v>
                </c:pt>
                <c:pt idx="36">
                  <c:v>2027</c:v>
                </c:pt>
                <c:pt idx="37">
                  <c:v>2028</c:v>
                </c:pt>
                <c:pt idx="38">
                  <c:v>2029</c:v>
                </c:pt>
                <c:pt idx="39">
                  <c:v>2030</c:v>
                </c:pt>
                <c:pt idx="40">
                  <c:v>2031</c:v>
                </c:pt>
                <c:pt idx="41">
                  <c:v>2032</c:v>
                </c:pt>
              </c:numCache>
            </c:numRef>
          </c:cat>
          <c:val>
            <c:numRef>
              <c:f>'OMAT DESTIA'!$K$2:$K$43</c:f>
              <c:numCache>
                <c:formatCode>General</c:formatCode>
                <c:ptCount val="42"/>
                <c:pt idx="0">
                  <c:v>3229</c:v>
                </c:pt>
                <c:pt idx="1">
                  <c:v>3057.2</c:v>
                </c:pt>
                <c:pt idx="2">
                  <c:v>3006.5</c:v>
                </c:pt>
                <c:pt idx="3">
                  <c:v>3036.8</c:v>
                </c:pt>
                <c:pt idx="4">
                  <c:v>3184.4</c:v>
                </c:pt>
                <c:pt idx="5">
                  <c:v>3254</c:v>
                </c:pt>
                <c:pt idx="6">
                  <c:v>3376</c:v>
                </c:pt>
                <c:pt idx="7">
                  <c:v>3377</c:v>
                </c:pt>
                <c:pt idx="8">
                  <c:v>3415</c:v>
                </c:pt>
                <c:pt idx="9">
                  <c:v>3405</c:v>
                </c:pt>
                <c:pt idx="10">
                  <c:v>3282</c:v>
                </c:pt>
                <c:pt idx="11">
                  <c:v>3318</c:v>
                </c:pt>
                <c:pt idx="12">
                  <c:v>3338</c:v>
                </c:pt>
                <c:pt idx="13">
                  <c:v>3352</c:v>
                </c:pt>
                <c:pt idx="14">
                  <c:v>3478</c:v>
                </c:pt>
                <c:pt idx="15">
                  <c:v>3540</c:v>
                </c:pt>
                <c:pt idx="16">
                  <c:v>3778</c:v>
                </c:pt>
                <c:pt idx="17">
                  <c:v>4052</c:v>
                </c:pt>
                <c:pt idx="18">
                  <c:v>3876</c:v>
                </c:pt>
                <c:pt idx="19">
                  <c:v>3959</c:v>
                </c:pt>
                <c:pt idx="20">
                  <c:v>3882</c:v>
                </c:pt>
                <c:pt idx="21">
                  <c:v>4035</c:v>
                </c:pt>
                <c:pt idx="22">
                  <c:v>4053</c:v>
                </c:pt>
                <c:pt idx="23">
                  <c:v>3874</c:v>
                </c:pt>
                <c:pt idx="24">
                  <c:v>4113</c:v>
                </c:pt>
                <c:pt idx="25">
                  <c:v>3868</c:v>
                </c:pt>
                <c:pt idx="26">
                  <c:v>4270.6719999999996</c:v>
                </c:pt>
                <c:pt idx="27">
                  <c:v>4534.6080000000002</c:v>
                </c:pt>
                <c:pt idx="28">
                  <c:v>4924.3720000000003</c:v>
                </c:pt>
                <c:pt idx="29">
                  <c:v>2819.9250000000002</c:v>
                </c:pt>
              </c:numCache>
            </c:numRef>
          </c:val>
          <c:smooth val="0"/>
          <c:extLst>
            <c:ext xmlns:c16="http://schemas.microsoft.com/office/drawing/2014/chart" uri="{C3380CC4-5D6E-409C-BE32-E72D297353CC}">
              <c16:uniqueId val="{00000002-21E5-45B4-910C-8D58DAD228E0}"/>
            </c:ext>
          </c:extLst>
        </c:ser>
        <c:ser>
          <c:idx val="3"/>
          <c:order val="3"/>
          <c:tx>
            <c:strRef>
              <c:f>'OMAT DESTIA'!$L$1</c:f>
              <c:strCache>
                <c:ptCount val="1"/>
                <c:pt idx="0">
                  <c:v>Milj. tonnikm rautateillä</c:v>
                </c:pt>
              </c:strCache>
            </c:strRef>
          </c:tx>
          <c:spPr>
            <a:ln w="28575" cap="rnd">
              <a:solidFill>
                <a:srgbClr val="EAA722"/>
              </a:solidFill>
              <a:round/>
            </a:ln>
            <a:effectLst/>
          </c:spPr>
          <c:marker>
            <c:symbol val="none"/>
          </c:marker>
          <c:cat>
            <c:numRef>
              <c:f>'OMAT DESTIA'!$A$2:$A$43</c:f>
              <c:numCache>
                <c:formatCode>General</c:formatCode>
                <c:ptCount val="42"/>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pt idx="33">
                  <c:v>2024</c:v>
                </c:pt>
                <c:pt idx="34">
                  <c:v>2025</c:v>
                </c:pt>
                <c:pt idx="35">
                  <c:v>2026</c:v>
                </c:pt>
                <c:pt idx="36">
                  <c:v>2027</c:v>
                </c:pt>
                <c:pt idx="37">
                  <c:v>2028</c:v>
                </c:pt>
                <c:pt idx="38">
                  <c:v>2029</c:v>
                </c:pt>
                <c:pt idx="39">
                  <c:v>2030</c:v>
                </c:pt>
                <c:pt idx="40">
                  <c:v>2031</c:v>
                </c:pt>
                <c:pt idx="41">
                  <c:v>2032</c:v>
                </c:pt>
              </c:numCache>
            </c:numRef>
          </c:cat>
          <c:val>
            <c:numRef>
              <c:f>'OMAT DESTIA'!$L$2:$L$43</c:f>
              <c:numCache>
                <c:formatCode>General</c:formatCode>
                <c:ptCount val="42"/>
                <c:pt idx="0">
                  <c:v>7634.2</c:v>
                </c:pt>
                <c:pt idx="1">
                  <c:v>7847.8</c:v>
                </c:pt>
                <c:pt idx="2">
                  <c:v>9259.1</c:v>
                </c:pt>
                <c:pt idx="3">
                  <c:v>9949.4</c:v>
                </c:pt>
                <c:pt idx="4">
                  <c:v>9292.9</c:v>
                </c:pt>
                <c:pt idx="5">
                  <c:v>8805.5</c:v>
                </c:pt>
                <c:pt idx="6">
                  <c:v>9856.4</c:v>
                </c:pt>
                <c:pt idx="7">
                  <c:v>9885</c:v>
                </c:pt>
                <c:pt idx="8">
                  <c:v>9752.5</c:v>
                </c:pt>
                <c:pt idx="9">
                  <c:v>10106.6</c:v>
                </c:pt>
                <c:pt idx="10">
                  <c:v>9857.2999999999993</c:v>
                </c:pt>
                <c:pt idx="11">
                  <c:v>9663.7999999999993</c:v>
                </c:pt>
                <c:pt idx="12">
                  <c:v>10047.1</c:v>
                </c:pt>
                <c:pt idx="13">
                  <c:v>10105.200000000001</c:v>
                </c:pt>
                <c:pt idx="14">
                  <c:v>9705.7999999999993</c:v>
                </c:pt>
                <c:pt idx="15">
                  <c:v>11059.6</c:v>
                </c:pt>
                <c:pt idx="16">
                  <c:v>10434.1</c:v>
                </c:pt>
                <c:pt idx="17">
                  <c:v>10776.5</c:v>
                </c:pt>
                <c:pt idx="18">
                  <c:v>8872.2999999999993</c:v>
                </c:pt>
                <c:pt idx="19">
                  <c:v>9749.6</c:v>
                </c:pt>
                <c:pt idx="20">
                  <c:v>9395.2000000000007</c:v>
                </c:pt>
                <c:pt idx="21">
                  <c:v>9275</c:v>
                </c:pt>
                <c:pt idx="22">
                  <c:v>9470.1</c:v>
                </c:pt>
                <c:pt idx="23">
                  <c:v>9597</c:v>
                </c:pt>
                <c:pt idx="24">
                  <c:v>8468</c:v>
                </c:pt>
                <c:pt idx="25">
                  <c:v>9455</c:v>
                </c:pt>
                <c:pt idx="26">
                  <c:v>10362</c:v>
                </c:pt>
                <c:pt idx="27">
                  <c:v>11174.893</c:v>
                </c:pt>
                <c:pt idx="28">
                  <c:v>10270</c:v>
                </c:pt>
                <c:pt idx="29">
                  <c:v>10138</c:v>
                </c:pt>
              </c:numCache>
            </c:numRef>
          </c:val>
          <c:smooth val="0"/>
          <c:extLst>
            <c:ext xmlns:c16="http://schemas.microsoft.com/office/drawing/2014/chart" uri="{C3380CC4-5D6E-409C-BE32-E72D297353CC}">
              <c16:uniqueId val="{00000003-21E5-45B4-910C-8D58DAD228E0}"/>
            </c:ext>
          </c:extLst>
        </c:ser>
        <c:dLbls>
          <c:showLegendKey val="0"/>
          <c:showVal val="0"/>
          <c:showCatName val="0"/>
          <c:showSerName val="0"/>
          <c:showPercent val="0"/>
          <c:showBubbleSize val="0"/>
        </c:dLbls>
        <c:marker val="1"/>
        <c:smooth val="0"/>
        <c:axId val="488488032"/>
        <c:axId val="488485952"/>
      </c:lineChart>
      <c:dateAx>
        <c:axId val="71185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3000000" spcFirstLastPara="1" vertOverflow="ellipsis"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crossAx val="711860240"/>
        <c:crosses val="autoZero"/>
        <c:auto val="0"/>
        <c:lblOffset val="100"/>
        <c:baseTimeUnit val="days"/>
      </c:dateAx>
      <c:valAx>
        <c:axId val="711860240"/>
        <c:scaling>
          <c:orientation val="minMax"/>
          <c:max val="45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crossAx val="711854832"/>
        <c:crosses val="autoZero"/>
        <c:crossBetween val="between"/>
      </c:valAx>
      <c:valAx>
        <c:axId val="488485952"/>
        <c:scaling>
          <c:orientation val="minMax"/>
          <c:max val="27000"/>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crossAx val="488488032"/>
        <c:crosses val="max"/>
        <c:crossBetween val="between"/>
        <c:majorUnit val="3000"/>
      </c:valAx>
      <c:catAx>
        <c:axId val="488488032"/>
        <c:scaling>
          <c:orientation val="minMax"/>
        </c:scaling>
        <c:delete val="1"/>
        <c:axPos val="b"/>
        <c:numFmt formatCode="General" sourceLinked="1"/>
        <c:majorTickMark val="out"/>
        <c:minorTickMark val="none"/>
        <c:tickLblPos val="nextTo"/>
        <c:crossAx val="488485952"/>
        <c:crosses val="autoZero"/>
        <c:auto val="1"/>
        <c:lblAlgn val="ctr"/>
        <c:lblOffset val="100"/>
        <c:noMultiLvlLbl val="0"/>
      </c:catAx>
      <c:spPr>
        <a:noFill/>
        <a:ln>
          <a:noFill/>
        </a:ln>
        <a:effectLst/>
      </c:spPr>
    </c:plotArea>
    <c:legend>
      <c:legendPos val="b"/>
      <c:layout>
        <c:manualLayout>
          <c:xMode val="edge"/>
          <c:yMode val="edge"/>
          <c:x val="7.6025666235896891E-2"/>
          <c:y val="0.84108667869493314"/>
          <c:w val="0.49122120820016929"/>
          <c:h val="0.12007517666516314"/>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Barlow" panose="00000500000000000000" pitchFamily="2" charset="0"/>
              <a:ea typeface="+mn-ea"/>
              <a:cs typeface="+mn-cs"/>
            </a:defRPr>
          </a:pPr>
          <a:endParaRPr lang="fi-FI"/>
        </a:p>
      </c:txPr>
    </c:legend>
    <c:plotVisOnly val="1"/>
    <c:dispBlanksAs val="gap"/>
    <c:showDLblsOverMax val="0"/>
  </c:chart>
  <c:spPr>
    <a:noFill/>
    <a:ln>
      <a:noFill/>
    </a:ln>
    <a:effectLst/>
  </c:spPr>
  <c:txPr>
    <a:bodyPr/>
    <a:lstStyle/>
    <a:p>
      <a:pPr>
        <a:defRPr>
          <a:latin typeface="Barlow" panose="00000500000000000000" pitchFamily="2" charset="0"/>
        </a:defRPr>
      </a:pPr>
      <a:endParaRPr lang="fi-FI"/>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781669767725158"/>
          <c:y val="0"/>
          <c:w val="0.63577698118752368"/>
          <c:h val="0.95366514360987187"/>
        </c:manualLayout>
      </c:layout>
      <c:pieChart>
        <c:varyColors val="1"/>
        <c:ser>
          <c:idx val="0"/>
          <c:order val="0"/>
          <c:tx>
            <c:strRef>
              <c:f>Sheet1!$B$1</c:f>
              <c:strCache>
                <c:ptCount val="1"/>
                <c:pt idx="0">
                  <c:v>Radat</c:v>
                </c:pt>
              </c:strCache>
            </c:strRef>
          </c:tx>
          <c:spPr>
            <a:solidFill>
              <a:schemeClr val="accent3"/>
            </a:solidFill>
          </c:spPr>
          <c:dPt>
            <c:idx val="0"/>
            <c:bubble3D val="0"/>
            <c:spPr>
              <a:solidFill>
                <a:schemeClr val="tx2"/>
              </a:solidFill>
              <a:ln w="19050">
                <a:solidFill>
                  <a:schemeClr val="lt1"/>
                </a:solidFill>
              </a:ln>
              <a:effectLst/>
            </c:spPr>
            <c:extLst>
              <c:ext xmlns:c16="http://schemas.microsoft.com/office/drawing/2014/chart" uri="{C3380CC4-5D6E-409C-BE32-E72D297353CC}">
                <c16:uniqueId val="{00000001-CDE0-4CA5-BC81-E529D09DDE18}"/>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CDE0-4CA5-BC81-E529D09DDE1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DE0-4CA5-BC81-E529D09DDE18}"/>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CDE0-4CA5-BC81-E529D09DDE18}"/>
              </c:ext>
            </c:extLst>
          </c:dPt>
          <c:dLbls>
            <c:dLbl>
              <c:idx val="0"/>
              <c:layout>
                <c:manualLayout>
                  <c:x val="-0.23294443045439625"/>
                  <c:y val="8.3063558268651763E-2"/>
                </c:manualLayout>
              </c:layou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CDE0-4CA5-BC81-E529D09DDE18}"/>
                </c:ext>
              </c:extLst>
            </c:dLbl>
            <c:dLbl>
              <c:idx val="1"/>
              <c:layout>
                <c:manualLayout>
                  <c:x val="0.22365744259566084"/>
                  <c:y val="-8.2362649504184732E-2"/>
                </c:manualLayout>
              </c:layou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CDE0-4CA5-BC81-E529D09DDE18}"/>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Barlow" panose="00000500000000000000" pitchFamily="2" charset="0"/>
                    <a:ea typeface="+mn-ea"/>
                    <a:cs typeface="+mn-cs"/>
                  </a:defRPr>
                </a:pPr>
                <a:endParaRPr lang="fi-FI"/>
              </a:p>
            </c:txPr>
            <c:showLegendKey val="0"/>
            <c:showVal val="0"/>
            <c:showCatName val="0"/>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Perusradanpito</c:v>
                </c:pt>
                <c:pt idx="1">
                  <c:v>Ratainvestoinnit</c:v>
                </c:pt>
              </c:strCache>
            </c:strRef>
          </c:cat>
          <c:val>
            <c:numRef>
              <c:f>Sheet1!$B$2:$B$5</c:f>
              <c:numCache>
                <c:formatCode>General</c:formatCode>
                <c:ptCount val="4"/>
                <c:pt idx="0">
                  <c:v>1178</c:v>
                </c:pt>
                <c:pt idx="1">
                  <c:v>1874</c:v>
                </c:pt>
              </c:numCache>
            </c:numRef>
          </c:val>
          <c:extLst>
            <c:ext xmlns:c16="http://schemas.microsoft.com/office/drawing/2014/chart" uri="{C3380CC4-5D6E-409C-BE32-E72D297353CC}">
              <c16:uniqueId val="{00000008-CDE0-4CA5-BC81-E529D09DDE1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i-FI"/>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3"/>
            </a:solidFill>
          </c:spPr>
          <c:dPt>
            <c:idx val="0"/>
            <c:bubble3D val="0"/>
            <c:spPr>
              <a:solidFill>
                <a:schemeClr val="tx2"/>
              </a:solidFill>
              <a:ln w="19050">
                <a:solidFill>
                  <a:schemeClr val="lt1"/>
                </a:solidFill>
              </a:ln>
              <a:effectLst/>
            </c:spPr>
            <c:extLst>
              <c:ext xmlns:c16="http://schemas.microsoft.com/office/drawing/2014/chart" uri="{C3380CC4-5D6E-409C-BE32-E72D297353CC}">
                <c16:uniqueId val="{00000001-BF2B-47F9-8340-6213D46D0A8B}"/>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BF2B-47F9-8340-6213D46D0A8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F2B-47F9-8340-6213D46D0A8B}"/>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BF2B-47F9-8340-6213D46D0A8B}"/>
              </c:ext>
            </c:extLst>
          </c:dPt>
          <c:dLbls>
            <c:dLbl>
              <c:idx val="0"/>
              <c:layout>
                <c:manualLayout>
                  <c:x val="-0.18564375641409156"/>
                  <c:y val="-0.16174120674926964"/>
                </c:manualLayout>
              </c:layou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BF2B-47F9-8340-6213D46D0A8B}"/>
                </c:ext>
              </c:extLst>
            </c:dLbl>
            <c:dLbl>
              <c:idx val="1"/>
              <c:layout>
                <c:manualLayout>
                  <c:x val="0.20287377349440816"/>
                  <c:y val="0.15058270124645401"/>
                </c:manualLayout>
              </c:layou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BF2B-47F9-8340-6213D46D0A8B}"/>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Barlow" panose="00000500000000000000" pitchFamily="2" charset="0"/>
                    <a:ea typeface="+mn-ea"/>
                    <a:cs typeface="+mn-cs"/>
                  </a:defRPr>
                </a:pPr>
                <a:endParaRPr lang="fi-FI"/>
              </a:p>
            </c:txPr>
            <c:showLegendKey val="0"/>
            <c:showVal val="0"/>
            <c:showCatName val="0"/>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Perusradanpito</c:v>
                </c:pt>
                <c:pt idx="1">
                  <c:v>Ratainvestoinnit</c:v>
                </c:pt>
              </c:strCache>
            </c:strRef>
          </c:cat>
          <c:val>
            <c:numRef>
              <c:f>Sheet1!$B$2:$B$5</c:f>
              <c:numCache>
                <c:formatCode>General</c:formatCode>
                <c:ptCount val="4"/>
                <c:pt idx="0">
                  <c:v>538</c:v>
                </c:pt>
                <c:pt idx="1">
                  <c:v>250</c:v>
                </c:pt>
              </c:numCache>
            </c:numRef>
          </c:val>
          <c:extLst>
            <c:ext xmlns:c16="http://schemas.microsoft.com/office/drawing/2014/chart" uri="{C3380CC4-5D6E-409C-BE32-E72D297353CC}">
              <c16:uniqueId val="{00000008-BF2B-47F9-8340-6213D46D0A8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i-FI"/>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237724383160419"/>
          <c:y val="3.0633297934368434E-2"/>
          <c:w val="0.51762275616839581"/>
          <c:h val="0.93873340413126316"/>
        </c:manualLayout>
      </c:layout>
      <c:barChart>
        <c:barDir val="bar"/>
        <c:grouping val="clustered"/>
        <c:varyColors val="0"/>
        <c:ser>
          <c:idx val="0"/>
          <c:order val="0"/>
          <c:tx>
            <c:strRef>
              <c:f>Vertailua!$E$28</c:f>
              <c:strCache>
                <c:ptCount val="1"/>
                <c:pt idx="0">
                  <c:v>Ruotsi</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Barlow" panose="00000500000000000000" pitchFamily="2" charset="0"/>
                    <a:ea typeface="+mn-ea"/>
                    <a:cs typeface="+mn-cs"/>
                  </a:defRPr>
                </a:pPr>
                <a:endParaRPr lang="fi-FI"/>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Vertailua!$A$29:$A$33</c:f>
              <c:strCache>
                <c:ptCount val="5"/>
                <c:pt idx="0">
                  <c:v>Rautatierahoitus suhteessa väkilukuun</c:v>
                </c:pt>
                <c:pt idx="1">
                  <c:v>Rautatierahoitus suhteessa ratojen pituuteen</c:v>
                </c:pt>
                <c:pt idx="2">
                  <c:v>Rautatierahoitus suhteessa kuljetussuoritteeseen</c:v>
                </c:pt>
                <c:pt idx="3">
                  <c:v>Ratojen pituus suhteessa pinta-alaan</c:v>
                </c:pt>
                <c:pt idx="4">
                  <c:v>Ratojen pituus suhteessa väkilukuun</c:v>
                </c:pt>
              </c:strCache>
            </c:strRef>
          </c:cat>
          <c:val>
            <c:numRef>
              <c:f>Vertailua!$E$29:$E$33</c:f>
              <c:numCache>
                <c:formatCode>General</c:formatCode>
                <c:ptCount val="5"/>
                <c:pt idx="0">
                  <c:v>1</c:v>
                </c:pt>
                <c:pt idx="1">
                  <c:v>1</c:v>
                </c:pt>
                <c:pt idx="2">
                  <c:v>1</c:v>
                </c:pt>
                <c:pt idx="3">
                  <c:v>1</c:v>
                </c:pt>
                <c:pt idx="4">
                  <c:v>1</c:v>
                </c:pt>
              </c:numCache>
            </c:numRef>
          </c:val>
          <c:extLst>
            <c:ext xmlns:c16="http://schemas.microsoft.com/office/drawing/2014/chart" uri="{C3380CC4-5D6E-409C-BE32-E72D297353CC}">
              <c16:uniqueId val="{00000000-412F-4806-9936-9755BAD3C025}"/>
            </c:ext>
          </c:extLst>
        </c:ser>
        <c:ser>
          <c:idx val="1"/>
          <c:order val="1"/>
          <c:tx>
            <c:strRef>
              <c:f>Vertailua!$F$28</c:f>
              <c:strCache>
                <c:ptCount val="1"/>
                <c:pt idx="0">
                  <c:v>Suomi</c:v>
                </c:pt>
              </c:strCache>
            </c:strRef>
          </c:tx>
          <c:spPr>
            <a:solidFill>
              <a:schemeClr val="accent3">
                <a:lumMod val="40000"/>
                <a:lumOff val="60000"/>
              </a:schemeClr>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Barlow" panose="00000500000000000000" pitchFamily="2" charset="0"/>
                    <a:ea typeface="+mn-ea"/>
                    <a:cs typeface="+mn-cs"/>
                  </a:defRPr>
                </a:pPr>
                <a:endParaRPr lang="fi-FI"/>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Vertailua!$A$29:$A$33</c:f>
              <c:strCache>
                <c:ptCount val="5"/>
                <c:pt idx="0">
                  <c:v>Rautatierahoitus suhteessa väkilukuun</c:v>
                </c:pt>
                <c:pt idx="1">
                  <c:v>Rautatierahoitus suhteessa ratojen pituuteen</c:v>
                </c:pt>
                <c:pt idx="2">
                  <c:v>Rautatierahoitus suhteessa kuljetussuoritteeseen</c:v>
                </c:pt>
                <c:pt idx="3">
                  <c:v>Ratojen pituus suhteessa pinta-alaan</c:v>
                </c:pt>
                <c:pt idx="4">
                  <c:v>Ratojen pituus suhteessa väkilukuun</c:v>
                </c:pt>
              </c:strCache>
            </c:strRef>
          </c:cat>
          <c:val>
            <c:numRef>
              <c:f>Vertailua!$F$29:$F$33</c:f>
              <c:numCache>
                <c:formatCode>General</c:formatCode>
                <c:ptCount val="5"/>
                <c:pt idx="0">
                  <c:v>0.48311433133624998</c:v>
                </c:pt>
                <c:pt idx="1">
                  <c:v>0.4769663227080439</c:v>
                </c:pt>
                <c:pt idx="2">
                  <c:v>0.562643475204472</c:v>
                </c:pt>
                <c:pt idx="3">
                  <c:v>0.84517231788811897</c:v>
                </c:pt>
                <c:pt idx="4">
                  <c:v>1.0128898170279608</c:v>
                </c:pt>
              </c:numCache>
            </c:numRef>
          </c:val>
          <c:extLst>
            <c:ext xmlns:c16="http://schemas.microsoft.com/office/drawing/2014/chart" uri="{C3380CC4-5D6E-409C-BE32-E72D297353CC}">
              <c16:uniqueId val="{00000001-412F-4806-9936-9755BAD3C025}"/>
            </c:ext>
          </c:extLst>
        </c:ser>
        <c:dLbls>
          <c:dLblPos val="ctr"/>
          <c:showLegendKey val="0"/>
          <c:showVal val="1"/>
          <c:showCatName val="0"/>
          <c:showSerName val="0"/>
          <c:showPercent val="0"/>
          <c:showBubbleSize val="0"/>
        </c:dLbls>
        <c:gapWidth val="182"/>
        <c:axId val="2122675808"/>
        <c:axId val="2122676640"/>
      </c:barChart>
      <c:catAx>
        <c:axId val="212267580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r">
              <a:defRPr sz="1100" b="0" i="0" u="none" strike="noStrike" kern="1200" baseline="0">
                <a:solidFill>
                  <a:schemeClr val="tx1"/>
                </a:solidFill>
                <a:latin typeface="Barlow" panose="00000500000000000000" pitchFamily="2" charset="0"/>
                <a:ea typeface="+mn-ea"/>
                <a:cs typeface="+mn-cs"/>
              </a:defRPr>
            </a:pPr>
            <a:endParaRPr lang="fi-FI"/>
          </a:p>
        </c:txPr>
        <c:crossAx val="2122676640"/>
        <c:crosses val="autoZero"/>
        <c:auto val="1"/>
        <c:lblAlgn val="ctr"/>
        <c:lblOffset val="100"/>
        <c:noMultiLvlLbl val="0"/>
      </c:catAx>
      <c:valAx>
        <c:axId val="2122676640"/>
        <c:scaling>
          <c:orientation val="minMax"/>
        </c:scaling>
        <c:delete val="1"/>
        <c:axPos val="t"/>
        <c:numFmt formatCode="General" sourceLinked="1"/>
        <c:majorTickMark val="none"/>
        <c:minorTickMark val="none"/>
        <c:tickLblPos val="high"/>
        <c:crossAx val="2122675808"/>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latin typeface="Barlow" panose="00000500000000000000" pitchFamily="2" charset="0"/>
        </a:defRPr>
      </a:pPr>
      <a:endParaRPr lang="fi-FI"/>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85680F-322D-32B9-EA7B-336C71CE0F9C}"/>
              </a:ext>
            </a:extLst>
          </p:cNvPr>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en-GB" sz="800" dirty="0">
              <a:latin typeface="Avenir Next LT Pro" panose="020B0504020202020204" pitchFamily="34" charset="0"/>
            </a:endParaRPr>
          </a:p>
        </p:txBody>
      </p:sp>
      <p:sp>
        <p:nvSpPr>
          <p:cNvPr id="3" name="Date Placeholder 2">
            <a:extLst>
              <a:ext uri="{FF2B5EF4-FFF2-40B4-BE49-F238E27FC236}">
                <a16:creationId xmlns:a16="http://schemas.microsoft.com/office/drawing/2014/main" id="{08051F5C-844F-17C2-0206-E89566278805}"/>
              </a:ext>
            </a:extLst>
          </p:cNvPr>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E5134352-EA82-434B-BAA3-FB840E7796F3}" type="datetimeFigureOut">
              <a:rPr lang="en-GB" sz="800" smtClean="0">
                <a:latin typeface="Avenir Next LT Pro" panose="020B0504020202020204" pitchFamily="34" charset="0"/>
              </a:rPr>
              <a:t>14/03/2023</a:t>
            </a:fld>
            <a:endParaRPr lang="en-GB" sz="800" dirty="0">
              <a:latin typeface="Avenir Next LT Pro" panose="020B0504020202020204" pitchFamily="34" charset="0"/>
            </a:endParaRPr>
          </a:p>
        </p:txBody>
      </p:sp>
      <p:sp>
        <p:nvSpPr>
          <p:cNvPr id="4" name="Footer Placeholder 3">
            <a:extLst>
              <a:ext uri="{FF2B5EF4-FFF2-40B4-BE49-F238E27FC236}">
                <a16:creationId xmlns:a16="http://schemas.microsoft.com/office/drawing/2014/main" id="{F1563A57-9F7F-F92C-1867-5B8421312485}"/>
              </a:ext>
            </a:extLst>
          </p:cNvPr>
          <p:cNvSpPr>
            <a:spLocks noGrp="1"/>
          </p:cNvSpPr>
          <p:nvPr>
            <p:ph type="ftr" sz="quarter" idx="2"/>
          </p:nvPr>
        </p:nvSpPr>
        <p:spPr>
          <a:xfrm>
            <a:off x="0" y="9443662"/>
            <a:ext cx="2929837" cy="498851"/>
          </a:xfrm>
          <a:prstGeom prst="rect">
            <a:avLst/>
          </a:prstGeom>
        </p:spPr>
        <p:txBody>
          <a:bodyPr vert="horz" lIns="91440" tIns="45720" rIns="91440" bIns="45720" rtlCol="0" anchor="b"/>
          <a:lstStyle>
            <a:lvl1pPr algn="l">
              <a:defRPr sz="1200"/>
            </a:lvl1pPr>
          </a:lstStyle>
          <a:p>
            <a:endParaRPr lang="en-GB" sz="800" dirty="0">
              <a:latin typeface="Avenir Next LT Pro" panose="020B0504020202020204" pitchFamily="34" charset="0"/>
            </a:endParaRPr>
          </a:p>
        </p:txBody>
      </p:sp>
      <p:sp>
        <p:nvSpPr>
          <p:cNvPr id="5" name="Slide Number Placeholder 4">
            <a:extLst>
              <a:ext uri="{FF2B5EF4-FFF2-40B4-BE49-F238E27FC236}">
                <a16:creationId xmlns:a16="http://schemas.microsoft.com/office/drawing/2014/main" id="{750AC9B8-4E26-1621-02C2-93BEBCB9BA52}"/>
              </a:ext>
            </a:extLst>
          </p:cNvPr>
          <p:cNvSpPr>
            <a:spLocks noGrp="1"/>
          </p:cNvSpPr>
          <p:nvPr>
            <p:ph type="sldNum" sz="quarter" idx="3"/>
          </p:nvPr>
        </p:nvSpPr>
        <p:spPr>
          <a:xfrm>
            <a:off x="3829761" y="9443662"/>
            <a:ext cx="2929837" cy="498851"/>
          </a:xfrm>
          <a:prstGeom prst="rect">
            <a:avLst/>
          </a:prstGeom>
        </p:spPr>
        <p:txBody>
          <a:bodyPr vert="horz" lIns="91440" tIns="45720" rIns="91440" bIns="45720" rtlCol="0" anchor="b"/>
          <a:lstStyle>
            <a:lvl1pPr algn="r">
              <a:defRPr sz="1200"/>
            </a:lvl1pPr>
          </a:lstStyle>
          <a:p>
            <a:fld id="{7C73EB7B-071D-46FD-AA0B-F4538FB33426}" type="slidenum">
              <a:rPr lang="en-GB" sz="800" smtClean="0">
                <a:latin typeface="Avenir Next LT Pro" panose="020B0504020202020204" pitchFamily="34" charset="0"/>
              </a:rPr>
              <a:t>‹#›</a:t>
            </a:fld>
            <a:endParaRPr lang="en-GB" sz="800" dirty="0">
              <a:latin typeface="Avenir Next LT Pro" panose="020B0504020202020204" pitchFamily="34" charset="0"/>
            </a:endParaRPr>
          </a:p>
        </p:txBody>
      </p:sp>
    </p:spTree>
    <p:extLst>
      <p:ext uri="{BB962C8B-B14F-4D97-AF65-F5344CB8AC3E}">
        <p14:creationId xmlns:p14="http://schemas.microsoft.com/office/powerpoint/2010/main" val="35982088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32" userDrawn="1">
          <p15:clr>
            <a:srgbClr val="F26B43"/>
          </p15:clr>
        </p15:guide>
        <p15:guide id="2" pos="213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800">
                <a:latin typeface="Avenir Next LT Pro" panose="020B0504020202020204" pitchFamily="34" charset="0"/>
              </a:defRPr>
            </a:lvl1pPr>
          </a:lstStyle>
          <a:p>
            <a:endParaRPr lang="en-GB" dirty="0"/>
          </a:p>
        </p:txBody>
      </p:sp>
      <p:sp>
        <p:nvSpPr>
          <p:cNvPr id="3" name="Date Placeholder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800">
                <a:latin typeface="Avenir Next LT Pro" panose="020B0504020202020204" pitchFamily="34" charset="0"/>
              </a:defRPr>
            </a:lvl1pPr>
          </a:lstStyle>
          <a:p>
            <a:fld id="{63914948-143E-4CBE-8B0B-1819DD6323A2}" type="datetimeFigureOut">
              <a:rPr lang="en-GB" smtClean="0"/>
              <a:pPr/>
              <a:t>14/03/2023</a:t>
            </a:fld>
            <a:endParaRPr lang="en-GB" dirty="0"/>
          </a:p>
        </p:txBody>
      </p:sp>
      <p:sp>
        <p:nvSpPr>
          <p:cNvPr id="4" name="Slide Image Placeholder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800">
                <a:latin typeface="Avenir Next LT Pro" panose="020B0504020202020204" pitchFamily="34" charset="0"/>
              </a:defRPr>
            </a:lvl1pPr>
          </a:lstStyle>
          <a:p>
            <a:endParaRPr lang="en-GB" dirty="0"/>
          </a:p>
        </p:txBody>
      </p:sp>
      <p:sp>
        <p:nvSpPr>
          <p:cNvPr id="7" name="Slide Number Placeholder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800">
                <a:latin typeface="Avenir Next LT Pro" panose="020B0504020202020204" pitchFamily="34" charset="0"/>
              </a:defRPr>
            </a:lvl1pPr>
          </a:lstStyle>
          <a:p>
            <a:fld id="{5F300275-FB4C-4A5F-ABB8-2E75868E247B}" type="slidenum">
              <a:rPr lang="en-GB" smtClean="0"/>
              <a:pPr/>
              <a:t>‹#›</a:t>
            </a:fld>
            <a:endParaRPr lang="en-GB" dirty="0"/>
          </a:p>
        </p:txBody>
      </p:sp>
    </p:spTree>
    <p:extLst>
      <p:ext uri="{BB962C8B-B14F-4D97-AF65-F5344CB8AC3E}">
        <p14:creationId xmlns:p14="http://schemas.microsoft.com/office/powerpoint/2010/main" val="2933275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32" userDrawn="1">
          <p15:clr>
            <a:srgbClr val="F26B43"/>
          </p15:clr>
        </p15:guide>
        <p15:guide id="2" pos="213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Keväällä kilpailutetuista neljästä päällystysurakasta kolme on jouduttu keskeyttämään…liian korkeiksi nousseiden kustannusten vuoksi.</a:t>
            </a:r>
          </a:p>
        </p:txBody>
      </p:sp>
      <p:sp>
        <p:nvSpPr>
          <p:cNvPr id="4" name="Dian numeron paikkamerkki 3"/>
          <p:cNvSpPr>
            <a:spLocks noGrp="1"/>
          </p:cNvSpPr>
          <p:nvPr>
            <p:ph type="sldNum" sz="quarter" idx="5"/>
          </p:nvPr>
        </p:nvSpPr>
        <p:spPr/>
        <p:txBody>
          <a:bodyPr/>
          <a:lstStyle/>
          <a:p>
            <a:fld id="{5F300275-FB4C-4A5F-ABB8-2E75868E247B}" type="slidenum">
              <a:rPr lang="en-GB" smtClean="0"/>
              <a:pPr/>
              <a:t>6</a:t>
            </a:fld>
            <a:endParaRPr lang="en-GB" dirty="0"/>
          </a:p>
        </p:txBody>
      </p:sp>
    </p:spTree>
    <p:extLst>
      <p:ext uri="{BB962C8B-B14F-4D97-AF65-F5344CB8AC3E}">
        <p14:creationId xmlns:p14="http://schemas.microsoft.com/office/powerpoint/2010/main" val="865003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5"/>
          </p:nvPr>
        </p:nvSpPr>
        <p:spPr/>
        <p:txBody>
          <a:bodyPr/>
          <a:lstStyle/>
          <a:p>
            <a:fld id="{E2359A60-971E-480B-A218-64D022948B49}" type="slidenum">
              <a:rPr lang="fi-FI" smtClean="0"/>
              <a:t>11</a:t>
            </a:fld>
            <a:endParaRPr lang="fi-FI"/>
          </a:p>
        </p:txBody>
      </p:sp>
    </p:spTree>
    <p:extLst>
      <p:ext uri="{BB962C8B-B14F-4D97-AF65-F5344CB8AC3E}">
        <p14:creationId xmlns:p14="http://schemas.microsoft.com/office/powerpoint/2010/main" val="23139491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Master" Target="../slideMasters/slideMaster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image" Target="../media/image34.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image" Target="../media/image28.jpe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image" Target="../media/image35.jpeg"/><Relationship Id="rId1" Type="http://schemas.openxmlformats.org/officeDocument/2006/relationships/slideMaster" Target="../slideMasters/slideMaster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Aloitusdia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p:nvPr>
        </p:nvSpPr>
        <p:spPr>
          <a:xfrm>
            <a:off x="1200150" y="2060575"/>
            <a:ext cx="9791700" cy="2304529"/>
          </a:xfrm>
        </p:spPr>
        <p:txBody>
          <a:bodyPr anchor="t" anchorCtr="0"/>
          <a:lstStyle>
            <a:lvl1pPr algn="l">
              <a:defRPr sz="4800">
                <a:solidFill>
                  <a:schemeClr val="bg1"/>
                </a:solidFill>
              </a:defRPr>
            </a:lvl1pPr>
          </a:lstStyle>
          <a:p>
            <a:r>
              <a:rPr lang="fi-FI" noProof="0"/>
              <a:t>Muokkaa ots. perustyyl. napsautt.</a:t>
            </a:r>
          </a:p>
        </p:txBody>
      </p:sp>
      <p:sp>
        <p:nvSpPr>
          <p:cNvPr id="3" name="Subtitle 2">
            <a:extLst>
              <a:ext uri="{FF2B5EF4-FFF2-40B4-BE49-F238E27FC236}">
                <a16:creationId xmlns:a16="http://schemas.microsoft.com/office/drawing/2014/main" id="{5BA9B7E5-3139-76AA-C2C3-60620F1D9B49}"/>
              </a:ext>
            </a:extLst>
          </p:cNvPr>
          <p:cNvSpPr>
            <a:spLocks noGrp="1"/>
          </p:cNvSpPr>
          <p:nvPr>
            <p:ph type="subTitle" idx="1"/>
          </p:nvPr>
        </p:nvSpPr>
        <p:spPr>
          <a:xfrm>
            <a:off x="1200150" y="4509120"/>
            <a:ext cx="9791700" cy="864096"/>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59AAC26C-640E-44FA-B298-142BF359FAC5}"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1" name="Text Placeholder 10">
            <a:extLst>
              <a:ext uri="{FF2B5EF4-FFF2-40B4-BE49-F238E27FC236}">
                <a16:creationId xmlns:a16="http://schemas.microsoft.com/office/drawing/2014/main" id="{897DE48D-705B-612C-7DFA-B303012D79EC}"/>
              </a:ext>
            </a:extLst>
          </p:cNvPr>
          <p:cNvSpPr>
            <a:spLocks noGrp="1"/>
          </p:cNvSpPr>
          <p:nvPr>
            <p:ph type="body" sz="quarter" idx="13"/>
          </p:nvPr>
        </p:nvSpPr>
        <p:spPr>
          <a:xfrm>
            <a:off x="1198587" y="5517232"/>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p:nvPr>
        </p:nvSpPr>
        <p:spPr>
          <a:xfrm>
            <a:off x="1198587" y="5805264"/>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pic>
        <p:nvPicPr>
          <p:cNvPr id="20" name="Graphic 19">
            <a:extLst>
              <a:ext uri="{FF2B5EF4-FFF2-40B4-BE49-F238E27FC236}">
                <a16:creationId xmlns:a16="http://schemas.microsoft.com/office/drawing/2014/main" id="{69B73F0E-43DE-84FB-4C86-249107196DFD}"/>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8119326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tsikko ja sisältö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55CC-1185-51FC-E3B8-4147606A5030}"/>
              </a:ext>
            </a:extLst>
          </p:cNvPr>
          <p:cNvSpPr>
            <a:spLocks noGrp="1"/>
          </p:cNvSpPr>
          <p:nvPr>
            <p:ph type="title"/>
          </p:nvPr>
        </p:nvSpPr>
        <p:spPr>
          <a:xfrm>
            <a:off x="407988" y="333375"/>
            <a:ext cx="10008494" cy="1008063"/>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6CE6B893-6B04-6927-CE94-9A66F78D614E}"/>
              </a:ext>
            </a:extLst>
          </p:cNvPr>
          <p:cNvSpPr>
            <a:spLocks noGrp="1"/>
          </p:cNvSpPr>
          <p:nvPr>
            <p:ph idx="1"/>
          </p:nvPr>
        </p:nvSpPr>
        <p:spPr>
          <a:xfrm>
            <a:off x="407987" y="1628775"/>
            <a:ext cx="10008493"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4" name="Date Placeholder 3">
            <a:extLst>
              <a:ext uri="{FF2B5EF4-FFF2-40B4-BE49-F238E27FC236}">
                <a16:creationId xmlns:a16="http://schemas.microsoft.com/office/drawing/2014/main" id="{DFD925BA-5B20-3CBA-B94B-28B753A84A3E}"/>
              </a:ext>
            </a:extLst>
          </p:cNvPr>
          <p:cNvSpPr>
            <a:spLocks noGrp="1"/>
          </p:cNvSpPr>
          <p:nvPr>
            <p:ph type="dt" sz="half" idx="10"/>
          </p:nvPr>
        </p:nvSpPr>
        <p:spPr/>
        <p:txBody>
          <a:bodyPr/>
          <a:lstStyle/>
          <a:p>
            <a:fld id="{2183F931-B0E0-4812-B52B-95D66697D1AE}" type="datetime1">
              <a:rPr lang="fi-FI" noProof="0" smtClean="0"/>
              <a:t>14.3.2023</a:t>
            </a:fld>
            <a:endParaRPr lang="fi-FI" noProof="0"/>
          </a:p>
        </p:txBody>
      </p:sp>
      <p:sp>
        <p:nvSpPr>
          <p:cNvPr id="5" name="Footer Placeholder 4">
            <a:extLst>
              <a:ext uri="{FF2B5EF4-FFF2-40B4-BE49-F238E27FC236}">
                <a16:creationId xmlns:a16="http://schemas.microsoft.com/office/drawing/2014/main" id="{247193C2-3638-0637-9E42-4D47B9D9F3CA}"/>
              </a:ext>
            </a:extLst>
          </p:cNvPr>
          <p:cNvSpPr>
            <a:spLocks noGrp="1"/>
          </p:cNvSpPr>
          <p:nvPr>
            <p:ph type="ftr" sz="quarter" idx="11"/>
          </p:nvPr>
        </p:nvSpPr>
        <p:spPr/>
        <p:txBody>
          <a:body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09FAE3C4-91D4-D1BC-C03D-1496593FA717}"/>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4127108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tsikko ja sisältö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55CC-1185-51FC-E3B8-4147606A5030}"/>
              </a:ext>
            </a:extLst>
          </p:cNvPr>
          <p:cNvSpPr>
            <a:spLocks noGrp="1"/>
          </p:cNvSpPr>
          <p:nvPr>
            <p:ph type="title"/>
          </p:nvPr>
        </p:nvSpPr>
        <p:spPr>
          <a:xfrm>
            <a:off x="407988" y="333375"/>
            <a:ext cx="10008494" cy="1008063"/>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6CE6B893-6B04-6927-CE94-9A66F78D614E}"/>
              </a:ext>
            </a:extLst>
          </p:cNvPr>
          <p:cNvSpPr>
            <a:spLocks noGrp="1"/>
          </p:cNvSpPr>
          <p:nvPr>
            <p:ph idx="1"/>
          </p:nvPr>
        </p:nvSpPr>
        <p:spPr>
          <a:xfrm>
            <a:off x="407987" y="1628775"/>
            <a:ext cx="10008493"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4" name="Date Placeholder 3">
            <a:extLst>
              <a:ext uri="{FF2B5EF4-FFF2-40B4-BE49-F238E27FC236}">
                <a16:creationId xmlns:a16="http://schemas.microsoft.com/office/drawing/2014/main" id="{DFD925BA-5B20-3CBA-B94B-28B753A84A3E}"/>
              </a:ext>
            </a:extLst>
          </p:cNvPr>
          <p:cNvSpPr>
            <a:spLocks noGrp="1"/>
          </p:cNvSpPr>
          <p:nvPr>
            <p:ph type="dt" sz="half" idx="10"/>
          </p:nvPr>
        </p:nvSpPr>
        <p:spPr/>
        <p:txBody>
          <a:bodyPr/>
          <a:lstStyle/>
          <a:p>
            <a:fld id="{72FD116C-5EF8-4838-9A5F-86AB544AA46C}" type="datetime1">
              <a:rPr lang="fi-FI" noProof="0" smtClean="0"/>
              <a:t>14.3.2023</a:t>
            </a:fld>
            <a:endParaRPr lang="fi-FI" noProof="0"/>
          </a:p>
        </p:txBody>
      </p:sp>
      <p:sp>
        <p:nvSpPr>
          <p:cNvPr id="5" name="Footer Placeholder 4">
            <a:extLst>
              <a:ext uri="{FF2B5EF4-FFF2-40B4-BE49-F238E27FC236}">
                <a16:creationId xmlns:a16="http://schemas.microsoft.com/office/drawing/2014/main" id="{247193C2-3638-0637-9E42-4D47B9D9F3CA}"/>
              </a:ext>
            </a:extLst>
          </p:cNvPr>
          <p:cNvSpPr>
            <a:spLocks noGrp="1"/>
          </p:cNvSpPr>
          <p:nvPr>
            <p:ph type="ftr" sz="quarter" idx="11"/>
          </p:nvPr>
        </p:nvSpPr>
        <p:spPr>
          <a:xfrm>
            <a:off x="2063552" y="6381329"/>
            <a:ext cx="8928992" cy="143296"/>
          </a:xfrm>
        </p:spPr>
        <p:txBody>
          <a:bodyPr/>
          <a:lstStyle>
            <a:lvl1pPr>
              <a:defRPr/>
            </a:lvl1pPr>
          </a:lstStyle>
          <a:p>
            <a:r>
              <a:rPr lang="fi-FI" dirty="0"/>
              <a:t>INFRA ry</a:t>
            </a:r>
          </a:p>
        </p:txBody>
      </p:sp>
      <p:sp>
        <p:nvSpPr>
          <p:cNvPr id="6" name="Slide Number Placeholder 5">
            <a:extLst>
              <a:ext uri="{FF2B5EF4-FFF2-40B4-BE49-F238E27FC236}">
                <a16:creationId xmlns:a16="http://schemas.microsoft.com/office/drawing/2014/main" id="{09FAE3C4-91D4-D1BC-C03D-1496593FA717}"/>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1481995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aksi sisältöä ja kuvio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55CC-1185-51FC-E3B8-4147606A5030}"/>
              </a:ext>
            </a:extLst>
          </p:cNvPr>
          <p:cNvSpPr>
            <a:spLocks noGrp="1"/>
          </p:cNvSpPr>
          <p:nvPr>
            <p:ph type="title"/>
          </p:nvPr>
        </p:nvSpPr>
        <p:spPr>
          <a:xfrm>
            <a:off x="407988" y="333375"/>
            <a:ext cx="10008494" cy="1008063"/>
          </a:xfrm>
        </p:spPr>
        <p:txBody>
          <a:bodyPr/>
          <a:lstStyle/>
          <a:p>
            <a:r>
              <a:rPr lang="fi-FI" noProof="0"/>
              <a:t>Muokkaa ots. perustyyl. napsautt.</a:t>
            </a:r>
            <a:endParaRPr lang="fi-FI" noProof="0" dirty="0"/>
          </a:p>
        </p:txBody>
      </p:sp>
      <p:sp>
        <p:nvSpPr>
          <p:cNvPr id="3" name="Content Placeholder 2">
            <a:extLst>
              <a:ext uri="{FF2B5EF4-FFF2-40B4-BE49-F238E27FC236}">
                <a16:creationId xmlns:a16="http://schemas.microsoft.com/office/drawing/2014/main" id="{6CE6B893-6B04-6927-CE94-9A66F78D614E}"/>
              </a:ext>
            </a:extLst>
          </p:cNvPr>
          <p:cNvSpPr>
            <a:spLocks noGrp="1"/>
          </p:cNvSpPr>
          <p:nvPr>
            <p:ph idx="1"/>
          </p:nvPr>
        </p:nvSpPr>
        <p:spPr>
          <a:xfrm>
            <a:off x="407987" y="1628775"/>
            <a:ext cx="4823917"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endParaRPr lang="fi-FI" noProof="0" dirty="0"/>
          </a:p>
        </p:txBody>
      </p:sp>
      <p:sp>
        <p:nvSpPr>
          <p:cNvPr id="4" name="Date Placeholder 3">
            <a:extLst>
              <a:ext uri="{FF2B5EF4-FFF2-40B4-BE49-F238E27FC236}">
                <a16:creationId xmlns:a16="http://schemas.microsoft.com/office/drawing/2014/main" id="{DFD925BA-5B20-3CBA-B94B-28B753A84A3E}"/>
              </a:ext>
            </a:extLst>
          </p:cNvPr>
          <p:cNvSpPr>
            <a:spLocks noGrp="1"/>
          </p:cNvSpPr>
          <p:nvPr>
            <p:ph type="dt" sz="half" idx="10"/>
          </p:nvPr>
        </p:nvSpPr>
        <p:spPr/>
        <p:txBody>
          <a:bodyPr/>
          <a:lstStyle/>
          <a:p>
            <a:fld id="{505ECB2C-3B26-4642-A08B-D91DA94758CC}" type="datetime1">
              <a:rPr lang="fi-FI" noProof="0" smtClean="0"/>
              <a:t>14.3.2023</a:t>
            </a:fld>
            <a:endParaRPr lang="fi-FI" noProof="0"/>
          </a:p>
        </p:txBody>
      </p:sp>
      <p:sp>
        <p:nvSpPr>
          <p:cNvPr id="5" name="Footer Placeholder 4">
            <a:extLst>
              <a:ext uri="{FF2B5EF4-FFF2-40B4-BE49-F238E27FC236}">
                <a16:creationId xmlns:a16="http://schemas.microsoft.com/office/drawing/2014/main" id="{247193C2-3638-0637-9E42-4D47B9D9F3CA}"/>
              </a:ext>
            </a:extLst>
          </p:cNvPr>
          <p:cNvSpPr>
            <a:spLocks noGrp="1"/>
          </p:cNvSpPr>
          <p:nvPr>
            <p:ph type="ftr" sz="quarter" idx="11"/>
          </p:nvPr>
        </p:nvSpPr>
        <p:spPr/>
        <p:txBody>
          <a:bodyPr/>
          <a:lstStyle>
            <a:lvl1pPr>
              <a:defRPr/>
            </a:lvl1pPr>
          </a:lstStyle>
          <a:p>
            <a:r>
              <a:rPr lang="fi-FI" dirty="0"/>
              <a:t>INFRA ry</a:t>
            </a:r>
          </a:p>
        </p:txBody>
      </p:sp>
      <p:sp>
        <p:nvSpPr>
          <p:cNvPr id="6" name="Slide Number Placeholder 5">
            <a:extLst>
              <a:ext uri="{FF2B5EF4-FFF2-40B4-BE49-F238E27FC236}">
                <a16:creationId xmlns:a16="http://schemas.microsoft.com/office/drawing/2014/main" id="{09FAE3C4-91D4-D1BC-C03D-1496593FA717}"/>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7" name="Content Placeholder 2">
            <a:extLst>
              <a:ext uri="{FF2B5EF4-FFF2-40B4-BE49-F238E27FC236}">
                <a16:creationId xmlns:a16="http://schemas.microsoft.com/office/drawing/2014/main" id="{E6ED8460-F9B2-1E6C-652D-AA997ED935B1}"/>
              </a:ext>
            </a:extLst>
          </p:cNvPr>
          <p:cNvSpPr>
            <a:spLocks noGrp="1"/>
          </p:cNvSpPr>
          <p:nvPr>
            <p:ph idx="13"/>
          </p:nvPr>
        </p:nvSpPr>
        <p:spPr>
          <a:xfrm>
            <a:off x="5591944" y="1625600"/>
            <a:ext cx="4824536"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endParaRPr lang="fi-FI" noProof="0" dirty="0"/>
          </a:p>
        </p:txBody>
      </p:sp>
    </p:spTree>
    <p:extLst>
      <p:ext uri="{BB962C8B-B14F-4D97-AF65-F5344CB8AC3E}">
        <p14:creationId xmlns:p14="http://schemas.microsoft.com/office/powerpoint/2010/main" val="409297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aksi sisältöä ja kuvi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55CC-1185-51FC-E3B8-4147606A5030}"/>
              </a:ext>
            </a:extLst>
          </p:cNvPr>
          <p:cNvSpPr>
            <a:spLocks noGrp="1"/>
          </p:cNvSpPr>
          <p:nvPr>
            <p:ph type="title"/>
          </p:nvPr>
        </p:nvSpPr>
        <p:spPr>
          <a:xfrm>
            <a:off x="407988" y="333375"/>
            <a:ext cx="10008494" cy="1008063"/>
          </a:xfrm>
        </p:spPr>
        <p:txBody>
          <a:bodyPr/>
          <a:lstStyle/>
          <a:p>
            <a:r>
              <a:rPr lang="fi-FI" noProof="0"/>
              <a:t>Muokkaa ots. perustyyl. napsautt.</a:t>
            </a:r>
          </a:p>
        </p:txBody>
      </p:sp>
      <p:sp>
        <p:nvSpPr>
          <p:cNvPr id="4" name="Date Placeholder 3">
            <a:extLst>
              <a:ext uri="{FF2B5EF4-FFF2-40B4-BE49-F238E27FC236}">
                <a16:creationId xmlns:a16="http://schemas.microsoft.com/office/drawing/2014/main" id="{DFD925BA-5B20-3CBA-B94B-28B753A84A3E}"/>
              </a:ext>
            </a:extLst>
          </p:cNvPr>
          <p:cNvSpPr>
            <a:spLocks noGrp="1"/>
          </p:cNvSpPr>
          <p:nvPr>
            <p:ph type="dt" sz="half" idx="10"/>
          </p:nvPr>
        </p:nvSpPr>
        <p:spPr/>
        <p:txBody>
          <a:bodyPr/>
          <a:lstStyle/>
          <a:p>
            <a:fld id="{2183F931-B0E0-4812-B52B-95D66697D1AE}" type="datetime1">
              <a:rPr lang="fi-FI" noProof="0" smtClean="0"/>
              <a:t>14.3.2023</a:t>
            </a:fld>
            <a:endParaRPr lang="fi-FI" noProof="0"/>
          </a:p>
        </p:txBody>
      </p:sp>
      <p:sp>
        <p:nvSpPr>
          <p:cNvPr id="5" name="Footer Placeholder 4">
            <a:extLst>
              <a:ext uri="{FF2B5EF4-FFF2-40B4-BE49-F238E27FC236}">
                <a16:creationId xmlns:a16="http://schemas.microsoft.com/office/drawing/2014/main" id="{247193C2-3638-0637-9E42-4D47B9D9F3CA}"/>
              </a:ext>
            </a:extLst>
          </p:cNvPr>
          <p:cNvSpPr>
            <a:spLocks noGrp="1"/>
          </p:cNvSpPr>
          <p:nvPr>
            <p:ph type="ftr" sz="quarter" idx="11"/>
          </p:nvPr>
        </p:nvSpPr>
        <p:spPr/>
        <p:txBody>
          <a:bodyPr/>
          <a:lstStyle>
            <a:lvl1pPr>
              <a:defRPr/>
            </a:lvl1pPr>
          </a:lstStyle>
          <a:p>
            <a:r>
              <a:rPr lang="fi-FI" dirty="0"/>
              <a:t>INFRA ry</a:t>
            </a:r>
          </a:p>
        </p:txBody>
      </p:sp>
      <p:sp>
        <p:nvSpPr>
          <p:cNvPr id="6" name="Slide Number Placeholder 5">
            <a:extLst>
              <a:ext uri="{FF2B5EF4-FFF2-40B4-BE49-F238E27FC236}">
                <a16:creationId xmlns:a16="http://schemas.microsoft.com/office/drawing/2014/main" id="{09FAE3C4-91D4-D1BC-C03D-1496593FA717}"/>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7" name="Content Placeholder 2">
            <a:extLst>
              <a:ext uri="{FF2B5EF4-FFF2-40B4-BE49-F238E27FC236}">
                <a16:creationId xmlns:a16="http://schemas.microsoft.com/office/drawing/2014/main" id="{A94252B3-EC17-3576-06D2-135934271A66}"/>
              </a:ext>
            </a:extLst>
          </p:cNvPr>
          <p:cNvSpPr>
            <a:spLocks noGrp="1"/>
          </p:cNvSpPr>
          <p:nvPr>
            <p:ph idx="1"/>
          </p:nvPr>
        </p:nvSpPr>
        <p:spPr>
          <a:xfrm>
            <a:off x="407987" y="1628775"/>
            <a:ext cx="4823917"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endParaRPr lang="fi-FI" noProof="0" dirty="0"/>
          </a:p>
        </p:txBody>
      </p:sp>
      <p:sp>
        <p:nvSpPr>
          <p:cNvPr id="8" name="Content Placeholder 2">
            <a:extLst>
              <a:ext uri="{FF2B5EF4-FFF2-40B4-BE49-F238E27FC236}">
                <a16:creationId xmlns:a16="http://schemas.microsoft.com/office/drawing/2014/main" id="{E9616082-FCF3-0B4C-CCD3-8B4500C23EE4}"/>
              </a:ext>
            </a:extLst>
          </p:cNvPr>
          <p:cNvSpPr>
            <a:spLocks noGrp="1"/>
          </p:cNvSpPr>
          <p:nvPr>
            <p:ph idx="13"/>
          </p:nvPr>
        </p:nvSpPr>
        <p:spPr>
          <a:xfrm>
            <a:off x="5591944" y="1625600"/>
            <a:ext cx="4824536"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endParaRPr lang="fi-FI" noProof="0" dirty="0"/>
          </a:p>
        </p:txBody>
      </p:sp>
    </p:spTree>
    <p:extLst>
      <p:ext uri="{BB962C8B-B14F-4D97-AF65-F5344CB8AC3E}">
        <p14:creationId xmlns:p14="http://schemas.microsoft.com/office/powerpoint/2010/main" val="3743080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Kaksi sisältöä ja kuvio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55CC-1185-51FC-E3B8-4147606A5030}"/>
              </a:ext>
            </a:extLst>
          </p:cNvPr>
          <p:cNvSpPr>
            <a:spLocks noGrp="1"/>
          </p:cNvSpPr>
          <p:nvPr>
            <p:ph type="title"/>
          </p:nvPr>
        </p:nvSpPr>
        <p:spPr>
          <a:xfrm>
            <a:off x="407988" y="333375"/>
            <a:ext cx="10008494" cy="1008063"/>
          </a:xfrm>
        </p:spPr>
        <p:txBody>
          <a:bodyPr/>
          <a:lstStyle/>
          <a:p>
            <a:r>
              <a:rPr lang="fi-FI" noProof="0"/>
              <a:t>Muokkaa ots. perustyyl. napsautt.</a:t>
            </a:r>
          </a:p>
        </p:txBody>
      </p:sp>
      <p:sp>
        <p:nvSpPr>
          <p:cNvPr id="4" name="Date Placeholder 3">
            <a:extLst>
              <a:ext uri="{FF2B5EF4-FFF2-40B4-BE49-F238E27FC236}">
                <a16:creationId xmlns:a16="http://schemas.microsoft.com/office/drawing/2014/main" id="{DFD925BA-5B20-3CBA-B94B-28B753A84A3E}"/>
              </a:ext>
            </a:extLst>
          </p:cNvPr>
          <p:cNvSpPr>
            <a:spLocks noGrp="1"/>
          </p:cNvSpPr>
          <p:nvPr>
            <p:ph type="dt" sz="half" idx="10"/>
          </p:nvPr>
        </p:nvSpPr>
        <p:spPr/>
        <p:txBody>
          <a:bodyPr/>
          <a:lstStyle/>
          <a:p>
            <a:fld id="{72FD116C-5EF8-4838-9A5F-86AB544AA46C}" type="datetime1">
              <a:rPr lang="fi-FI" noProof="0" smtClean="0"/>
              <a:t>14.3.2023</a:t>
            </a:fld>
            <a:endParaRPr lang="fi-FI" noProof="0"/>
          </a:p>
        </p:txBody>
      </p:sp>
      <p:sp>
        <p:nvSpPr>
          <p:cNvPr id="5" name="Footer Placeholder 4">
            <a:extLst>
              <a:ext uri="{FF2B5EF4-FFF2-40B4-BE49-F238E27FC236}">
                <a16:creationId xmlns:a16="http://schemas.microsoft.com/office/drawing/2014/main" id="{247193C2-3638-0637-9E42-4D47B9D9F3CA}"/>
              </a:ext>
            </a:extLst>
          </p:cNvPr>
          <p:cNvSpPr>
            <a:spLocks noGrp="1"/>
          </p:cNvSpPr>
          <p:nvPr>
            <p:ph type="ftr" sz="quarter" idx="11"/>
          </p:nvPr>
        </p:nvSpPr>
        <p:spPr/>
        <p:txBody>
          <a:body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09FAE3C4-91D4-D1BC-C03D-1496593FA717}"/>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7" name="Content Placeholder 2">
            <a:extLst>
              <a:ext uri="{FF2B5EF4-FFF2-40B4-BE49-F238E27FC236}">
                <a16:creationId xmlns:a16="http://schemas.microsoft.com/office/drawing/2014/main" id="{15D5B7C8-05AF-1853-86CF-BEC542D91229}"/>
              </a:ext>
            </a:extLst>
          </p:cNvPr>
          <p:cNvSpPr>
            <a:spLocks noGrp="1"/>
          </p:cNvSpPr>
          <p:nvPr>
            <p:ph idx="1"/>
          </p:nvPr>
        </p:nvSpPr>
        <p:spPr>
          <a:xfrm>
            <a:off x="407987" y="1628775"/>
            <a:ext cx="4823917"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endParaRPr lang="fi-FI" noProof="0" dirty="0"/>
          </a:p>
        </p:txBody>
      </p:sp>
      <p:sp>
        <p:nvSpPr>
          <p:cNvPr id="8" name="Content Placeholder 2">
            <a:extLst>
              <a:ext uri="{FF2B5EF4-FFF2-40B4-BE49-F238E27FC236}">
                <a16:creationId xmlns:a16="http://schemas.microsoft.com/office/drawing/2014/main" id="{6C27518B-3CD7-DBFA-4079-53C0210547B4}"/>
              </a:ext>
            </a:extLst>
          </p:cNvPr>
          <p:cNvSpPr>
            <a:spLocks noGrp="1"/>
          </p:cNvSpPr>
          <p:nvPr>
            <p:ph idx="13"/>
          </p:nvPr>
        </p:nvSpPr>
        <p:spPr>
          <a:xfrm>
            <a:off x="5591944" y="1625600"/>
            <a:ext cx="4824536"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endParaRPr lang="fi-FI" noProof="0" dirty="0"/>
          </a:p>
        </p:txBody>
      </p:sp>
    </p:spTree>
    <p:extLst>
      <p:ext uri="{BB962C8B-B14F-4D97-AF65-F5344CB8AC3E}">
        <p14:creationId xmlns:p14="http://schemas.microsoft.com/office/powerpoint/2010/main" val="40987446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Väliotsikko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6F4F2A28-91CF-4DAF-9C62-76FD9065E01E}"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1656457"/>
          </a:xfrm>
        </p:spPr>
        <p:txBody>
          <a:bodyPr anchor="t" anchorCtr="0"/>
          <a:lstStyle>
            <a:lvl1pPr algn="l">
              <a:defRPr sz="48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2" name="Freeform 9">
            <a:extLst>
              <a:ext uri="{FF2B5EF4-FFF2-40B4-BE49-F238E27FC236}">
                <a16:creationId xmlns:a16="http://schemas.microsoft.com/office/drawing/2014/main" id="{2C197826-9F8E-5472-A8FC-FBC0D76CA5C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2236943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Väliotsikk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EDE5D6E3-D4BB-4C2D-8285-CE55EDAC7BD2}"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1656457"/>
          </a:xfrm>
        </p:spPr>
        <p:txBody>
          <a:bodyPr anchor="t" anchorCtr="0"/>
          <a:lstStyle>
            <a:lvl1pPr algn="l">
              <a:defRPr sz="48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2" name="Freeform 9">
            <a:extLst>
              <a:ext uri="{FF2B5EF4-FFF2-40B4-BE49-F238E27FC236}">
                <a16:creationId xmlns:a16="http://schemas.microsoft.com/office/drawing/2014/main" id="{2C197826-9F8E-5472-A8FC-FBC0D76CA5C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2389131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Väliotsikko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05A1A527-6EF5-4468-9E5A-F96FFE392110}"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1656457"/>
          </a:xfrm>
        </p:spPr>
        <p:txBody>
          <a:bodyPr anchor="t" anchorCtr="0"/>
          <a:lstStyle>
            <a:lvl1pPr algn="l">
              <a:defRPr sz="48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2" name="Freeform 9">
            <a:extLst>
              <a:ext uri="{FF2B5EF4-FFF2-40B4-BE49-F238E27FC236}">
                <a16:creationId xmlns:a16="http://schemas.microsoft.com/office/drawing/2014/main" id="{2C197826-9F8E-5472-A8FC-FBC0D76CA5C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192338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Väliotsikko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EBF89BAD-D414-4E24-B195-7CFCB4A39898}"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1656457"/>
          </a:xfrm>
        </p:spPr>
        <p:txBody>
          <a:bodyPr anchor="t" anchorCtr="0"/>
          <a:lstStyle>
            <a:lvl1pPr algn="l">
              <a:defRPr sz="48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2" name="Freeform 9">
            <a:extLst>
              <a:ext uri="{FF2B5EF4-FFF2-40B4-BE49-F238E27FC236}">
                <a16:creationId xmlns:a16="http://schemas.microsoft.com/office/drawing/2014/main" id="{2C197826-9F8E-5472-A8FC-FBC0D76CA5C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fi-FI" noProof="0">
              <a:solidFill>
                <a:schemeClr val="tx1"/>
              </a:solidFill>
            </a:endParaRPr>
          </a:p>
        </p:txBody>
      </p:sp>
    </p:spTree>
    <p:extLst>
      <p:ext uri="{BB962C8B-B14F-4D97-AF65-F5344CB8AC3E}">
        <p14:creationId xmlns:p14="http://schemas.microsoft.com/office/powerpoint/2010/main" val="20252594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Väliotsikko Kuvalla">
    <p:bg>
      <p:bgPr>
        <a:solidFill>
          <a:schemeClr val="tx2"/>
        </a:solidFill>
        <a:effectLst/>
      </p:bgPr>
    </p:bg>
    <p:spTree>
      <p:nvGrpSpPr>
        <p:cNvPr id="1" name=""/>
        <p:cNvGrpSpPr/>
        <p:nvPr/>
      </p:nvGrpSpPr>
      <p:grpSpPr>
        <a:xfrm>
          <a:off x="0" y="0"/>
          <a:ext cx="0" cy="0"/>
          <a:chOff x="0" y="0"/>
          <a:chExt cx="0" cy="0"/>
        </a:xfrm>
      </p:grpSpPr>
      <p:sp>
        <p:nvSpPr>
          <p:cNvPr id="10" name="Picture Placeholder 12">
            <a:extLst>
              <a:ext uri="{FF2B5EF4-FFF2-40B4-BE49-F238E27FC236}">
                <a16:creationId xmlns:a16="http://schemas.microsoft.com/office/drawing/2014/main" id="{B2B6860F-B462-3395-0D42-1D6C858E9F40}"/>
              </a:ext>
            </a:extLst>
          </p:cNvPr>
          <p:cNvSpPr>
            <a:spLocks noGrp="1"/>
          </p:cNvSpPr>
          <p:nvPr>
            <p:ph type="pic" sz="quarter" idx="20" hasCustomPrompt="1"/>
          </p:nvPr>
        </p:nvSpPr>
        <p:spPr>
          <a:xfrm>
            <a:off x="0" y="0"/>
            <a:ext cx="12192000" cy="6858000"/>
          </a:xfrm>
          <a:solidFill>
            <a:schemeClr val="tx2"/>
          </a:solidFill>
        </p:spPr>
        <p:txBody>
          <a:bodyPr/>
          <a:lstStyle>
            <a:lvl1pPr marL="0" indent="0">
              <a:buFontTx/>
              <a:buNone/>
              <a:defRPr sz="1000"/>
            </a:lvl1pPr>
          </a:lstStyle>
          <a:p>
            <a:pPr marL="0" marR="0" lvl="0" indent="0" algn="l" defTabSz="914400" rtl="0" eaLnBrk="1" fontAlgn="auto" latinLnBrk="0" hangingPunct="1">
              <a:lnSpc>
                <a:spcPct val="100000"/>
              </a:lnSpc>
              <a:spcBef>
                <a:spcPts val="600"/>
              </a:spcBef>
              <a:spcAft>
                <a:spcPts val="0"/>
              </a:spcAft>
              <a:buClr>
                <a:schemeClr val="accent1"/>
              </a:buClr>
              <a:buSzTx/>
              <a:buFontTx/>
              <a:buNone/>
              <a:tabLst/>
              <a:defRPr/>
            </a:pPr>
            <a:r>
              <a:rPr lang="en-GB" dirty="0" err="1"/>
              <a:t>Lisää</a:t>
            </a:r>
            <a:r>
              <a:rPr lang="en-GB" dirty="0"/>
              <a:t> </a:t>
            </a:r>
            <a:r>
              <a:rPr lang="en-GB" dirty="0" err="1"/>
              <a:t>kuva</a:t>
            </a:r>
            <a:endParaRPr lang="en-GB" dirty="0"/>
          </a:p>
          <a:p>
            <a:endParaRPr lang="en-GB" dirty="0"/>
          </a:p>
        </p:txBody>
      </p:sp>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F9CCAF36-9FD4-44AB-9266-7472BDC5FEFE}"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738664"/>
          </a:xfrm>
        </p:spPr>
        <p:txBody>
          <a:bodyPr anchor="t" anchorCtr="0">
            <a:spAutoFit/>
          </a:bodyPr>
          <a:lstStyle>
            <a:lvl1pPr algn="l">
              <a:defRPr sz="48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9" name="Text Placeholder 2">
            <a:extLst>
              <a:ext uri="{FF2B5EF4-FFF2-40B4-BE49-F238E27FC236}">
                <a16:creationId xmlns:a16="http://schemas.microsoft.com/office/drawing/2014/main" id="{8920EF67-855D-61E4-6831-B4B8E192566A}"/>
              </a:ext>
            </a:extLst>
          </p:cNvPr>
          <p:cNvSpPr>
            <a:spLocks noGrp="1"/>
          </p:cNvSpPr>
          <p:nvPr>
            <p:ph type="body" sz="quarter" idx="19"/>
          </p:nvPr>
        </p:nvSpPr>
        <p:spPr>
          <a:xfrm>
            <a:off x="11503213" y="6308625"/>
            <a:ext cx="280800" cy="216000"/>
          </a:xfrm>
          <a:blipFill>
            <a:blip r:embed="rId2"/>
            <a:stretch>
              <a:fillRect/>
            </a:stretch>
          </a:blipFill>
        </p:spPr>
        <p:txBody>
          <a:bodyPr/>
          <a:lstStyle>
            <a:lvl1pPr>
              <a:defRPr sz="100">
                <a:noFill/>
              </a:defRPr>
            </a:lvl1pPr>
          </a:lstStyle>
          <a:p>
            <a:pPr lvl="0"/>
            <a:r>
              <a:rPr lang="fi-FI"/>
              <a:t>Muokkaa tekstin perustyylejä napsauttamalla</a:t>
            </a:r>
          </a:p>
        </p:txBody>
      </p:sp>
    </p:spTree>
    <p:extLst>
      <p:ext uri="{BB962C8B-B14F-4D97-AF65-F5344CB8AC3E}">
        <p14:creationId xmlns:p14="http://schemas.microsoft.com/office/powerpoint/2010/main" val="167558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loitusdi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p:nvPr>
        </p:nvSpPr>
        <p:spPr>
          <a:xfrm>
            <a:off x="1200150" y="2060575"/>
            <a:ext cx="9791700" cy="2304529"/>
          </a:xfrm>
        </p:spPr>
        <p:txBody>
          <a:bodyPr anchor="t" anchorCtr="0"/>
          <a:lstStyle>
            <a:lvl1pPr algn="l">
              <a:defRPr sz="4800">
                <a:solidFill>
                  <a:schemeClr val="bg1"/>
                </a:solidFill>
              </a:defRPr>
            </a:lvl1pPr>
          </a:lstStyle>
          <a:p>
            <a:r>
              <a:rPr lang="fi-FI" noProof="0"/>
              <a:t>Muokkaa ots. perustyyl. napsautt.</a:t>
            </a:r>
          </a:p>
        </p:txBody>
      </p:sp>
      <p:sp>
        <p:nvSpPr>
          <p:cNvPr id="3" name="Subtitle 2">
            <a:extLst>
              <a:ext uri="{FF2B5EF4-FFF2-40B4-BE49-F238E27FC236}">
                <a16:creationId xmlns:a16="http://schemas.microsoft.com/office/drawing/2014/main" id="{5BA9B7E5-3139-76AA-C2C3-60620F1D9B49}"/>
              </a:ext>
            </a:extLst>
          </p:cNvPr>
          <p:cNvSpPr>
            <a:spLocks noGrp="1"/>
          </p:cNvSpPr>
          <p:nvPr>
            <p:ph type="subTitle" idx="1"/>
          </p:nvPr>
        </p:nvSpPr>
        <p:spPr>
          <a:xfrm>
            <a:off x="1200150" y="4509120"/>
            <a:ext cx="9791700" cy="864096"/>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23147014-61DF-4F1C-895F-1CED0D384E1B}"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1" name="Text Placeholder 10">
            <a:extLst>
              <a:ext uri="{FF2B5EF4-FFF2-40B4-BE49-F238E27FC236}">
                <a16:creationId xmlns:a16="http://schemas.microsoft.com/office/drawing/2014/main" id="{897DE48D-705B-612C-7DFA-B303012D79EC}"/>
              </a:ext>
            </a:extLst>
          </p:cNvPr>
          <p:cNvSpPr>
            <a:spLocks noGrp="1"/>
          </p:cNvSpPr>
          <p:nvPr>
            <p:ph type="body" sz="quarter" idx="13"/>
          </p:nvPr>
        </p:nvSpPr>
        <p:spPr>
          <a:xfrm>
            <a:off x="1198587" y="5517232"/>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p:nvPr>
        </p:nvSpPr>
        <p:spPr>
          <a:xfrm>
            <a:off x="1198587" y="5805264"/>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pic>
        <p:nvPicPr>
          <p:cNvPr id="9" name="Graphic 8">
            <a:extLst>
              <a:ext uri="{FF2B5EF4-FFF2-40B4-BE49-F238E27FC236}">
                <a16:creationId xmlns:a16="http://schemas.microsoft.com/office/drawing/2014/main" id="{B8BD4111-C803-FC1A-33D2-0AB3A35879B8}"/>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146799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Väliotsikko Sininen">
    <p:bg>
      <p:bgPr>
        <a:solidFill>
          <a:schemeClr val="accent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7648B93C-268E-4D94-8C5C-A1E3B3F50EAA}"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1656457"/>
          </a:xfrm>
        </p:spPr>
        <p:txBody>
          <a:bodyPr anchor="t" anchorCtr="0"/>
          <a:lstStyle>
            <a:lvl1pPr algn="l">
              <a:defRPr sz="48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2" name="Freeform 9">
            <a:extLst>
              <a:ext uri="{FF2B5EF4-FFF2-40B4-BE49-F238E27FC236}">
                <a16:creationId xmlns:a16="http://schemas.microsoft.com/office/drawing/2014/main" id="{2C197826-9F8E-5472-A8FC-FBC0D76CA5C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12718995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Väliotsikko Oranssi">
    <p:bg>
      <p:bgPr>
        <a:solidFill>
          <a:schemeClr val="accent6"/>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580804E8-5B34-45CB-A5DE-1762D060DD8B}"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 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1656457"/>
          </a:xfrm>
        </p:spPr>
        <p:txBody>
          <a:bodyPr anchor="t" anchorCtr="0"/>
          <a:lstStyle>
            <a:lvl1pPr algn="l">
              <a:defRPr sz="48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2" name="Freeform 9">
            <a:extLst>
              <a:ext uri="{FF2B5EF4-FFF2-40B4-BE49-F238E27FC236}">
                <a16:creationId xmlns:a16="http://schemas.microsoft.com/office/drawing/2014/main" id="{2C197826-9F8E-5472-A8FC-FBC0D76CA5C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29978846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äliotsikko Valkoinen">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p>
            <a:fld id="{20E84FB6-0946-4415-AB3F-754DC2E93EC5}"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lvl1pPr>
          </a:lstStyle>
          <a:p>
            <a:r>
              <a:rPr lang="fi-FI" dirty="0"/>
              <a:t>INFRA ry</a:t>
            </a:r>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200150" y="2060575"/>
            <a:ext cx="9792394" cy="1656457"/>
          </a:xfrm>
        </p:spPr>
        <p:txBody>
          <a:bodyPr anchor="t" anchorCtr="0"/>
          <a:lstStyle>
            <a:lvl1pPr algn="l">
              <a:defRPr sz="4800">
                <a:solidFill>
                  <a:schemeClr val="accent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200150" y="3861048"/>
            <a:ext cx="9791700" cy="1512168"/>
          </a:xfrm>
        </p:spPr>
        <p:txBody>
          <a:bodyPr/>
          <a:lstStyle>
            <a:lvl1pPr marL="0" indent="0" algn="l">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Tree>
    <p:extLst>
      <p:ext uri="{BB962C8B-B14F-4D97-AF65-F5344CB8AC3E}">
        <p14:creationId xmlns:p14="http://schemas.microsoft.com/office/powerpoint/2010/main" val="41668659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itaatti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114EF9D8-89A7-4714-ADF5-96785C224333}"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6096000" y="1628800"/>
            <a:ext cx="5328592" cy="2592287"/>
          </a:xfrm>
        </p:spPr>
        <p:txBody>
          <a:bodyPr anchor="t" anchorCtr="0"/>
          <a:lstStyle>
            <a:lvl1pPr algn="l">
              <a:defRPr sz="40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6095999" y="4365104"/>
            <a:ext cx="5327837" cy="1008112"/>
          </a:xfrm>
        </p:spPr>
        <p:txBody>
          <a:bodyPr/>
          <a:lstStyle>
            <a:lvl1pPr marL="0" indent="0" algn="l">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9" name="Freeform 9">
            <a:extLst>
              <a:ext uri="{FF2B5EF4-FFF2-40B4-BE49-F238E27FC236}">
                <a16:creationId xmlns:a16="http://schemas.microsoft.com/office/drawing/2014/main" id="{98AACD5E-0576-9130-AE59-234634CB2FE5}"/>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40924005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itaatti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013C859B-4452-4541-86C4-56E6D0CC396B}"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6096000" y="1628800"/>
            <a:ext cx="5328592" cy="2592287"/>
          </a:xfrm>
        </p:spPr>
        <p:txBody>
          <a:bodyPr anchor="t" anchorCtr="0"/>
          <a:lstStyle>
            <a:lvl1pPr algn="l">
              <a:defRPr sz="40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6095999" y="4365104"/>
            <a:ext cx="5327837" cy="1008112"/>
          </a:xfrm>
        </p:spPr>
        <p:txBody>
          <a:bodyPr/>
          <a:lstStyle>
            <a:lvl1pPr marL="0" indent="0" algn="l">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9" name="Freeform 9">
            <a:extLst>
              <a:ext uri="{FF2B5EF4-FFF2-40B4-BE49-F238E27FC236}">
                <a16:creationId xmlns:a16="http://schemas.microsoft.com/office/drawing/2014/main" id="{98AACD5E-0576-9130-AE59-234634CB2FE5}"/>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21493326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itaatti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229AC637-90F0-42B3-A375-C743842F7D20}"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6096000" y="1628800"/>
            <a:ext cx="5328592" cy="2592287"/>
          </a:xfrm>
        </p:spPr>
        <p:txBody>
          <a:bodyPr anchor="t" anchorCtr="0"/>
          <a:lstStyle>
            <a:lvl1pPr algn="l">
              <a:defRPr sz="40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6095999" y="4365104"/>
            <a:ext cx="5327837" cy="1008112"/>
          </a:xfrm>
        </p:spPr>
        <p:txBody>
          <a:bodyPr/>
          <a:lstStyle>
            <a:lvl1pPr marL="0" indent="0" algn="l">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9" name="Freeform 9">
            <a:extLst>
              <a:ext uri="{FF2B5EF4-FFF2-40B4-BE49-F238E27FC236}">
                <a16:creationId xmlns:a16="http://schemas.microsoft.com/office/drawing/2014/main" id="{98AACD5E-0576-9130-AE59-234634CB2FE5}"/>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2607705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itaatti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45E27D3B-DC67-47F5-AD74-7A5DBBA869BB}"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199457" y="1628800"/>
            <a:ext cx="5328592" cy="2592287"/>
          </a:xfrm>
        </p:spPr>
        <p:txBody>
          <a:bodyPr anchor="t" anchorCtr="0"/>
          <a:lstStyle>
            <a:lvl1pPr algn="l">
              <a:defRPr sz="40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199456" y="4365104"/>
            <a:ext cx="5327837" cy="1008112"/>
          </a:xfrm>
        </p:spPr>
        <p:txBody>
          <a:bodyPr/>
          <a:lstStyle>
            <a:lvl1pPr marL="0" indent="0" algn="l">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9" name="Freeform 9">
            <a:extLst>
              <a:ext uri="{FF2B5EF4-FFF2-40B4-BE49-F238E27FC236}">
                <a16:creationId xmlns:a16="http://schemas.microsoft.com/office/drawing/2014/main" id="{76B15C77-C3E2-1396-58FE-ACF73DA2054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41697285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itaatti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8274554E-336C-4FA4-A7C6-1D1BE1709BF6}"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199457" y="1628800"/>
            <a:ext cx="5328592" cy="2592287"/>
          </a:xfrm>
        </p:spPr>
        <p:txBody>
          <a:bodyPr anchor="t" anchorCtr="0"/>
          <a:lstStyle>
            <a:lvl1pPr algn="l">
              <a:defRPr sz="40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199456" y="4365104"/>
            <a:ext cx="5327837" cy="1008112"/>
          </a:xfrm>
        </p:spPr>
        <p:txBody>
          <a:bodyPr/>
          <a:lstStyle>
            <a:lvl1pPr marL="0" indent="0" algn="l">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9" name="Freeform 9">
            <a:extLst>
              <a:ext uri="{FF2B5EF4-FFF2-40B4-BE49-F238E27FC236}">
                <a16:creationId xmlns:a16="http://schemas.microsoft.com/office/drawing/2014/main" id="{76B15C77-C3E2-1396-58FE-ACF73DA2054A}"/>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bg1"/>
          </a:solidFill>
          <a:ln>
            <a:noFill/>
          </a:ln>
        </p:spPr>
        <p:txBody>
          <a:bodyPr vert="horz" wrap="square" lIns="0" tIns="0" rIns="0" bIns="0" numCol="1" anchor="t" anchorCtr="0" compatLnSpc="1">
            <a:prstTxWarp prst="textNoShape">
              <a:avLst/>
            </a:prstTxWarp>
            <a:noAutofit/>
          </a:bodyPr>
          <a:lstStyle/>
          <a:p>
            <a:endParaRPr lang="en-GB">
              <a:solidFill>
                <a:schemeClr val="tx1"/>
              </a:solidFill>
            </a:endParaRPr>
          </a:p>
        </p:txBody>
      </p:sp>
    </p:spTree>
    <p:extLst>
      <p:ext uri="{BB962C8B-B14F-4D97-AF65-F5344CB8AC3E}">
        <p14:creationId xmlns:p14="http://schemas.microsoft.com/office/powerpoint/2010/main" val="3728223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itaatti Kuvalla">
    <p:bg>
      <p:bgPr>
        <a:solidFill>
          <a:schemeClr val="tx2"/>
        </a:solidFill>
        <a:effectLst/>
      </p:bgPr>
    </p:bg>
    <p:spTree>
      <p:nvGrpSpPr>
        <p:cNvPr id="1" name=""/>
        <p:cNvGrpSpPr/>
        <p:nvPr/>
      </p:nvGrpSpPr>
      <p:grpSpPr>
        <a:xfrm>
          <a:off x="0" y="0"/>
          <a:ext cx="0" cy="0"/>
          <a:chOff x="0" y="0"/>
          <a:chExt cx="0" cy="0"/>
        </a:xfrm>
      </p:grpSpPr>
      <p:sp>
        <p:nvSpPr>
          <p:cNvPr id="2" name="Picture Placeholder 12">
            <a:extLst>
              <a:ext uri="{FF2B5EF4-FFF2-40B4-BE49-F238E27FC236}">
                <a16:creationId xmlns:a16="http://schemas.microsoft.com/office/drawing/2014/main" id="{24212E61-FA6C-4909-A64F-96957E89603E}"/>
              </a:ext>
            </a:extLst>
          </p:cNvPr>
          <p:cNvSpPr>
            <a:spLocks noGrp="1"/>
          </p:cNvSpPr>
          <p:nvPr>
            <p:ph type="pic" sz="quarter" idx="20" hasCustomPrompt="1"/>
          </p:nvPr>
        </p:nvSpPr>
        <p:spPr>
          <a:xfrm>
            <a:off x="1" y="0"/>
            <a:ext cx="12192000" cy="6858000"/>
          </a:xfrm>
          <a:solidFill>
            <a:schemeClr val="tx2"/>
          </a:solidFill>
        </p:spPr>
        <p:txBody>
          <a:bodyPr/>
          <a:lstStyle>
            <a:lvl1pPr marL="0" indent="0">
              <a:buFontTx/>
              <a:buNone/>
              <a:defRPr sz="1000"/>
            </a:lvl1pPr>
          </a:lstStyle>
          <a:p>
            <a:pPr marL="0" marR="0" lvl="0" indent="0" algn="l" defTabSz="914400" rtl="0" eaLnBrk="1" fontAlgn="auto" latinLnBrk="0" hangingPunct="1">
              <a:lnSpc>
                <a:spcPct val="100000"/>
              </a:lnSpc>
              <a:spcBef>
                <a:spcPts val="600"/>
              </a:spcBef>
              <a:spcAft>
                <a:spcPts val="0"/>
              </a:spcAft>
              <a:buClr>
                <a:schemeClr val="accent1"/>
              </a:buClr>
              <a:buSzTx/>
              <a:buFontTx/>
              <a:buNone/>
              <a:tabLst/>
              <a:defRPr/>
            </a:pPr>
            <a:r>
              <a:rPr lang="en-GB" dirty="0" err="1"/>
              <a:t>Lisää</a:t>
            </a:r>
            <a:r>
              <a:rPr lang="en-GB" dirty="0"/>
              <a:t> </a:t>
            </a:r>
            <a:r>
              <a:rPr lang="en-GB" dirty="0" err="1"/>
              <a:t>kuva</a:t>
            </a:r>
            <a:endParaRPr lang="en-GB" dirty="0"/>
          </a:p>
          <a:p>
            <a:endParaRPr lang="en-GB" dirty="0"/>
          </a:p>
        </p:txBody>
      </p:sp>
      <p:sp>
        <p:nvSpPr>
          <p:cNvPr id="3" name="Text Placeholder 2">
            <a:extLst>
              <a:ext uri="{FF2B5EF4-FFF2-40B4-BE49-F238E27FC236}">
                <a16:creationId xmlns:a16="http://schemas.microsoft.com/office/drawing/2014/main" id="{12A1CC72-92FB-3363-C5B8-9136608B0047}"/>
              </a:ext>
            </a:extLst>
          </p:cNvPr>
          <p:cNvSpPr>
            <a:spLocks noGrp="1"/>
          </p:cNvSpPr>
          <p:nvPr>
            <p:ph type="body" sz="quarter" idx="19"/>
          </p:nvPr>
        </p:nvSpPr>
        <p:spPr>
          <a:xfrm>
            <a:off x="11503213" y="6308625"/>
            <a:ext cx="280800" cy="216000"/>
          </a:xfrm>
          <a:blipFill>
            <a:blip r:embed="rId2"/>
            <a:stretch>
              <a:fillRect/>
            </a:stretch>
          </a:blipFill>
        </p:spPr>
        <p:txBody>
          <a:bodyPr/>
          <a:lstStyle>
            <a:lvl1pPr>
              <a:defRPr sz="100">
                <a:noFill/>
              </a:defRPr>
            </a:lvl1pPr>
          </a:lstStyle>
          <a:p>
            <a:pPr lvl="0"/>
            <a:r>
              <a:rPr lang="fi-FI" noProof="0"/>
              <a:t>Muokkaa tekstin perustyylejä napsauttamalla</a:t>
            </a:r>
          </a:p>
        </p:txBody>
      </p:sp>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4BC8E437-721B-421E-9B40-4BBC9DC6B378}"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NFRA ry</a:t>
            </a:r>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6096000" y="1628800"/>
            <a:ext cx="5328592" cy="1231106"/>
          </a:xfrm>
        </p:spPr>
        <p:txBody>
          <a:bodyPr anchor="t" anchorCtr="0">
            <a:spAutoFit/>
          </a:bodyPr>
          <a:lstStyle>
            <a:lvl1pPr algn="l">
              <a:defRPr sz="40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6095999" y="4365104"/>
            <a:ext cx="5327837" cy="1008112"/>
          </a:xfrm>
        </p:spPr>
        <p:txBody>
          <a:bodyPr/>
          <a:lstStyle>
            <a:lvl1pPr marL="0" indent="0" algn="l">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Tree>
    <p:extLst>
      <p:ext uri="{BB962C8B-B14F-4D97-AF65-F5344CB8AC3E}">
        <p14:creationId xmlns:p14="http://schemas.microsoft.com/office/powerpoint/2010/main" val="28781943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itaatti Kuvalla 2">
    <p:bg>
      <p:bgPr>
        <a:solidFill>
          <a:schemeClr val="tx2"/>
        </a:solidFill>
        <a:effectLst/>
      </p:bgPr>
    </p:bg>
    <p:spTree>
      <p:nvGrpSpPr>
        <p:cNvPr id="1" name=""/>
        <p:cNvGrpSpPr/>
        <p:nvPr/>
      </p:nvGrpSpPr>
      <p:grpSpPr>
        <a:xfrm>
          <a:off x="0" y="0"/>
          <a:ext cx="0" cy="0"/>
          <a:chOff x="0" y="0"/>
          <a:chExt cx="0" cy="0"/>
        </a:xfrm>
      </p:grpSpPr>
      <p:sp>
        <p:nvSpPr>
          <p:cNvPr id="2" name="Picture Placeholder 12">
            <a:extLst>
              <a:ext uri="{FF2B5EF4-FFF2-40B4-BE49-F238E27FC236}">
                <a16:creationId xmlns:a16="http://schemas.microsoft.com/office/drawing/2014/main" id="{4623C09F-3FCC-1888-1069-D8D811DF11FB}"/>
              </a:ext>
            </a:extLst>
          </p:cNvPr>
          <p:cNvSpPr>
            <a:spLocks noGrp="1"/>
          </p:cNvSpPr>
          <p:nvPr>
            <p:ph type="pic" sz="quarter" idx="20" hasCustomPrompt="1"/>
          </p:nvPr>
        </p:nvSpPr>
        <p:spPr>
          <a:xfrm>
            <a:off x="0" y="-27384"/>
            <a:ext cx="12192000" cy="6858000"/>
          </a:xfrm>
          <a:solidFill>
            <a:schemeClr val="tx2"/>
          </a:solidFill>
        </p:spPr>
        <p:txBody>
          <a:bodyPr/>
          <a:lstStyle>
            <a:lvl1pPr marL="0" indent="0">
              <a:buFontTx/>
              <a:buNone/>
              <a:defRPr sz="1000"/>
            </a:lvl1pPr>
          </a:lstStyle>
          <a:p>
            <a:pPr marL="0" marR="0" lvl="0" indent="0" algn="l" defTabSz="914400" rtl="0" eaLnBrk="1" fontAlgn="auto" latinLnBrk="0" hangingPunct="1">
              <a:lnSpc>
                <a:spcPct val="100000"/>
              </a:lnSpc>
              <a:spcBef>
                <a:spcPts val="600"/>
              </a:spcBef>
              <a:spcAft>
                <a:spcPts val="0"/>
              </a:spcAft>
              <a:buClr>
                <a:schemeClr val="accent1"/>
              </a:buClr>
              <a:buSzTx/>
              <a:buFontTx/>
              <a:buNone/>
              <a:tabLst/>
              <a:defRPr/>
            </a:pPr>
            <a:r>
              <a:rPr lang="en-GB" dirty="0" err="1"/>
              <a:t>Lisää</a:t>
            </a:r>
            <a:r>
              <a:rPr lang="en-GB" dirty="0"/>
              <a:t> </a:t>
            </a:r>
            <a:r>
              <a:rPr lang="en-GB" dirty="0" err="1"/>
              <a:t>kuva</a:t>
            </a:r>
            <a:endParaRPr lang="en-GB" dirty="0"/>
          </a:p>
          <a:p>
            <a:endParaRPr lang="en-GB" dirty="0"/>
          </a:p>
        </p:txBody>
      </p:sp>
      <p:sp>
        <p:nvSpPr>
          <p:cNvPr id="3" name="Text Placeholder 2">
            <a:extLst>
              <a:ext uri="{FF2B5EF4-FFF2-40B4-BE49-F238E27FC236}">
                <a16:creationId xmlns:a16="http://schemas.microsoft.com/office/drawing/2014/main" id="{B29682F0-63E3-35DE-D7F2-6CCF56790E10}"/>
              </a:ext>
            </a:extLst>
          </p:cNvPr>
          <p:cNvSpPr>
            <a:spLocks noGrp="1"/>
          </p:cNvSpPr>
          <p:nvPr>
            <p:ph type="body" sz="quarter" idx="19"/>
          </p:nvPr>
        </p:nvSpPr>
        <p:spPr>
          <a:xfrm>
            <a:off x="11503213" y="6308625"/>
            <a:ext cx="280800" cy="216000"/>
          </a:xfrm>
          <a:blipFill>
            <a:blip r:embed="rId2"/>
            <a:stretch>
              <a:fillRect/>
            </a:stretch>
          </a:blipFill>
        </p:spPr>
        <p:txBody>
          <a:bodyPr/>
          <a:lstStyle>
            <a:lvl1pPr>
              <a:defRPr sz="100">
                <a:noFill/>
              </a:defRPr>
            </a:lvl1pPr>
          </a:lstStyle>
          <a:p>
            <a:pPr lvl="0"/>
            <a:r>
              <a:rPr lang="fi-FI" noProof="0"/>
              <a:t>Muokkaa tekstin perustyylejä napsauttamalla</a:t>
            </a:r>
          </a:p>
        </p:txBody>
      </p:sp>
      <p:sp>
        <p:nvSpPr>
          <p:cNvPr id="4" name="Date Placeholder 3">
            <a:extLst>
              <a:ext uri="{FF2B5EF4-FFF2-40B4-BE49-F238E27FC236}">
                <a16:creationId xmlns:a16="http://schemas.microsoft.com/office/drawing/2014/main" id="{6C997B08-CDC0-D9DA-023C-33EB2424589C}"/>
              </a:ext>
            </a:extLst>
          </p:cNvPr>
          <p:cNvSpPr>
            <a:spLocks noGrp="1"/>
          </p:cNvSpPr>
          <p:nvPr>
            <p:ph type="dt" sz="half" idx="10"/>
          </p:nvPr>
        </p:nvSpPr>
        <p:spPr/>
        <p:txBody>
          <a:bodyPr/>
          <a:lstStyle>
            <a:lvl1pPr>
              <a:defRPr>
                <a:solidFill>
                  <a:schemeClr val="bg1"/>
                </a:solidFill>
              </a:defRPr>
            </a:lvl1pPr>
          </a:lstStyle>
          <a:p>
            <a:fld id="{F81B42B6-0660-4B2E-8F83-C9BD3FEF7892}" type="datetime1">
              <a:rPr lang="fi-FI" noProof="0" smtClean="0"/>
              <a:t>14.3.2023</a:t>
            </a:fld>
            <a:endParaRPr lang="fi-FI" noProof="0"/>
          </a:p>
        </p:txBody>
      </p:sp>
      <p:sp>
        <p:nvSpPr>
          <p:cNvPr id="5" name="Footer Placeholder 4">
            <a:extLst>
              <a:ext uri="{FF2B5EF4-FFF2-40B4-BE49-F238E27FC236}">
                <a16:creationId xmlns:a16="http://schemas.microsoft.com/office/drawing/2014/main" id="{B846E968-BF71-89AA-C26E-10EFAEEEC9B7}"/>
              </a:ext>
            </a:extLst>
          </p:cNvPr>
          <p:cNvSpPr>
            <a:spLocks noGrp="1"/>
          </p:cNvSpPr>
          <p:nvPr>
            <p:ph type="ftr" sz="quarter" idx="11"/>
          </p:nvPr>
        </p:nvSpPr>
        <p:spPr/>
        <p:txBody>
          <a:bodyPr/>
          <a:lstStyle>
            <a:lvl1pPr>
              <a:defRPr>
                <a:solidFill>
                  <a:schemeClr val="bg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E98EEA2C-E894-50CC-1D3C-CCAA51AAE9A3}"/>
              </a:ext>
            </a:extLst>
          </p:cNvPr>
          <p:cNvSpPr>
            <a:spLocks noGrp="1"/>
          </p:cNvSpPr>
          <p:nvPr>
            <p:ph type="sldNum" sz="quarter" idx="12"/>
          </p:nvPr>
        </p:nvSpPr>
        <p:spPr/>
        <p:txBody>
          <a:bodyPr/>
          <a:lstStyle>
            <a:lvl1pPr>
              <a:defRPr>
                <a:solidFill>
                  <a:schemeClr val="bg1"/>
                </a:solidFill>
              </a:defRPr>
            </a:lvl1pPr>
          </a:lstStyle>
          <a:p>
            <a:fld id="{DFD61EF7-2460-4EE9-A031-27FEBC4F9A95}" type="slidenum">
              <a:rPr lang="fi-FI" noProof="0" smtClean="0"/>
              <a:pPr/>
              <a:t>‹#›</a:t>
            </a:fld>
            <a:endParaRPr lang="fi-FI" noProof="0"/>
          </a:p>
        </p:txBody>
      </p:sp>
      <p:sp>
        <p:nvSpPr>
          <p:cNvPr id="7" name="Title 1">
            <a:extLst>
              <a:ext uri="{FF2B5EF4-FFF2-40B4-BE49-F238E27FC236}">
                <a16:creationId xmlns:a16="http://schemas.microsoft.com/office/drawing/2014/main" id="{0DBC2BCA-6E98-D0FC-A4D9-2479036B5BEB}"/>
              </a:ext>
            </a:extLst>
          </p:cNvPr>
          <p:cNvSpPr>
            <a:spLocks noGrp="1"/>
          </p:cNvSpPr>
          <p:nvPr>
            <p:ph type="ctrTitle"/>
          </p:nvPr>
        </p:nvSpPr>
        <p:spPr>
          <a:xfrm>
            <a:off x="1199457" y="1628800"/>
            <a:ext cx="5328592" cy="1231106"/>
          </a:xfrm>
        </p:spPr>
        <p:txBody>
          <a:bodyPr anchor="t" anchorCtr="0">
            <a:spAutoFit/>
          </a:bodyPr>
          <a:lstStyle>
            <a:lvl1pPr algn="l">
              <a:defRPr sz="4000">
                <a:solidFill>
                  <a:schemeClr val="bg1"/>
                </a:solidFill>
              </a:defRPr>
            </a:lvl1pPr>
          </a:lstStyle>
          <a:p>
            <a:r>
              <a:rPr lang="fi-FI" noProof="0"/>
              <a:t>Muokkaa ots. perustyyl. napsautt.</a:t>
            </a:r>
          </a:p>
        </p:txBody>
      </p:sp>
      <p:sp>
        <p:nvSpPr>
          <p:cNvPr id="8" name="Subtitle 2">
            <a:extLst>
              <a:ext uri="{FF2B5EF4-FFF2-40B4-BE49-F238E27FC236}">
                <a16:creationId xmlns:a16="http://schemas.microsoft.com/office/drawing/2014/main" id="{64CB5395-4AF2-9EE9-D682-4F6C29D9E161}"/>
              </a:ext>
            </a:extLst>
          </p:cNvPr>
          <p:cNvSpPr>
            <a:spLocks noGrp="1"/>
          </p:cNvSpPr>
          <p:nvPr>
            <p:ph type="subTitle" idx="1"/>
          </p:nvPr>
        </p:nvSpPr>
        <p:spPr>
          <a:xfrm>
            <a:off x="1199456" y="4365104"/>
            <a:ext cx="5327837" cy="1008112"/>
          </a:xfrm>
        </p:spPr>
        <p:txBody>
          <a:bodyPr/>
          <a:lstStyle>
            <a:lvl1pPr marL="0" indent="0" algn="l">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Tree>
    <p:extLst>
      <p:ext uri="{BB962C8B-B14F-4D97-AF65-F5344CB8AC3E}">
        <p14:creationId xmlns:p14="http://schemas.microsoft.com/office/powerpoint/2010/main" val="2040243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loitusdia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p:nvPr>
        </p:nvSpPr>
        <p:spPr>
          <a:xfrm>
            <a:off x="1200150" y="2060575"/>
            <a:ext cx="9791700" cy="2304529"/>
          </a:xfrm>
        </p:spPr>
        <p:txBody>
          <a:bodyPr anchor="t" anchorCtr="0"/>
          <a:lstStyle>
            <a:lvl1pPr algn="l">
              <a:defRPr sz="4800">
                <a:solidFill>
                  <a:schemeClr val="bg1"/>
                </a:solidFill>
              </a:defRPr>
            </a:lvl1pPr>
          </a:lstStyle>
          <a:p>
            <a:r>
              <a:rPr lang="fi-FI" noProof="0"/>
              <a:t>Muokkaa ots. perustyyl. napsautt.</a:t>
            </a:r>
          </a:p>
        </p:txBody>
      </p:sp>
      <p:sp>
        <p:nvSpPr>
          <p:cNvPr id="3" name="Subtitle 2">
            <a:extLst>
              <a:ext uri="{FF2B5EF4-FFF2-40B4-BE49-F238E27FC236}">
                <a16:creationId xmlns:a16="http://schemas.microsoft.com/office/drawing/2014/main" id="{5BA9B7E5-3139-76AA-C2C3-60620F1D9B49}"/>
              </a:ext>
            </a:extLst>
          </p:cNvPr>
          <p:cNvSpPr>
            <a:spLocks noGrp="1"/>
          </p:cNvSpPr>
          <p:nvPr>
            <p:ph type="subTitle" idx="1"/>
          </p:nvPr>
        </p:nvSpPr>
        <p:spPr>
          <a:xfrm>
            <a:off x="1200150" y="4509120"/>
            <a:ext cx="9791700" cy="864096"/>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C4813EA7-99B3-4755-8B70-7621FADBE3A1}"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1" name="Text Placeholder 10">
            <a:extLst>
              <a:ext uri="{FF2B5EF4-FFF2-40B4-BE49-F238E27FC236}">
                <a16:creationId xmlns:a16="http://schemas.microsoft.com/office/drawing/2014/main" id="{897DE48D-705B-612C-7DFA-B303012D79EC}"/>
              </a:ext>
            </a:extLst>
          </p:cNvPr>
          <p:cNvSpPr>
            <a:spLocks noGrp="1"/>
          </p:cNvSpPr>
          <p:nvPr>
            <p:ph type="body" sz="quarter" idx="13"/>
          </p:nvPr>
        </p:nvSpPr>
        <p:spPr>
          <a:xfrm>
            <a:off x="1198587" y="5517232"/>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p:nvPr>
        </p:nvSpPr>
        <p:spPr>
          <a:xfrm>
            <a:off x="1198587" y="5805264"/>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pic>
        <p:nvPicPr>
          <p:cNvPr id="13" name="Graphic 12">
            <a:extLst>
              <a:ext uri="{FF2B5EF4-FFF2-40B4-BE49-F238E27FC236}">
                <a16:creationId xmlns:a16="http://schemas.microsoft.com/office/drawing/2014/main" id="{425289E7-525B-00FD-600E-BD12201FA154}"/>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31598146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aksi sisältöä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1628775"/>
            <a:ext cx="5543996"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4" name="Content Placeholder 3">
            <a:extLst>
              <a:ext uri="{FF2B5EF4-FFF2-40B4-BE49-F238E27FC236}">
                <a16:creationId xmlns:a16="http://schemas.microsoft.com/office/drawing/2014/main" id="{AA31291B-F0CF-B694-1D67-1103E645FEAF}"/>
              </a:ext>
            </a:extLst>
          </p:cNvPr>
          <p:cNvSpPr>
            <a:spLocks noGrp="1"/>
          </p:cNvSpPr>
          <p:nvPr>
            <p:ph sz="half" idx="2"/>
          </p:nvPr>
        </p:nvSpPr>
        <p:spPr>
          <a:xfrm>
            <a:off x="6240015" y="1628775"/>
            <a:ext cx="5543997"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EB958439-7D8D-4199-B468-27E28379EC90}"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6237848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ertailu ">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01AF6C-A8F2-8B1F-3829-5C11DD5BA4F8}"/>
              </a:ext>
            </a:extLst>
          </p:cNvPr>
          <p:cNvSpPr>
            <a:spLocks noGrp="1"/>
          </p:cNvSpPr>
          <p:nvPr>
            <p:ph type="body" idx="1"/>
          </p:nvPr>
        </p:nvSpPr>
        <p:spPr>
          <a:xfrm>
            <a:off x="407990" y="1628800"/>
            <a:ext cx="5543994" cy="576338"/>
          </a:xfrm>
        </p:spPr>
        <p:txBody>
          <a:bodyPr anchor="t" anchorCtr="0"/>
          <a:lstStyle>
            <a:lvl1pPr marL="0" indent="0">
              <a:spcBef>
                <a:spcPts val="0"/>
              </a:spcBef>
              <a:buNone/>
              <a:defRPr sz="20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noProof="0"/>
              <a:t>Muokkaa tekstin perustyylejä napsauttamalla</a:t>
            </a:r>
          </a:p>
        </p:txBody>
      </p:sp>
      <p:sp>
        <p:nvSpPr>
          <p:cNvPr id="4" name="Content Placeholder 3">
            <a:extLst>
              <a:ext uri="{FF2B5EF4-FFF2-40B4-BE49-F238E27FC236}">
                <a16:creationId xmlns:a16="http://schemas.microsoft.com/office/drawing/2014/main" id="{A4E17F7F-1433-10E5-04D5-0E673FC18D37}"/>
              </a:ext>
            </a:extLst>
          </p:cNvPr>
          <p:cNvSpPr>
            <a:spLocks noGrp="1"/>
          </p:cNvSpPr>
          <p:nvPr>
            <p:ph sz="half" idx="2"/>
          </p:nvPr>
        </p:nvSpPr>
        <p:spPr>
          <a:xfrm>
            <a:off x="407989" y="2204864"/>
            <a:ext cx="5543995" cy="3887962"/>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Text Placeholder 4">
            <a:extLst>
              <a:ext uri="{FF2B5EF4-FFF2-40B4-BE49-F238E27FC236}">
                <a16:creationId xmlns:a16="http://schemas.microsoft.com/office/drawing/2014/main" id="{6668D6B2-8031-5CD8-60CC-0E7AF2B5E775}"/>
              </a:ext>
            </a:extLst>
          </p:cNvPr>
          <p:cNvSpPr>
            <a:spLocks noGrp="1"/>
          </p:cNvSpPr>
          <p:nvPr>
            <p:ph type="body" sz="quarter" idx="3"/>
          </p:nvPr>
        </p:nvSpPr>
        <p:spPr>
          <a:xfrm>
            <a:off x="6240015" y="1628800"/>
            <a:ext cx="5543997" cy="576338"/>
          </a:xfrm>
        </p:spPr>
        <p:txBody>
          <a:bodyPr anchor="t" anchorCtr="0"/>
          <a:lstStyle>
            <a:lvl1pPr marL="0" indent="0">
              <a:spcBef>
                <a:spcPts val="0"/>
              </a:spcBef>
              <a:buNone/>
              <a:defRPr sz="20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noProof="0"/>
              <a:t>Muokkaa tekstin perustyylejä napsauttamalla</a:t>
            </a:r>
          </a:p>
        </p:txBody>
      </p:sp>
      <p:sp>
        <p:nvSpPr>
          <p:cNvPr id="6" name="Content Placeholder 5">
            <a:extLst>
              <a:ext uri="{FF2B5EF4-FFF2-40B4-BE49-F238E27FC236}">
                <a16:creationId xmlns:a16="http://schemas.microsoft.com/office/drawing/2014/main" id="{C91CFEB5-AAD0-D485-43A0-4E88546F6858}"/>
              </a:ext>
            </a:extLst>
          </p:cNvPr>
          <p:cNvSpPr>
            <a:spLocks noGrp="1"/>
          </p:cNvSpPr>
          <p:nvPr>
            <p:ph sz="quarter" idx="4"/>
          </p:nvPr>
        </p:nvSpPr>
        <p:spPr>
          <a:xfrm>
            <a:off x="6240015" y="2204864"/>
            <a:ext cx="5543997" cy="3887962"/>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7" name="Date Placeholder 6">
            <a:extLst>
              <a:ext uri="{FF2B5EF4-FFF2-40B4-BE49-F238E27FC236}">
                <a16:creationId xmlns:a16="http://schemas.microsoft.com/office/drawing/2014/main" id="{1CE647C8-E6F3-DA33-CDFC-03278D1BE7CA}"/>
              </a:ext>
            </a:extLst>
          </p:cNvPr>
          <p:cNvSpPr>
            <a:spLocks noGrp="1"/>
          </p:cNvSpPr>
          <p:nvPr>
            <p:ph type="dt" sz="half" idx="10"/>
          </p:nvPr>
        </p:nvSpPr>
        <p:spPr/>
        <p:txBody>
          <a:bodyPr/>
          <a:lstStyle/>
          <a:p>
            <a:fld id="{0D06981B-EF10-4D55-BFE0-829CACFCF2F3}" type="datetime1">
              <a:rPr lang="fi-FI" noProof="0" smtClean="0"/>
              <a:t>14.3.2023</a:t>
            </a:fld>
            <a:endParaRPr lang="fi-FI" noProof="0"/>
          </a:p>
        </p:txBody>
      </p:sp>
      <p:sp>
        <p:nvSpPr>
          <p:cNvPr id="8" name="Footer Placeholder 7">
            <a:extLst>
              <a:ext uri="{FF2B5EF4-FFF2-40B4-BE49-F238E27FC236}">
                <a16:creationId xmlns:a16="http://schemas.microsoft.com/office/drawing/2014/main" id="{59B6C7C1-463A-8E2E-E815-A540C8B20C15}"/>
              </a:ext>
            </a:extLst>
          </p:cNvPr>
          <p:cNvSpPr>
            <a:spLocks noGrp="1"/>
          </p:cNvSpPr>
          <p:nvPr>
            <p:ph type="ftr" sz="quarter" idx="11"/>
          </p:nvPr>
        </p:nvSpPr>
        <p:spPr/>
        <p:txBody>
          <a:bodyPr/>
          <a:lstStyle/>
          <a:p>
            <a:r>
              <a:rPr lang="fi-FI" dirty="0"/>
              <a:t>INFRA ry</a:t>
            </a:r>
            <a:endParaRPr lang="fi-FI" noProof="0" dirty="0"/>
          </a:p>
        </p:txBody>
      </p:sp>
      <p:sp>
        <p:nvSpPr>
          <p:cNvPr id="9" name="Slide Number Placeholder 8">
            <a:extLst>
              <a:ext uri="{FF2B5EF4-FFF2-40B4-BE49-F238E27FC236}">
                <a16:creationId xmlns:a16="http://schemas.microsoft.com/office/drawing/2014/main" id="{8CA7C553-4260-5B3C-9349-0A103FEFB0EF}"/>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10" name="Title 9">
            <a:extLst>
              <a:ext uri="{FF2B5EF4-FFF2-40B4-BE49-F238E27FC236}">
                <a16:creationId xmlns:a16="http://schemas.microsoft.com/office/drawing/2014/main" id="{9393B79B-E381-B636-A806-AF96793F7E32}"/>
              </a:ext>
            </a:extLst>
          </p:cNvPr>
          <p:cNvSpPr>
            <a:spLocks noGrp="1"/>
          </p:cNvSpPr>
          <p:nvPr>
            <p:ph type="title"/>
          </p:nvPr>
        </p:nvSpPr>
        <p:spPr/>
        <p:txBody>
          <a:bodyPr/>
          <a:lstStyle/>
          <a:p>
            <a:r>
              <a:rPr lang="fi-FI" noProof="0"/>
              <a:t>Muokkaa ots. perustyyl. napsautt.</a:t>
            </a:r>
          </a:p>
        </p:txBody>
      </p:sp>
    </p:spTree>
    <p:extLst>
      <p:ext uri="{BB962C8B-B14F-4D97-AF65-F5344CB8AC3E}">
        <p14:creationId xmlns:p14="http://schemas.microsoft.com/office/powerpoint/2010/main" val="1086101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sältö väliotsikolla">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01AF6C-A8F2-8B1F-3829-5C11DD5BA4F8}"/>
              </a:ext>
            </a:extLst>
          </p:cNvPr>
          <p:cNvSpPr>
            <a:spLocks noGrp="1"/>
          </p:cNvSpPr>
          <p:nvPr>
            <p:ph type="body" idx="1"/>
          </p:nvPr>
        </p:nvSpPr>
        <p:spPr>
          <a:xfrm>
            <a:off x="407990" y="1628800"/>
            <a:ext cx="11376022" cy="576338"/>
          </a:xfrm>
        </p:spPr>
        <p:txBody>
          <a:bodyPr anchor="t" anchorCtr="0"/>
          <a:lstStyle>
            <a:lvl1pPr marL="0" indent="0">
              <a:spcBef>
                <a:spcPts val="0"/>
              </a:spcBef>
              <a:buNone/>
              <a:defRPr sz="20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noProof="0"/>
              <a:t>Muokkaa tekstin perustyylejä napsauttamalla</a:t>
            </a:r>
          </a:p>
        </p:txBody>
      </p:sp>
      <p:sp>
        <p:nvSpPr>
          <p:cNvPr id="4" name="Content Placeholder 3">
            <a:extLst>
              <a:ext uri="{FF2B5EF4-FFF2-40B4-BE49-F238E27FC236}">
                <a16:creationId xmlns:a16="http://schemas.microsoft.com/office/drawing/2014/main" id="{A4E17F7F-1433-10E5-04D5-0E673FC18D37}"/>
              </a:ext>
            </a:extLst>
          </p:cNvPr>
          <p:cNvSpPr>
            <a:spLocks noGrp="1"/>
          </p:cNvSpPr>
          <p:nvPr>
            <p:ph sz="half" idx="2"/>
          </p:nvPr>
        </p:nvSpPr>
        <p:spPr>
          <a:xfrm>
            <a:off x="407989" y="2204864"/>
            <a:ext cx="11376024" cy="3887962"/>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7" name="Date Placeholder 6">
            <a:extLst>
              <a:ext uri="{FF2B5EF4-FFF2-40B4-BE49-F238E27FC236}">
                <a16:creationId xmlns:a16="http://schemas.microsoft.com/office/drawing/2014/main" id="{1CE647C8-E6F3-DA33-CDFC-03278D1BE7CA}"/>
              </a:ext>
            </a:extLst>
          </p:cNvPr>
          <p:cNvSpPr>
            <a:spLocks noGrp="1"/>
          </p:cNvSpPr>
          <p:nvPr>
            <p:ph type="dt" sz="half" idx="10"/>
          </p:nvPr>
        </p:nvSpPr>
        <p:spPr/>
        <p:txBody>
          <a:bodyPr/>
          <a:lstStyle/>
          <a:p>
            <a:fld id="{14702AF7-4AB5-4C7A-83DD-B1CF6FEE0268}" type="datetime1">
              <a:rPr lang="fi-FI" noProof="0" smtClean="0"/>
              <a:t>14.3.2023</a:t>
            </a:fld>
            <a:endParaRPr lang="fi-FI" noProof="0"/>
          </a:p>
        </p:txBody>
      </p:sp>
      <p:sp>
        <p:nvSpPr>
          <p:cNvPr id="8" name="Footer Placeholder 7">
            <a:extLst>
              <a:ext uri="{FF2B5EF4-FFF2-40B4-BE49-F238E27FC236}">
                <a16:creationId xmlns:a16="http://schemas.microsoft.com/office/drawing/2014/main" id="{59B6C7C1-463A-8E2E-E815-A540C8B20C15}"/>
              </a:ext>
            </a:extLst>
          </p:cNvPr>
          <p:cNvSpPr>
            <a:spLocks noGrp="1"/>
          </p:cNvSpPr>
          <p:nvPr>
            <p:ph type="ftr" sz="quarter" idx="11"/>
          </p:nvPr>
        </p:nvSpPr>
        <p:spPr/>
        <p:txBody>
          <a:bodyPr/>
          <a:lstStyle/>
          <a:p>
            <a:r>
              <a:rPr lang="fi-FI" dirty="0"/>
              <a:t>INFRA ry</a:t>
            </a:r>
            <a:endParaRPr lang="fi-FI" noProof="0" dirty="0"/>
          </a:p>
        </p:txBody>
      </p:sp>
      <p:sp>
        <p:nvSpPr>
          <p:cNvPr id="9" name="Slide Number Placeholder 8">
            <a:extLst>
              <a:ext uri="{FF2B5EF4-FFF2-40B4-BE49-F238E27FC236}">
                <a16:creationId xmlns:a16="http://schemas.microsoft.com/office/drawing/2014/main" id="{8CA7C553-4260-5B3C-9349-0A103FEFB0EF}"/>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10" name="Title 9">
            <a:extLst>
              <a:ext uri="{FF2B5EF4-FFF2-40B4-BE49-F238E27FC236}">
                <a16:creationId xmlns:a16="http://schemas.microsoft.com/office/drawing/2014/main" id="{9393B79B-E381-B636-A806-AF96793F7E32}"/>
              </a:ext>
            </a:extLst>
          </p:cNvPr>
          <p:cNvSpPr>
            <a:spLocks noGrp="1"/>
          </p:cNvSpPr>
          <p:nvPr>
            <p:ph type="title"/>
          </p:nvPr>
        </p:nvSpPr>
        <p:spPr/>
        <p:txBody>
          <a:bodyPr/>
          <a:lstStyle/>
          <a:p>
            <a:r>
              <a:rPr lang="fi-FI" noProof="0"/>
              <a:t>Muokkaa ots. perustyyl. napsautt.</a:t>
            </a:r>
          </a:p>
        </p:txBody>
      </p:sp>
    </p:spTree>
    <p:extLst>
      <p:ext uri="{BB962C8B-B14F-4D97-AF65-F5344CB8AC3E}">
        <p14:creationId xmlns:p14="http://schemas.microsoft.com/office/powerpoint/2010/main" val="23162767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isältö kuvall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1628775"/>
            <a:ext cx="5111750"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C8A00D4C-F88F-4941-9FCB-5F82705CD513}"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12" name="Picture Placeholder 11">
            <a:extLst>
              <a:ext uri="{FF2B5EF4-FFF2-40B4-BE49-F238E27FC236}">
                <a16:creationId xmlns:a16="http://schemas.microsoft.com/office/drawing/2014/main" id="{1B18BA6B-FD37-F710-9ED4-279814FCB046}"/>
              </a:ext>
            </a:extLst>
          </p:cNvPr>
          <p:cNvSpPr>
            <a:spLocks noGrp="1"/>
          </p:cNvSpPr>
          <p:nvPr>
            <p:ph type="pic" sz="quarter" idx="14" hasCustomPrompt="1"/>
          </p:nvPr>
        </p:nvSpPr>
        <p:spPr>
          <a:xfrm>
            <a:off x="5808663" y="1628775"/>
            <a:ext cx="5975350" cy="4464050"/>
          </a:xfrm>
          <a:solidFill>
            <a:schemeClr val="tx2">
              <a:lumMod val="20000"/>
              <a:lumOff val="80000"/>
            </a:schemeClr>
          </a:solidFill>
        </p:spPr>
        <p:txBody>
          <a:bodyPr/>
          <a:lstStyle>
            <a:lvl1pPr marL="0" indent="0">
              <a:buFontTx/>
              <a:buNone/>
              <a:defRPr sz="1000"/>
            </a:lvl1pPr>
          </a:lstStyle>
          <a:p>
            <a:pPr marL="0" marR="0" lvl="0" indent="0" algn="l" defTabSz="914400" rtl="0" eaLnBrk="1" fontAlgn="auto" latinLnBrk="0" hangingPunct="1">
              <a:lnSpc>
                <a:spcPct val="100000"/>
              </a:lnSpc>
              <a:spcBef>
                <a:spcPts val="600"/>
              </a:spcBef>
              <a:spcAft>
                <a:spcPts val="0"/>
              </a:spcAft>
              <a:buClr>
                <a:schemeClr val="accent1"/>
              </a:buClr>
              <a:buSzTx/>
              <a:buFontTx/>
              <a:buNone/>
              <a:tabLst/>
              <a:defRPr/>
            </a:pPr>
            <a:r>
              <a:rPr lang="fi-FI" noProof="0"/>
              <a:t>Lisää kuva</a:t>
            </a:r>
          </a:p>
          <a:p>
            <a:endParaRPr lang="fi-FI" noProof="0"/>
          </a:p>
        </p:txBody>
      </p:sp>
    </p:spTree>
    <p:extLst>
      <p:ext uri="{BB962C8B-B14F-4D97-AF65-F5344CB8AC3E}">
        <p14:creationId xmlns:p14="http://schemas.microsoft.com/office/powerpoint/2010/main" val="290532555"/>
      </p:ext>
    </p:extLst>
  </p:cSld>
  <p:clrMapOvr>
    <a:masterClrMapping/>
  </p:clrMapOvr>
  <p:extLst>
    <p:ext uri="{DCECCB84-F9BA-43D5-87BE-67443E8EF086}">
      <p15:sldGuideLst xmlns:p15="http://schemas.microsoft.com/office/powerpoint/2012/main">
        <p15:guide id="4"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isältö kuvalla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p:txBody>
          <a:bodyPr/>
          <a:lstStyle/>
          <a:p>
            <a:r>
              <a:rPr lang="fi-FI" noProof="0"/>
              <a:t>Muokkaa ots. perustyyl. napsautt.</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56CDCB92-693F-482D-94D4-0423B7BFD563}"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12" name="Picture Placeholder 11">
            <a:extLst>
              <a:ext uri="{FF2B5EF4-FFF2-40B4-BE49-F238E27FC236}">
                <a16:creationId xmlns:a16="http://schemas.microsoft.com/office/drawing/2014/main" id="{1B18BA6B-FD37-F710-9ED4-279814FCB046}"/>
              </a:ext>
            </a:extLst>
          </p:cNvPr>
          <p:cNvSpPr>
            <a:spLocks noGrp="1"/>
          </p:cNvSpPr>
          <p:nvPr>
            <p:ph type="pic" sz="quarter" idx="14" hasCustomPrompt="1"/>
          </p:nvPr>
        </p:nvSpPr>
        <p:spPr>
          <a:xfrm>
            <a:off x="5808663" y="1628775"/>
            <a:ext cx="5975350" cy="4464050"/>
          </a:xfrm>
          <a:solidFill>
            <a:schemeClr val="tx2">
              <a:lumMod val="20000"/>
              <a:lumOff val="80000"/>
            </a:schemeClr>
          </a:solidFill>
        </p:spPr>
        <p:txBody>
          <a:bodyPr/>
          <a:lstStyle>
            <a:lvl1pPr marL="0" indent="0">
              <a:buFontTx/>
              <a:buNone/>
              <a:defRPr sz="1000"/>
            </a:lvl1pPr>
          </a:lstStyle>
          <a:p>
            <a:pPr marL="0" marR="0" lvl="0" indent="0" algn="l" defTabSz="914400" rtl="0" eaLnBrk="1" fontAlgn="auto" latinLnBrk="0" hangingPunct="1">
              <a:lnSpc>
                <a:spcPct val="100000"/>
              </a:lnSpc>
              <a:spcBef>
                <a:spcPts val="600"/>
              </a:spcBef>
              <a:spcAft>
                <a:spcPts val="0"/>
              </a:spcAft>
              <a:buClr>
                <a:schemeClr val="accent1"/>
              </a:buClr>
              <a:buSzTx/>
              <a:buFontTx/>
              <a:buNone/>
              <a:tabLst/>
              <a:defRPr/>
            </a:pPr>
            <a:r>
              <a:rPr lang="fi-FI" noProof="0"/>
              <a:t>Lisää kuva</a:t>
            </a:r>
          </a:p>
          <a:p>
            <a:endParaRPr lang="fi-FI" noProof="0"/>
          </a:p>
        </p:txBody>
      </p:sp>
      <p:sp>
        <p:nvSpPr>
          <p:cNvPr id="4" name="Text Placeholder 2">
            <a:extLst>
              <a:ext uri="{FF2B5EF4-FFF2-40B4-BE49-F238E27FC236}">
                <a16:creationId xmlns:a16="http://schemas.microsoft.com/office/drawing/2014/main" id="{DB3349D6-A24C-7582-3528-FE72912682E3}"/>
              </a:ext>
            </a:extLst>
          </p:cNvPr>
          <p:cNvSpPr>
            <a:spLocks noGrp="1"/>
          </p:cNvSpPr>
          <p:nvPr>
            <p:ph type="body" idx="1"/>
          </p:nvPr>
        </p:nvSpPr>
        <p:spPr>
          <a:xfrm>
            <a:off x="407990" y="1628800"/>
            <a:ext cx="5111946" cy="576338"/>
          </a:xfrm>
        </p:spPr>
        <p:txBody>
          <a:bodyPr anchor="t" anchorCtr="0"/>
          <a:lstStyle>
            <a:lvl1pPr marL="0" indent="0">
              <a:spcBef>
                <a:spcPts val="0"/>
              </a:spcBef>
              <a:buNone/>
              <a:defRPr sz="20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noProof="0"/>
              <a:t>Muokkaa tekstin perustyylejä napsauttamalla</a:t>
            </a:r>
          </a:p>
        </p:txBody>
      </p:sp>
      <p:sp>
        <p:nvSpPr>
          <p:cNvPr id="9" name="Content Placeholder 3">
            <a:extLst>
              <a:ext uri="{FF2B5EF4-FFF2-40B4-BE49-F238E27FC236}">
                <a16:creationId xmlns:a16="http://schemas.microsoft.com/office/drawing/2014/main" id="{478EB7E6-96D9-B941-05A5-DBD7E4BE8F98}"/>
              </a:ext>
            </a:extLst>
          </p:cNvPr>
          <p:cNvSpPr>
            <a:spLocks noGrp="1"/>
          </p:cNvSpPr>
          <p:nvPr>
            <p:ph sz="half" idx="2"/>
          </p:nvPr>
        </p:nvSpPr>
        <p:spPr>
          <a:xfrm>
            <a:off x="407989" y="2204864"/>
            <a:ext cx="5111947" cy="3887962"/>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Tree>
    <p:extLst>
      <p:ext uri="{BB962C8B-B14F-4D97-AF65-F5344CB8AC3E}">
        <p14:creationId xmlns:p14="http://schemas.microsoft.com/office/powerpoint/2010/main" val="3330812282"/>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isältö kuvalla 3">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2060575"/>
            <a:ext cx="5111750" cy="40322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90DC194D-D5C0-43D6-8FF6-15F316864382}"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12" name="Picture Placeholder 11">
            <a:extLst>
              <a:ext uri="{FF2B5EF4-FFF2-40B4-BE49-F238E27FC236}">
                <a16:creationId xmlns:a16="http://schemas.microsoft.com/office/drawing/2014/main" id="{1B18BA6B-FD37-F710-9ED4-279814FCB046}"/>
              </a:ext>
            </a:extLst>
          </p:cNvPr>
          <p:cNvSpPr>
            <a:spLocks noGrp="1"/>
          </p:cNvSpPr>
          <p:nvPr>
            <p:ph type="pic" sz="quarter" idx="14"/>
          </p:nvPr>
        </p:nvSpPr>
        <p:spPr>
          <a:xfrm>
            <a:off x="5808663" y="333375"/>
            <a:ext cx="5975350" cy="5759450"/>
          </a:xfrm>
          <a:solidFill>
            <a:schemeClr val="tx2">
              <a:lumMod val="20000"/>
              <a:lumOff val="80000"/>
            </a:schemeClr>
          </a:solidFill>
        </p:spPr>
        <p:txBody>
          <a:bodyPr/>
          <a:lstStyle>
            <a:lvl1pPr marL="0" indent="0">
              <a:buFontTx/>
              <a:buNone/>
              <a:defRPr sz="1000"/>
            </a:lvl1pPr>
          </a:lstStyle>
          <a:p>
            <a:r>
              <a:rPr lang="fi-FI" noProof="0"/>
              <a:t>Lisää kuva napsauttamalla kuvaketta</a:t>
            </a:r>
          </a:p>
        </p:txBody>
      </p:sp>
      <p:sp>
        <p:nvSpPr>
          <p:cNvPr id="4" name="Title 3">
            <a:extLst>
              <a:ext uri="{FF2B5EF4-FFF2-40B4-BE49-F238E27FC236}">
                <a16:creationId xmlns:a16="http://schemas.microsoft.com/office/drawing/2014/main" id="{43673738-0205-57FC-6748-D7BD974C60C1}"/>
              </a:ext>
            </a:extLst>
          </p:cNvPr>
          <p:cNvSpPr>
            <a:spLocks noGrp="1"/>
          </p:cNvSpPr>
          <p:nvPr>
            <p:ph type="title"/>
          </p:nvPr>
        </p:nvSpPr>
        <p:spPr>
          <a:xfrm>
            <a:off x="407988" y="334800"/>
            <a:ext cx="5111948" cy="1436220"/>
          </a:xfrm>
        </p:spPr>
        <p:txBody>
          <a:bodyPr/>
          <a:lstStyle/>
          <a:p>
            <a:r>
              <a:rPr lang="fi-FI" noProof="0"/>
              <a:t>Muokkaa ots. perustyyl. napsautt.</a:t>
            </a:r>
          </a:p>
        </p:txBody>
      </p:sp>
    </p:spTree>
    <p:extLst>
      <p:ext uri="{BB962C8B-B14F-4D97-AF65-F5344CB8AC3E}">
        <p14:creationId xmlns:p14="http://schemas.microsoft.com/office/powerpoint/2010/main" val="329678775"/>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isältö kuvalla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B18BA6B-FD37-F710-9ED4-279814FCB046}"/>
              </a:ext>
            </a:extLst>
          </p:cNvPr>
          <p:cNvSpPr>
            <a:spLocks noGrp="1"/>
          </p:cNvSpPr>
          <p:nvPr>
            <p:ph type="pic" sz="quarter" idx="14"/>
          </p:nvPr>
        </p:nvSpPr>
        <p:spPr>
          <a:xfrm>
            <a:off x="407988" y="333375"/>
            <a:ext cx="5975350" cy="5759450"/>
          </a:xfrm>
          <a:solidFill>
            <a:schemeClr val="tx2">
              <a:lumMod val="20000"/>
              <a:lumOff val="80000"/>
            </a:schemeClr>
          </a:solidFill>
        </p:spPr>
        <p:txBody>
          <a:bodyPr/>
          <a:lstStyle>
            <a:lvl1pPr marL="0" indent="0">
              <a:buFontTx/>
              <a:buNone/>
              <a:defRPr sz="1000"/>
            </a:lvl1pPr>
          </a:lstStyle>
          <a:p>
            <a:r>
              <a:rPr lang="fi-FI" noProof="0"/>
              <a:t>Lisää kuva napsauttamalla kuvaketta</a:t>
            </a:r>
          </a:p>
        </p:txBody>
      </p:sp>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a:xfrm>
            <a:off x="6667501" y="333375"/>
            <a:ext cx="5111948" cy="1439441"/>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6667501" y="2060575"/>
            <a:ext cx="5111750" cy="40322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D83B9B6C-9017-4B99-948C-A5B2C90664E6}"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434236130"/>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isältö kuvalla 5">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B18BA6B-FD37-F710-9ED4-279814FCB046}"/>
              </a:ext>
            </a:extLst>
          </p:cNvPr>
          <p:cNvSpPr>
            <a:spLocks noGrp="1"/>
          </p:cNvSpPr>
          <p:nvPr>
            <p:ph type="pic" sz="quarter" idx="14"/>
          </p:nvPr>
        </p:nvSpPr>
        <p:spPr>
          <a:xfrm>
            <a:off x="5808662" y="0"/>
            <a:ext cx="6383337" cy="6858000"/>
          </a:xfrm>
          <a:solidFill>
            <a:schemeClr val="tx2">
              <a:lumMod val="20000"/>
              <a:lumOff val="80000"/>
            </a:schemeClr>
          </a:solidFill>
        </p:spPr>
        <p:txBody>
          <a:bodyPr/>
          <a:lstStyle>
            <a:lvl1pPr marL="0" indent="0">
              <a:buFontTx/>
              <a:buNone/>
              <a:defRPr sz="1000"/>
            </a:lvl1pPr>
          </a:lstStyle>
          <a:p>
            <a:r>
              <a:rPr lang="fi-FI" noProof="0"/>
              <a:t>Lisää kuva napsauttamalla kuvaketta</a:t>
            </a:r>
          </a:p>
        </p:txBody>
      </p:sp>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a:xfrm>
            <a:off x="407988" y="333375"/>
            <a:ext cx="5111948" cy="1439441"/>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2060575"/>
            <a:ext cx="5111750" cy="40322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9E145C6A-E546-432C-A07C-A8B118D15AA1}"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4" name="Text Placeholder 2">
            <a:extLst>
              <a:ext uri="{FF2B5EF4-FFF2-40B4-BE49-F238E27FC236}">
                <a16:creationId xmlns:a16="http://schemas.microsoft.com/office/drawing/2014/main" id="{954C5033-1457-FB5E-5116-A846EFC9618B}"/>
              </a:ext>
            </a:extLst>
          </p:cNvPr>
          <p:cNvSpPr>
            <a:spLocks noGrp="1"/>
          </p:cNvSpPr>
          <p:nvPr>
            <p:ph type="body" sz="quarter" idx="19"/>
          </p:nvPr>
        </p:nvSpPr>
        <p:spPr>
          <a:xfrm>
            <a:off x="11503213" y="6308625"/>
            <a:ext cx="280800" cy="216000"/>
          </a:xfrm>
          <a:blipFill>
            <a:blip r:embed="rId2"/>
            <a:stretch>
              <a:fillRect/>
            </a:stretch>
          </a:blipFill>
        </p:spPr>
        <p:txBody>
          <a:bodyPr/>
          <a:lstStyle>
            <a:lvl1pPr>
              <a:defRPr sz="100">
                <a:noFill/>
              </a:defRPr>
            </a:lvl1pPr>
          </a:lstStyle>
          <a:p>
            <a:pPr lvl="0"/>
            <a:r>
              <a:rPr lang="fi-FI"/>
              <a:t>Muokkaa tekstin perustyylejä napsauttamalla</a:t>
            </a:r>
          </a:p>
        </p:txBody>
      </p:sp>
    </p:spTree>
    <p:extLst>
      <p:ext uri="{BB962C8B-B14F-4D97-AF65-F5344CB8AC3E}">
        <p14:creationId xmlns:p14="http://schemas.microsoft.com/office/powerpoint/2010/main" val="138857942"/>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isältö kuvalla 6">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B18BA6B-FD37-F710-9ED4-279814FCB046}"/>
              </a:ext>
            </a:extLst>
          </p:cNvPr>
          <p:cNvSpPr>
            <a:spLocks noGrp="1"/>
          </p:cNvSpPr>
          <p:nvPr>
            <p:ph type="pic" sz="quarter" idx="14"/>
          </p:nvPr>
        </p:nvSpPr>
        <p:spPr>
          <a:xfrm>
            <a:off x="0" y="0"/>
            <a:ext cx="6383338" cy="6857999"/>
          </a:xfrm>
          <a:solidFill>
            <a:schemeClr val="tx2">
              <a:lumMod val="20000"/>
              <a:lumOff val="80000"/>
            </a:schemeClr>
          </a:solidFill>
        </p:spPr>
        <p:txBody>
          <a:bodyPr/>
          <a:lstStyle>
            <a:lvl1pPr marL="0" indent="0">
              <a:buFontTx/>
              <a:buNone/>
              <a:defRPr sz="1000"/>
            </a:lvl1pPr>
          </a:lstStyle>
          <a:p>
            <a:r>
              <a:rPr lang="fi-FI" noProof="0"/>
              <a:t>Lisää kuva napsauttamalla kuvaketta</a:t>
            </a:r>
          </a:p>
        </p:txBody>
      </p:sp>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a:xfrm>
            <a:off x="6667501" y="333375"/>
            <a:ext cx="5111948" cy="1439441"/>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6667501" y="2060575"/>
            <a:ext cx="5111750" cy="40322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406CB3DB-32DD-48AA-BF71-F18615077D65}"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1388365330"/>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sältö ja grafiikk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a:xfrm>
            <a:off x="407988" y="333375"/>
            <a:ext cx="5111948" cy="1439441"/>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2060575"/>
            <a:ext cx="5111750" cy="40322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4CF130EE-6E6C-443B-A791-FC9C7DCB9DB3}"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2770247322"/>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loitusdia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p:nvPr>
        </p:nvSpPr>
        <p:spPr>
          <a:xfrm>
            <a:off x="1200150" y="2060575"/>
            <a:ext cx="9791700" cy="2304529"/>
          </a:xfrm>
        </p:spPr>
        <p:txBody>
          <a:bodyPr anchor="t" anchorCtr="0"/>
          <a:lstStyle>
            <a:lvl1pPr algn="l">
              <a:defRPr sz="4800">
                <a:solidFill>
                  <a:schemeClr val="bg1"/>
                </a:solidFill>
              </a:defRPr>
            </a:lvl1pPr>
          </a:lstStyle>
          <a:p>
            <a:r>
              <a:rPr lang="fi-FI" noProof="0"/>
              <a:t>Muokkaa ots. perustyyl. napsautt.</a:t>
            </a:r>
          </a:p>
        </p:txBody>
      </p:sp>
      <p:sp>
        <p:nvSpPr>
          <p:cNvPr id="3" name="Subtitle 2">
            <a:extLst>
              <a:ext uri="{FF2B5EF4-FFF2-40B4-BE49-F238E27FC236}">
                <a16:creationId xmlns:a16="http://schemas.microsoft.com/office/drawing/2014/main" id="{5BA9B7E5-3139-76AA-C2C3-60620F1D9B49}"/>
              </a:ext>
            </a:extLst>
          </p:cNvPr>
          <p:cNvSpPr>
            <a:spLocks noGrp="1"/>
          </p:cNvSpPr>
          <p:nvPr>
            <p:ph type="subTitle" idx="1"/>
          </p:nvPr>
        </p:nvSpPr>
        <p:spPr>
          <a:xfrm>
            <a:off x="1200150" y="4509120"/>
            <a:ext cx="9791700" cy="864096"/>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DB0566A4-EAD3-4EC6-9545-657FEA62384F}"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1" name="Text Placeholder 10">
            <a:extLst>
              <a:ext uri="{FF2B5EF4-FFF2-40B4-BE49-F238E27FC236}">
                <a16:creationId xmlns:a16="http://schemas.microsoft.com/office/drawing/2014/main" id="{897DE48D-705B-612C-7DFA-B303012D79EC}"/>
              </a:ext>
            </a:extLst>
          </p:cNvPr>
          <p:cNvSpPr>
            <a:spLocks noGrp="1"/>
          </p:cNvSpPr>
          <p:nvPr>
            <p:ph type="body" sz="quarter" idx="13"/>
          </p:nvPr>
        </p:nvSpPr>
        <p:spPr>
          <a:xfrm>
            <a:off x="1198587" y="5517232"/>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p:nvPr>
        </p:nvSpPr>
        <p:spPr>
          <a:xfrm>
            <a:off x="1198587" y="5805264"/>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pic>
        <p:nvPicPr>
          <p:cNvPr id="9" name="Graphic 8">
            <a:extLst>
              <a:ext uri="{FF2B5EF4-FFF2-40B4-BE49-F238E27FC236}">
                <a16:creationId xmlns:a16="http://schemas.microsoft.com/office/drawing/2014/main" id="{D24E91A0-18D8-4091-8561-28F1926AB868}"/>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36253767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sältö ja grafiikk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a:xfrm>
            <a:off x="407988" y="333375"/>
            <a:ext cx="5111948" cy="1439441"/>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2060575"/>
            <a:ext cx="5111750" cy="40322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45E4B641-01CB-4E4E-AC1F-26763285CA59}"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1952540109"/>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sältö ja grafiikka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a:xfrm>
            <a:off x="407988" y="333375"/>
            <a:ext cx="5111948" cy="1439441"/>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2060575"/>
            <a:ext cx="5111750" cy="40322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8A46DEC4-3FB8-44AC-BDA2-2F3FB6A814CB}"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408482181"/>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tsikko ja kuva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p:txBody>
          <a:bodyPr/>
          <a:lstStyle/>
          <a:p>
            <a:r>
              <a:rPr lang="fi-FI" noProof="0"/>
              <a:t>Muokkaa ots. perustyyl. napsautt.</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7370513D-EBA7-4509-B3F4-D169836C91C1}"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12" name="Picture Placeholder 11">
            <a:extLst>
              <a:ext uri="{FF2B5EF4-FFF2-40B4-BE49-F238E27FC236}">
                <a16:creationId xmlns:a16="http://schemas.microsoft.com/office/drawing/2014/main" id="{1B18BA6B-FD37-F710-9ED4-279814FCB046}"/>
              </a:ext>
            </a:extLst>
          </p:cNvPr>
          <p:cNvSpPr>
            <a:spLocks noGrp="1"/>
          </p:cNvSpPr>
          <p:nvPr>
            <p:ph type="pic" sz="quarter" idx="14"/>
          </p:nvPr>
        </p:nvSpPr>
        <p:spPr>
          <a:xfrm>
            <a:off x="407988" y="1628775"/>
            <a:ext cx="11376025" cy="4464050"/>
          </a:xfrm>
          <a:solidFill>
            <a:schemeClr val="tx2">
              <a:lumMod val="20000"/>
              <a:lumOff val="80000"/>
            </a:schemeClr>
          </a:solidFill>
        </p:spPr>
        <p:txBody>
          <a:bodyPr/>
          <a:lstStyle>
            <a:lvl1pPr marL="0" indent="0">
              <a:buFontTx/>
              <a:buNone/>
              <a:defRPr sz="1000"/>
            </a:lvl1pPr>
          </a:lstStyle>
          <a:p>
            <a:r>
              <a:rPr lang="fi-FI" noProof="0"/>
              <a:t>Lisää kuva napsauttamalla kuvaketta</a:t>
            </a:r>
          </a:p>
        </p:txBody>
      </p:sp>
    </p:spTree>
    <p:extLst>
      <p:ext uri="{BB962C8B-B14F-4D97-AF65-F5344CB8AC3E}">
        <p14:creationId xmlns:p14="http://schemas.microsoft.com/office/powerpoint/2010/main" val="1866369252"/>
      </p:ext>
    </p:extLst>
  </p:cSld>
  <p:clrMapOvr>
    <a:masterClrMapping/>
  </p:clrMapOvr>
  <p:extLst>
    <p:ext uri="{DCECCB84-F9BA-43D5-87BE-67443E8EF086}">
      <p15:sldGuideLst xmlns:p15="http://schemas.microsoft.com/office/powerpoint/2012/main">
        <p15:guide id="4"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rosessi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8C7F-959D-1EEC-7251-45F8A60E421F}"/>
              </a:ext>
            </a:extLst>
          </p:cNvPr>
          <p:cNvSpPr>
            <a:spLocks noGrp="1"/>
          </p:cNvSpPr>
          <p:nvPr>
            <p:ph type="title"/>
          </p:nvPr>
        </p:nvSpPr>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BF5BC727-BC31-A840-E8A4-358FAF23D31E}"/>
              </a:ext>
            </a:extLst>
          </p:cNvPr>
          <p:cNvSpPr>
            <a:spLocks noGrp="1"/>
          </p:cNvSpPr>
          <p:nvPr>
            <p:ph sz="half" idx="1"/>
          </p:nvPr>
        </p:nvSpPr>
        <p:spPr>
          <a:xfrm>
            <a:off x="407988" y="1628775"/>
            <a:ext cx="3599780" cy="4464050"/>
          </a:xfrm>
          <a:solidFill>
            <a:srgbClr val="CFD9E2"/>
          </a:solidFill>
        </p:spPr>
        <p:txBody>
          <a:bodyPr lIns="216000" tIns="936000" rIns="216000" bIns="216000"/>
          <a:lstStyle>
            <a:lvl1pPr>
              <a:defRPr sz="1600"/>
            </a:lvl1pPr>
            <a:lvl2pPr>
              <a:defRPr sz="1600"/>
            </a:lvl2p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4" name="Content Placeholder 3">
            <a:extLst>
              <a:ext uri="{FF2B5EF4-FFF2-40B4-BE49-F238E27FC236}">
                <a16:creationId xmlns:a16="http://schemas.microsoft.com/office/drawing/2014/main" id="{AA31291B-F0CF-B694-1D67-1103E645FEAF}"/>
              </a:ext>
            </a:extLst>
          </p:cNvPr>
          <p:cNvSpPr>
            <a:spLocks noGrp="1"/>
          </p:cNvSpPr>
          <p:nvPr>
            <p:ph sz="half" idx="2"/>
          </p:nvPr>
        </p:nvSpPr>
        <p:spPr>
          <a:xfrm>
            <a:off x="4295802" y="1628775"/>
            <a:ext cx="3600398" cy="4464050"/>
          </a:xfrm>
          <a:solidFill>
            <a:srgbClr val="CFD9E2"/>
          </a:solidFill>
        </p:spPr>
        <p:txBody>
          <a:bodyPr lIns="216000" tIns="936000" rIns="216000" bIns="216000"/>
          <a:lstStyle>
            <a:lvl1pPr>
              <a:defRPr sz="1600"/>
            </a:lvl1pPr>
            <a:lvl2pPr>
              <a:defRPr sz="1600"/>
            </a:lvl2p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5" name="Date Placeholder 4">
            <a:extLst>
              <a:ext uri="{FF2B5EF4-FFF2-40B4-BE49-F238E27FC236}">
                <a16:creationId xmlns:a16="http://schemas.microsoft.com/office/drawing/2014/main" id="{5FB8E3CE-7338-ACAE-78C6-20E590693618}"/>
              </a:ext>
            </a:extLst>
          </p:cNvPr>
          <p:cNvSpPr>
            <a:spLocks noGrp="1"/>
          </p:cNvSpPr>
          <p:nvPr>
            <p:ph type="dt" sz="half" idx="10"/>
          </p:nvPr>
        </p:nvSpPr>
        <p:spPr/>
        <p:txBody>
          <a:bodyPr/>
          <a:lstStyle/>
          <a:p>
            <a:fld id="{B7A0A3ED-138B-454C-A969-5502CF465F06}" type="datetime1">
              <a:rPr lang="fi-FI" noProof="0" smtClean="0"/>
              <a:t>14.3.2023</a:t>
            </a:fld>
            <a:endParaRPr lang="fi-FI" noProof="0"/>
          </a:p>
        </p:txBody>
      </p:sp>
      <p:sp>
        <p:nvSpPr>
          <p:cNvPr id="6" name="Footer Placeholder 5">
            <a:extLst>
              <a:ext uri="{FF2B5EF4-FFF2-40B4-BE49-F238E27FC236}">
                <a16:creationId xmlns:a16="http://schemas.microsoft.com/office/drawing/2014/main" id="{8D01CE44-EDA3-BABC-EFAD-E0E455DC6DB3}"/>
              </a:ext>
            </a:extLst>
          </p:cNvPr>
          <p:cNvSpPr>
            <a:spLocks noGrp="1"/>
          </p:cNvSpPr>
          <p:nvPr>
            <p:ph type="ftr" sz="quarter" idx="11"/>
          </p:nvPr>
        </p:nvSpPr>
        <p:spPr/>
        <p:txBody>
          <a:bodyPr/>
          <a:lstStyle/>
          <a:p>
            <a:r>
              <a:rPr lang="fi-FI" dirty="0"/>
              <a:t>INFRA ry</a:t>
            </a:r>
            <a:endParaRPr lang="fi-FI" noProof="0" dirty="0"/>
          </a:p>
        </p:txBody>
      </p:sp>
      <p:sp>
        <p:nvSpPr>
          <p:cNvPr id="7" name="Slide Number Placeholder 6">
            <a:extLst>
              <a:ext uri="{FF2B5EF4-FFF2-40B4-BE49-F238E27FC236}">
                <a16:creationId xmlns:a16="http://schemas.microsoft.com/office/drawing/2014/main" id="{DA172D26-5A20-20E8-C9CB-1A1DB28A2EBB}"/>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
        <p:nvSpPr>
          <p:cNvPr id="13" name="Content Placeholder 3">
            <a:extLst>
              <a:ext uri="{FF2B5EF4-FFF2-40B4-BE49-F238E27FC236}">
                <a16:creationId xmlns:a16="http://schemas.microsoft.com/office/drawing/2014/main" id="{D0365739-1DC8-C9DA-BDEC-DDC2A6395CCA}"/>
              </a:ext>
            </a:extLst>
          </p:cNvPr>
          <p:cNvSpPr>
            <a:spLocks noGrp="1"/>
          </p:cNvSpPr>
          <p:nvPr>
            <p:ph sz="half" idx="14"/>
          </p:nvPr>
        </p:nvSpPr>
        <p:spPr>
          <a:xfrm>
            <a:off x="8184232" y="1628775"/>
            <a:ext cx="3599781" cy="4464050"/>
          </a:xfrm>
          <a:solidFill>
            <a:srgbClr val="CFD9E2"/>
          </a:solidFill>
        </p:spPr>
        <p:txBody>
          <a:bodyPr lIns="216000" tIns="936000" rIns="216000" bIns="216000"/>
          <a:lstStyle>
            <a:lvl1pPr>
              <a:defRPr sz="1600"/>
            </a:lvl1pPr>
            <a:lvl2pPr>
              <a:defRPr sz="1600"/>
            </a:lvl2p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15" name="Text Placeholder 2">
            <a:extLst>
              <a:ext uri="{FF2B5EF4-FFF2-40B4-BE49-F238E27FC236}">
                <a16:creationId xmlns:a16="http://schemas.microsoft.com/office/drawing/2014/main" id="{B9257046-7365-CE0F-5CEA-0410AC025699}"/>
              </a:ext>
            </a:extLst>
          </p:cNvPr>
          <p:cNvSpPr>
            <a:spLocks noGrp="1"/>
          </p:cNvSpPr>
          <p:nvPr>
            <p:ph type="body" idx="15"/>
          </p:nvPr>
        </p:nvSpPr>
        <p:spPr>
          <a:xfrm>
            <a:off x="623392" y="1844824"/>
            <a:ext cx="3168352" cy="576064"/>
          </a:xfrm>
        </p:spPr>
        <p:txBody>
          <a:bodyPr anchor="t" anchorCtr="0"/>
          <a:lstStyle>
            <a:lvl1pPr marL="0" indent="0">
              <a:spcBef>
                <a:spcPts val="0"/>
              </a:spcBef>
              <a:buNone/>
              <a:defRPr sz="18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noProof="0"/>
              <a:t>Muokkaa tekstin perustyylejä napsauttamalla</a:t>
            </a:r>
          </a:p>
        </p:txBody>
      </p:sp>
      <p:sp>
        <p:nvSpPr>
          <p:cNvPr id="16" name="Text Placeholder 2">
            <a:extLst>
              <a:ext uri="{FF2B5EF4-FFF2-40B4-BE49-F238E27FC236}">
                <a16:creationId xmlns:a16="http://schemas.microsoft.com/office/drawing/2014/main" id="{97DCF637-F9C0-1D58-F7C4-84E8D83055D7}"/>
              </a:ext>
            </a:extLst>
          </p:cNvPr>
          <p:cNvSpPr>
            <a:spLocks noGrp="1"/>
          </p:cNvSpPr>
          <p:nvPr>
            <p:ph type="body" idx="16"/>
          </p:nvPr>
        </p:nvSpPr>
        <p:spPr>
          <a:xfrm>
            <a:off x="4511824" y="1844824"/>
            <a:ext cx="3168352" cy="576064"/>
          </a:xfrm>
        </p:spPr>
        <p:txBody>
          <a:bodyPr anchor="t" anchorCtr="0"/>
          <a:lstStyle>
            <a:lvl1pPr marL="0" indent="0">
              <a:spcBef>
                <a:spcPts val="0"/>
              </a:spcBef>
              <a:buNone/>
              <a:defRPr sz="18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noProof="0"/>
              <a:t>Muokkaa tekstin perustyylejä napsauttamalla</a:t>
            </a:r>
          </a:p>
        </p:txBody>
      </p:sp>
      <p:sp>
        <p:nvSpPr>
          <p:cNvPr id="17" name="Text Placeholder 2">
            <a:extLst>
              <a:ext uri="{FF2B5EF4-FFF2-40B4-BE49-F238E27FC236}">
                <a16:creationId xmlns:a16="http://schemas.microsoft.com/office/drawing/2014/main" id="{9BC38343-06F5-5344-B173-DE8E4E537803}"/>
              </a:ext>
            </a:extLst>
          </p:cNvPr>
          <p:cNvSpPr>
            <a:spLocks noGrp="1"/>
          </p:cNvSpPr>
          <p:nvPr>
            <p:ph type="body" idx="17"/>
          </p:nvPr>
        </p:nvSpPr>
        <p:spPr>
          <a:xfrm>
            <a:off x="8400256" y="1844824"/>
            <a:ext cx="3168352" cy="576064"/>
          </a:xfrm>
        </p:spPr>
        <p:txBody>
          <a:bodyPr anchor="t" anchorCtr="0"/>
          <a:lstStyle>
            <a:lvl1pPr marL="0" indent="0">
              <a:spcBef>
                <a:spcPts val="0"/>
              </a:spcBef>
              <a:buNone/>
              <a:defRPr sz="18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noProof="0"/>
              <a:t>Muokkaa tekstin perustyylejä napsauttamalla</a:t>
            </a:r>
          </a:p>
        </p:txBody>
      </p:sp>
    </p:spTree>
    <p:extLst>
      <p:ext uri="{BB962C8B-B14F-4D97-AF65-F5344CB8AC3E}">
        <p14:creationId xmlns:p14="http://schemas.microsoft.com/office/powerpoint/2010/main" val="1499656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Vain otsikko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2A682-F7DD-1E81-4AED-221522F4553B}"/>
              </a:ext>
            </a:extLst>
          </p:cNvPr>
          <p:cNvSpPr>
            <a:spLocks noGrp="1"/>
          </p:cNvSpPr>
          <p:nvPr>
            <p:ph type="title"/>
          </p:nvPr>
        </p:nvSpPr>
        <p:spPr/>
        <p:txBody>
          <a:bodyPr/>
          <a:lstStyle/>
          <a:p>
            <a:r>
              <a:rPr lang="fi-FI" noProof="0"/>
              <a:t>Muokkaa ots. perustyyl. napsautt.</a:t>
            </a:r>
          </a:p>
        </p:txBody>
      </p:sp>
      <p:sp>
        <p:nvSpPr>
          <p:cNvPr id="3" name="Date Placeholder 2">
            <a:extLst>
              <a:ext uri="{FF2B5EF4-FFF2-40B4-BE49-F238E27FC236}">
                <a16:creationId xmlns:a16="http://schemas.microsoft.com/office/drawing/2014/main" id="{8A5E549D-7DD7-D2EF-0EA6-2A1DA6A9086A}"/>
              </a:ext>
            </a:extLst>
          </p:cNvPr>
          <p:cNvSpPr>
            <a:spLocks noGrp="1"/>
          </p:cNvSpPr>
          <p:nvPr>
            <p:ph type="dt" sz="half" idx="10"/>
          </p:nvPr>
        </p:nvSpPr>
        <p:spPr/>
        <p:txBody>
          <a:bodyPr/>
          <a:lstStyle/>
          <a:p>
            <a:fld id="{314F6137-DDD1-4CD8-9EF1-C3EF014E9AF2}" type="datetime1">
              <a:rPr lang="fi-FI" noProof="0" smtClean="0"/>
              <a:t>14.3.2023</a:t>
            </a:fld>
            <a:endParaRPr lang="fi-FI" noProof="0"/>
          </a:p>
        </p:txBody>
      </p:sp>
      <p:sp>
        <p:nvSpPr>
          <p:cNvPr id="4" name="Footer Placeholder 3">
            <a:extLst>
              <a:ext uri="{FF2B5EF4-FFF2-40B4-BE49-F238E27FC236}">
                <a16:creationId xmlns:a16="http://schemas.microsoft.com/office/drawing/2014/main" id="{4FBFB582-D5BC-AD1E-1505-83B6D08046A1}"/>
              </a:ext>
            </a:extLst>
          </p:cNvPr>
          <p:cNvSpPr>
            <a:spLocks noGrp="1"/>
          </p:cNvSpPr>
          <p:nvPr>
            <p:ph type="ftr" sz="quarter" idx="11"/>
          </p:nvPr>
        </p:nvSpPr>
        <p:spPr/>
        <p:txBody>
          <a:bodyPr/>
          <a:lstStyle/>
          <a:p>
            <a:r>
              <a:rPr lang="fi-FI" dirty="0"/>
              <a:t>INFRA ry</a:t>
            </a:r>
            <a:endParaRPr lang="fi-FI" noProof="0" dirty="0"/>
          </a:p>
        </p:txBody>
      </p:sp>
      <p:sp>
        <p:nvSpPr>
          <p:cNvPr id="5" name="Slide Number Placeholder 4">
            <a:extLst>
              <a:ext uri="{FF2B5EF4-FFF2-40B4-BE49-F238E27FC236}">
                <a16:creationId xmlns:a16="http://schemas.microsoft.com/office/drawing/2014/main" id="{E127422B-941A-877D-60C4-0B2A653E6B49}"/>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25924386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yhjä ">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2D486F-EB23-3F8A-8E15-DE5BADB78A46}"/>
              </a:ext>
            </a:extLst>
          </p:cNvPr>
          <p:cNvSpPr>
            <a:spLocks noGrp="1"/>
          </p:cNvSpPr>
          <p:nvPr>
            <p:ph type="dt" sz="half" idx="10"/>
          </p:nvPr>
        </p:nvSpPr>
        <p:spPr/>
        <p:txBody>
          <a:bodyPr/>
          <a:lstStyle/>
          <a:p>
            <a:fld id="{CF9C9408-919C-4DA3-8E3B-A040EEB6DBAA}" type="datetime1">
              <a:rPr lang="fi-FI" noProof="0" smtClean="0"/>
              <a:t>14.3.2023</a:t>
            </a:fld>
            <a:endParaRPr lang="fi-FI" noProof="0"/>
          </a:p>
        </p:txBody>
      </p:sp>
      <p:sp>
        <p:nvSpPr>
          <p:cNvPr id="3" name="Footer Placeholder 2">
            <a:extLst>
              <a:ext uri="{FF2B5EF4-FFF2-40B4-BE49-F238E27FC236}">
                <a16:creationId xmlns:a16="http://schemas.microsoft.com/office/drawing/2014/main" id="{F0124ADB-D299-4DCB-4345-9AEF4E461038}"/>
              </a:ext>
            </a:extLst>
          </p:cNvPr>
          <p:cNvSpPr>
            <a:spLocks noGrp="1"/>
          </p:cNvSpPr>
          <p:nvPr>
            <p:ph type="ftr" sz="quarter" idx="11"/>
          </p:nvPr>
        </p:nvSpPr>
        <p:spPr/>
        <p:txBody>
          <a:bodyPr/>
          <a:lstStyle/>
          <a:p>
            <a:r>
              <a:rPr lang="fi-FI" dirty="0"/>
              <a:t>INFRA ry</a:t>
            </a:r>
            <a:endParaRPr lang="fi-FI" noProof="0" dirty="0"/>
          </a:p>
        </p:txBody>
      </p:sp>
      <p:sp>
        <p:nvSpPr>
          <p:cNvPr id="4" name="Slide Number Placeholder 3">
            <a:extLst>
              <a:ext uri="{FF2B5EF4-FFF2-40B4-BE49-F238E27FC236}">
                <a16:creationId xmlns:a16="http://schemas.microsoft.com/office/drawing/2014/main" id="{6E50F52B-64BF-55A1-2E40-332464A3D476}"/>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20610338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Kiitos ">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hasCustomPrompt="1"/>
          </p:nvPr>
        </p:nvSpPr>
        <p:spPr>
          <a:xfrm>
            <a:off x="1200150" y="2060575"/>
            <a:ext cx="9791700" cy="2592561"/>
          </a:xfrm>
        </p:spPr>
        <p:txBody>
          <a:bodyPr anchor="b" anchorCtr="0"/>
          <a:lstStyle>
            <a:lvl1pPr algn="l">
              <a:defRPr sz="8000">
                <a:solidFill>
                  <a:schemeClr val="bg1"/>
                </a:solidFill>
              </a:defRPr>
            </a:lvl1pPr>
          </a:lstStyle>
          <a:p>
            <a:r>
              <a:rPr lang="fi-FI" noProof="0"/>
              <a:t>Lisää kiitos viesti.</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785445A0-A084-4375-85B5-2AFB4CEE7DB7}"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hasCustomPrompt="1"/>
          </p:nvPr>
        </p:nvSpPr>
        <p:spPr>
          <a:xfrm>
            <a:off x="1198587" y="4797152"/>
            <a:ext cx="9793263" cy="1296144"/>
          </a:xfrm>
        </p:spPr>
        <p:txBody>
          <a:bodyPr anchor="b" anchorCtr="0"/>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Yhteystiedot</a:t>
            </a:r>
          </a:p>
        </p:txBody>
      </p:sp>
      <p:pic>
        <p:nvPicPr>
          <p:cNvPr id="8" name="Graphic 7">
            <a:extLst>
              <a:ext uri="{FF2B5EF4-FFF2-40B4-BE49-F238E27FC236}">
                <a16:creationId xmlns:a16="http://schemas.microsoft.com/office/drawing/2014/main" id="{7304F39C-C011-3723-BCF5-FA9461DBACA6}"/>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27303783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Kiitos 2">
    <p:bg>
      <p:bgPr>
        <a:solidFill>
          <a:schemeClr val="accent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hasCustomPrompt="1"/>
          </p:nvPr>
        </p:nvSpPr>
        <p:spPr>
          <a:xfrm>
            <a:off x="1200150" y="2060575"/>
            <a:ext cx="9791700" cy="2592561"/>
          </a:xfrm>
        </p:spPr>
        <p:txBody>
          <a:bodyPr anchor="b" anchorCtr="0"/>
          <a:lstStyle>
            <a:lvl1pPr algn="l">
              <a:defRPr sz="8000">
                <a:solidFill>
                  <a:schemeClr val="bg1"/>
                </a:solidFill>
              </a:defRPr>
            </a:lvl1pPr>
          </a:lstStyle>
          <a:p>
            <a:r>
              <a:rPr lang="fi-FI" noProof="0"/>
              <a:t>Lisää kiitos viesti.</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56C1596E-6CD1-4E21-BE2A-B3E8CA8A5C52}"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hasCustomPrompt="1"/>
          </p:nvPr>
        </p:nvSpPr>
        <p:spPr>
          <a:xfrm>
            <a:off x="1198587" y="4797152"/>
            <a:ext cx="9793263" cy="1296144"/>
          </a:xfrm>
        </p:spPr>
        <p:txBody>
          <a:bodyPr anchor="b" anchorCtr="0"/>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Yhteystiedot</a:t>
            </a:r>
          </a:p>
        </p:txBody>
      </p:sp>
      <p:pic>
        <p:nvPicPr>
          <p:cNvPr id="8" name="Graphic 7">
            <a:extLst>
              <a:ext uri="{FF2B5EF4-FFF2-40B4-BE49-F238E27FC236}">
                <a16:creationId xmlns:a16="http://schemas.microsoft.com/office/drawing/2014/main" id="{673299E9-ECC4-F859-3E71-BFB9CCF95216}"/>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29189614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Kiitos 3">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hasCustomPrompt="1"/>
          </p:nvPr>
        </p:nvSpPr>
        <p:spPr>
          <a:xfrm>
            <a:off x="1200150" y="2060575"/>
            <a:ext cx="9791700" cy="2592561"/>
          </a:xfrm>
        </p:spPr>
        <p:txBody>
          <a:bodyPr anchor="b" anchorCtr="0"/>
          <a:lstStyle>
            <a:lvl1pPr algn="l">
              <a:defRPr sz="8000">
                <a:solidFill>
                  <a:schemeClr val="bg1"/>
                </a:solidFill>
              </a:defRPr>
            </a:lvl1pPr>
          </a:lstStyle>
          <a:p>
            <a:r>
              <a:rPr lang="fi-FI" noProof="0"/>
              <a:t>Lisää kiitos viesti.</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BFC92F00-D706-48A8-A25C-CC316862DE6A}"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hasCustomPrompt="1"/>
          </p:nvPr>
        </p:nvSpPr>
        <p:spPr>
          <a:xfrm>
            <a:off x="1198587" y="4797152"/>
            <a:ext cx="9793263" cy="1296144"/>
          </a:xfrm>
        </p:spPr>
        <p:txBody>
          <a:bodyPr anchor="b" anchorCtr="0"/>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Yhteystiedot</a:t>
            </a:r>
          </a:p>
        </p:txBody>
      </p:sp>
      <p:pic>
        <p:nvPicPr>
          <p:cNvPr id="8" name="Graphic 7">
            <a:extLst>
              <a:ext uri="{FF2B5EF4-FFF2-40B4-BE49-F238E27FC236}">
                <a16:creationId xmlns:a16="http://schemas.microsoft.com/office/drawing/2014/main" id="{CD6AF9ED-B74C-8E26-53AA-AD1E73811680}"/>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25699336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74F9CBB7-0E63-4C2C-80AC-55CE9CBC73C2}"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pic>
        <p:nvPicPr>
          <p:cNvPr id="2" name="Graphic 1">
            <a:extLst>
              <a:ext uri="{FF2B5EF4-FFF2-40B4-BE49-F238E27FC236}">
                <a16:creationId xmlns:a16="http://schemas.microsoft.com/office/drawing/2014/main" id="{BFF0D647-ED3D-2EEC-1B5E-6BC91D968462}"/>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8471" t="31211" r="18470" b="31003"/>
          <a:stretch/>
        </p:blipFill>
        <p:spPr>
          <a:xfrm>
            <a:off x="4079776" y="2708920"/>
            <a:ext cx="4032447" cy="1440160"/>
          </a:xfrm>
          <a:prstGeom prst="rect">
            <a:avLst/>
          </a:prstGeom>
        </p:spPr>
      </p:pic>
    </p:spTree>
    <p:extLst>
      <p:ext uri="{BB962C8B-B14F-4D97-AF65-F5344CB8AC3E}">
        <p14:creationId xmlns:p14="http://schemas.microsoft.com/office/powerpoint/2010/main" val="16423449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loitusdia Kuvalla">
    <p:bg>
      <p:bgPr>
        <a:solidFill>
          <a:schemeClr val="tx2"/>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39931121-A866-0128-FA48-AD9BBB412103}"/>
              </a:ext>
            </a:extLst>
          </p:cNvPr>
          <p:cNvSpPr>
            <a:spLocks noGrp="1"/>
          </p:cNvSpPr>
          <p:nvPr>
            <p:ph type="pic" sz="quarter" idx="20" hasCustomPrompt="1"/>
          </p:nvPr>
        </p:nvSpPr>
        <p:spPr>
          <a:xfrm>
            <a:off x="1" y="0"/>
            <a:ext cx="12192000" cy="6858000"/>
          </a:xfrm>
          <a:solidFill>
            <a:schemeClr val="tx2"/>
          </a:solidFill>
        </p:spPr>
        <p:txBody>
          <a:bodyPr/>
          <a:lstStyle>
            <a:lvl1pPr marL="0" indent="0">
              <a:buFontTx/>
              <a:buNone/>
              <a:defRPr sz="1000"/>
            </a:lvl1pPr>
          </a:lstStyle>
          <a:p>
            <a:r>
              <a:rPr lang="en-GB" dirty="0" err="1"/>
              <a:t>Lisää</a:t>
            </a:r>
            <a:r>
              <a:rPr lang="en-GB" dirty="0"/>
              <a:t> </a:t>
            </a:r>
            <a:r>
              <a:rPr lang="en-GB" dirty="0" err="1"/>
              <a:t>kuva</a:t>
            </a:r>
            <a:endParaRPr lang="en-GB" dirty="0"/>
          </a:p>
        </p:txBody>
      </p:sp>
      <p:sp>
        <p:nvSpPr>
          <p:cNvPr id="2" name="Title 1">
            <a:extLst>
              <a:ext uri="{FF2B5EF4-FFF2-40B4-BE49-F238E27FC236}">
                <a16:creationId xmlns:a16="http://schemas.microsoft.com/office/drawing/2014/main" id="{DAC89437-0A9F-6907-E834-ECE3DB625160}"/>
              </a:ext>
            </a:extLst>
          </p:cNvPr>
          <p:cNvSpPr>
            <a:spLocks noGrp="1"/>
          </p:cNvSpPr>
          <p:nvPr>
            <p:ph type="ctrTitle"/>
          </p:nvPr>
        </p:nvSpPr>
        <p:spPr>
          <a:xfrm>
            <a:off x="1200150" y="2060575"/>
            <a:ext cx="9791700" cy="738664"/>
          </a:xfrm>
        </p:spPr>
        <p:txBody>
          <a:bodyPr anchor="t" anchorCtr="0">
            <a:spAutoFit/>
          </a:bodyPr>
          <a:lstStyle>
            <a:lvl1pPr algn="l">
              <a:defRPr sz="4800">
                <a:solidFill>
                  <a:schemeClr val="bg1"/>
                </a:solidFill>
              </a:defRPr>
            </a:lvl1pPr>
          </a:lstStyle>
          <a:p>
            <a:r>
              <a:rPr lang="fi-FI" noProof="0"/>
              <a:t>Muokkaa ots. perustyyl. napsautt.</a:t>
            </a:r>
          </a:p>
        </p:txBody>
      </p:sp>
      <p:sp>
        <p:nvSpPr>
          <p:cNvPr id="3" name="Subtitle 2">
            <a:extLst>
              <a:ext uri="{FF2B5EF4-FFF2-40B4-BE49-F238E27FC236}">
                <a16:creationId xmlns:a16="http://schemas.microsoft.com/office/drawing/2014/main" id="{5BA9B7E5-3139-76AA-C2C3-60620F1D9B49}"/>
              </a:ext>
            </a:extLst>
          </p:cNvPr>
          <p:cNvSpPr>
            <a:spLocks noGrp="1"/>
          </p:cNvSpPr>
          <p:nvPr>
            <p:ph type="subTitle" idx="1"/>
          </p:nvPr>
        </p:nvSpPr>
        <p:spPr>
          <a:xfrm>
            <a:off x="1200150" y="4509120"/>
            <a:ext cx="9791700" cy="864096"/>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BB1996E0-FD76-4EFB-9031-82134C43F092}"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1" name="Text Placeholder 10">
            <a:extLst>
              <a:ext uri="{FF2B5EF4-FFF2-40B4-BE49-F238E27FC236}">
                <a16:creationId xmlns:a16="http://schemas.microsoft.com/office/drawing/2014/main" id="{897DE48D-705B-612C-7DFA-B303012D79EC}"/>
              </a:ext>
            </a:extLst>
          </p:cNvPr>
          <p:cNvSpPr>
            <a:spLocks noGrp="1"/>
          </p:cNvSpPr>
          <p:nvPr>
            <p:ph type="body" sz="quarter" idx="13"/>
          </p:nvPr>
        </p:nvSpPr>
        <p:spPr>
          <a:xfrm>
            <a:off x="1198587" y="5517232"/>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p:nvPr>
        </p:nvSpPr>
        <p:spPr>
          <a:xfrm>
            <a:off x="1198587" y="5805264"/>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pic>
        <p:nvPicPr>
          <p:cNvPr id="10" name="Graphic 9">
            <a:extLst>
              <a:ext uri="{FF2B5EF4-FFF2-40B4-BE49-F238E27FC236}">
                <a16:creationId xmlns:a16="http://schemas.microsoft.com/office/drawing/2014/main" id="{62C3F5C2-5F57-A417-3FFF-964BF1D642A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9979138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20" name="Picture 19" descr="Background pattern&#10;&#10;Description automatically generated with low confidence">
            <a:extLst>
              <a:ext uri="{FF2B5EF4-FFF2-40B4-BE49-F238E27FC236}">
                <a16:creationId xmlns:a16="http://schemas.microsoft.com/office/drawing/2014/main" id="{28472C31-699E-483C-A530-8B98CF5A38D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069" b="82000"/>
          <a:stretch/>
        </p:blipFill>
        <p:spPr>
          <a:xfrm>
            <a:off x="8807450" y="0"/>
            <a:ext cx="3384550" cy="1327178"/>
          </a:xfrm>
          <a:prstGeom prst="rect">
            <a:avLst/>
          </a:prstGeom>
        </p:spPr>
      </p:pic>
      <p:sp>
        <p:nvSpPr>
          <p:cNvPr id="8" name="Title Placeholder 1">
            <a:extLst>
              <a:ext uri="{FF2B5EF4-FFF2-40B4-BE49-F238E27FC236}">
                <a16:creationId xmlns:a16="http://schemas.microsoft.com/office/drawing/2014/main" id="{42A7391C-292F-4375-A134-D0FDBB5E18DC}"/>
              </a:ext>
            </a:extLst>
          </p:cNvPr>
          <p:cNvSpPr>
            <a:spLocks noGrp="1"/>
          </p:cNvSpPr>
          <p:nvPr>
            <p:ph type="title"/>
          </p:nvPr>
        </p:nvSpPr>
        <p:spPr>
          <a:xfrm>
            <a:off x="442913" y="387350"/>
            <a:ext cx="11306174" cy="529729"/>
          </a:xfrm>
          <a:prstGeom prst="rect">
            <a:avLst/>
          </a:prstGeom>
        </p:spPr>
        <p:txBody>
          <a:bodyPr vert="horz" lIns="91440" tIns="45720" rIns="91440" bIns="45720" rtlCol="0" anchor="ctr">
            <a:normAutofit/>
          </a:bodyPr>
          <a:lstStyle>
            <a:lvl1pPr>
              <a:defRPr sz="2400" b="0">
                <a:latin typeface="Barlow" panose="00000500000000000000" pitchFamily="2" charset="0"/>
              </a:defRPr>
            </a:lvl1pPr>
          </a:lstStyle>
          <a:p>
            <a:r>
              <a:rPr lang="en-US"/>
              <a:t>Click to edit Master title style</a:t>
            </a:r>
            <a:endParaRPr lang="fi-FI"/>
          </a:p>
        </p:txBody>
      </p:sp>
      <p:grpSp>
        <p:nvGrpSpPr>
          <p:cNvPr id="17" name="Group 16">
            <a:extLst>
              <a:ext uri="{FF2B5EF4-FFF2-40B4-BE49-F238E27FC236}">
                <a16:creationId xmlns:a16="http://schemas.microsoft.com/office/drawing/2014/main" id="{C8F22A8B-4C4F-4E57-BF0C-139C6D2E43D5}"/>
              </a:ext>
            </a:extLst>
          </p:cNvPr>
          <p:cNvGrpSpPr/>
          <p:nvPr userDrawn="1"/>
        </p:nvGrpSpPr>
        <p:grpSpPr>
          <a:xfrm>
            <a:off x="7295387" y="6479915"/>
            <a:ext cx="4308699" cy="313259"/>
            <a:chOff x="7295387" y="6479915"/>
            <a:chExt cx="4308699" cy="313259"/>
          </a:xfrm>
        </p:grpSpPr>
        <p:pic>
          <p:nvPicPr>
            <p:cNvPr id="1026" name="Picture 2" descr="Logot - INFRA">
              <a:extLst>
                <a:ext uri="{FF2B5EF4-FFF2-40B4-BE49-F238E27FC236}">
                  <a16:creationId xmlns:a16="http://schemas.microsoft.com/office/drawing/2014/main" id="{66570351-408A-405E-876C-CE827EA59925}"/>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25558" b="25558"/>
            <a:stretch/>
          </p:blipFill>
          <p:spPr bwMode="auto">
            <a:xfrm>
              <a:off x="7295387" y="6502888"/>
              <a:ext cx="525938" cy="2570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KAL:n logot | SKAL ry">
              <a:extLst>
                <a:ext uri="{FF2B5EF4-FFF2-40B4-BE49-F238E27FC236}">
                  <a16:creationId xmlns:a16="http://schemas.microsoft.com/office/drawing/2014/main" id="{67147DCC-69A7-460C-A296-309CEAA7C0D7}"/>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577411" y="6528289"/>
              <a:ext cx="492379" cy="2165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text, tableware, vector graphics, plate&#10;&#10;Description automatically generated">
              <a:extLst>
                <a:ext uri="{FF2B5EF4-FFF2-40B4-BE49-F238E27FC236}">
                  <a16:creationId xmlns:a16="http://schemas.microsoft.com/office/drawing/2014/main" id="{3EF78ABA-33C1-4FCE-80BE-7FF3C70E598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033890" y="6479915"/>
              <a:ext cx="853336" cy="313259"/>
            </a:xfrm>
            <a:prstGeom prst="rect">
              <a:avLst/>
            </a:prstGeom>
          </p:spPr>
        </p:pic>
        <p:pic>
          <p:nvPicPr>
            <p:cNvPr id="1030" name="Picture 6" descr="Kuvat ja tunnukset | SAK">
              <a:extLst>
                <a:ext uri="{FF2B5EF4-FFF2-40B4-BE49-F238E27FC236}">
                  <a16:creationId xmlns:a16="http://schemas.microsoft.com/office/drawing/2014/main" id="{59924F86-A03C-45C1-BD68-20F9FE6F2A59}"/>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947296" y="6551179"/>
              <a:ext cx="499507" cy="1707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7D22758-777F-4277-9BCC-D965BD32CC33}"/>
                </a:ext>
              </a:extLst>
            </p:cNvPr>
            <p:cNvPicPr>
              <a:picLocks noChangeAspect="1"/>
            </p:cNvPicPr>
            <p:nvPr userDrawn="1"/>
          </p:nvPicPr>
          <p:blipFill>
            <a:blip r:embed="rId7"/>
            <a:stretch>
              <a:fillRect/>
            </a:stretch>
          </p:blipFill>
          <p:spPr>
            <a:xfrm>
              <a:off x="7945578" y="6480274"/>
              <a:ext cx="1088312" cy="312541"/>
            </a:xfrm>
            <a:prstGeom prst="rect">
              <a:avLst/>
            </a:prstGeom>
          </p:spPr>
        </p:pic>
        <p:pic>
          <p:nvPicPr>
            <p:cNvPr id="1032" name="Picture 8" descr="Suomen tieyhdistys | Logot">
              <a:extLst>
                <a:ext uri="{FF2B5EF4-FFF2-40B4-BE49-F238E27FC236}">
                  <a16:creationId xmlns:a16="http://schemas.microsoft.com/office/drawing/2014/main" id="{7333EFA9-1272-4C42-97E7-A9B09ECA9A6A}"/>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1200399" y="6487704"/>
              <a:ext cx="403687" cy="297681"/>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 Placeholder 18">
            <a:extLst>
              <a:ext uri="{FF2B5EF4-FFF2-40B4-BE49-F238E27FC236}">
                <a16:creationId xmlns:a16="http://schemas.microsoft.com/office/drawing/2014/main" id="{6D027106-DE60-4E5F-8AFD-53B21A75C5F9}"/>
              </a:ext>
            </a:extLst>
          </p:cNvPr>
          <p:cNvSpPr>
            <a:spLocks noGrp="1"/>
          </p:cNvSpPr>
          <p:nvPr>
            <p:ph type="body" sz="quarter" idx="10"/>
          </p:nvPr>
        </p:nvSpPr>
        <p:spPr>
          <a:xfrm>
            <a:off x="442912" y="917078"/>
            <a:ext cx="11306174" cy="5495928"/>
          </a:xfrm>
        </p:spPr>
        <p:txBody>
          <a:bodyPr>
            <a:noAutofit/>
          </a:bodyPr>
          <a:lstStyle>
            <a:lvl1pPr>
              <a:spcBef>
                <a:spcPts val="300"/>
              </a:spcBef>
              <a:defRPr sz="900">
                <a:latin typeface="Barlow" panose="00000500000000000000" pitchFamily="2" charset="0"/>
              </a:defRPr>
            </a:lvl1pPr>
            <a:lvl2pPr>
              <a:spcBef>
                <a:spcPts val="300"/>
              </a:spcBef>
              <a:defRPr sz="900">
                <a:latin typeface="Barlow" panose="00000500000000000000" pitchFamily="2" charset="0"/>
              </a:defRPr>
            </a:lvl2pPr>
            <a:lvl3pPr>
              <a:spcBef>
                <a:spcPts val="300"/>
              </a:spcBef>
              <a:defRPr sz="900">
                <a:latin typeface="Barlow" panose="00000500000000000000" pitchFamily="2" charset="0"/>
              </a:defRPr>
            </a:lvl3pPr>
            <a:lvl4pPr>
              <a:spcBef>
                <a:spcPts val="300"/>
              </a:spcBef>
              <a:defRPr sz="900">
                <a:latin typeface="Barlow" panose="00000500000000000000" pitchFamily="2" charset="0"/>
              </a:defRPr>
            </a:lvl4pPr>
            <a:lvl5pPr>
              <a:spcBef>
                <a:spcPts val="300"/>
              </a:spcBef>
              <a:defRPr sz="900">
                <a:latin typeface="Barlow" panose="000005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3" name="Slide Number Placeholder 5">
            <a:extLst>
              <a:ext uri="{FF2B5EF4-FFF2-40B4-BE49-F238E27FC236}">
                <a16:creationId xmlns:a16="http://schemas.microsoft.com/office/drawing/2014/main" id="{7A12E61F-A80A-4467-A0C9-9DC3676E79A4}"/>
              </a:ext>
            </a:extLst>
          </p:cNvPr>
          <p:cNvSpPr>
            <a:spLocks noGrp="1"/>
          </p:cNvSpPr>
          <p:nvPr>
            <p:ph type="sldNum" sz="quarter" idx="4"/>
          </p:nvPr>
        </p:nvSpPr>
        <p:spPr>
          <a:xfrm>
            <a:off x="11819729" y="6552500"/>
            <a:ext cx="403687" cy="277945"/>
          </a:xfrm>
          <a:prstGeom prst="rect">
            <a:avLst/>
          </a:prstGeom>
        </p:spPr>
        <p:txBody>
          <a:bodyPr vert="horz" lIns="91440" tIns="45720" rIns="91440" bIns="45720" rtlCol="0" anchor="ctr"/>
          <a:lstStyle>
            <a:lvl1pPr algn="l">
              <a:defRPr sz="700">
                <a:solidFill>
                  <a:schemeClr val="tx1"/>
                </a:solidFill>
                <a:latin typeface="Barlow" panose="00000500000000000000" pitchFamily="2" charset="0"/>
                <a:ea typeface="Open Sans" panose="020B0606030504020204" pitchFamily="34" charset="0"/>
                <a:cs typeface="Open Sans" panose="020B0606030504020204" pitchFamily="34" charset="0"/>
              </a:defRPr>
            </a:lvl1pPr>
          </a:lstStyle>
          <a:p>
            <a:fld id="{12327FE3-E870-4157-BF7A-BFE1BCB038AF}" type="slidenum">
              <a:rPr lang="fi-FI" smtClean="0"/>
              <a:pPr/>
              <a:t>‹#›</a:t>
            </a:fld>
            <a:endParaRPr lang="fi-FI"/>
          </a:p>
        </p:txBody>
      </p:sp>
      <p:sp>
        <p:nvSpPr>
          <p:cNvPr id="15" name="TextBox 14">
            <a:extLst>
              <a:ext uri="{FF2B5EF4-FFF2-40B4-BE49-F238E27FC236}">
                <a16:creationId xmlns:a16="http://schemas.microsoft.com/office/drawing/2014/main" id="{3A191BF9-90C4-4F9F-9231-950C577152A4}"/>
              </a:ext>
            </a:extLst>
          </p:cNvPr>
          <p:cNvSpPr txBox="1"/>
          <p:nvPr userDrawn="1"/>
        </p:nvSpPr>
        <p:spPr>
          <a:xfrm>
            <a:off x="11604086" y="6431501"/>
            <a:ext cx="403687"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Luku </a:t>
            </a:r>
          </a:p>
        </p:txBody>
      </p:sp>
      <p:sp>
        <p:nvSpPr>
          <p:cNvPr id="18" name="TextBox 17">
            <a:extLst>
              <a:ext uri="{FF2B5EF4-FFF2-40B4-BE49-F238E27FC236}">
                <a16:creationId xmlns:a16="http://schemas.microsoft.com/office/drawing/2014/main" id="{A7658529-8DFD-4789-A7A7-2A1A3DC8C2C0}"/>
              </a:ext>
            </a:extLst>
          </p:cNvPr>
          <p:cNvSpPr txBox="1"/>
          <p:nvPr userDrawn="1"/>
        </p:nvSpPr>
        <p:spPr>
          <a:xfrm>
            <a:off x="11612024" y="6590465"/>
            <a:ext cx="363588"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Sivu</a:t>
            </a:r>
          </a:p>
        </p:txBody>
      </p:sp>
    </p:spTree>
    <p:extLst>
      <p:ext uri="{BB962C8B-B14F-4D97-AF65-F5344CB8AC3E}">
        <p14:creationId xmlns:p14="http://schemas.microsoft.com/office/powerpoint/2010/main" val="38219577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55FCC07-5BFB-4577-A072-45B57B0EBF0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9" t="69259" r="-1"/>
          <a:stretch/>
        </p:blipFill>
        <p:spPr>
          <a:xfrm>
            <a:off x="1" y="5277034"/>
            <a:ext cx="3632199" cy="1580965"/>
          </a:xfrm>
          <a:prstGeom prst="rect">
            <a:avLst/>
          </a:prstGeom>
        </p:spPr>
      </p:pic>
      <p:pic>
        <p:nvPicPr>
          <p:cNvPr id="3" name="Picture 2" descr="Background pattern&#10;&#10;Description automatically generated with low confidence">
            <a:extLst>
              <a:ext uri="{FF2B5EF4-FFF2-40B4-BE49-F238E27FC236}">
                <a16:creationId xmlns:a16="http://schemas.microsoft.com/office/drawing/2014/main" id="{A0B9E25D-0EAF-4E8B-8E69-ACF690632AC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69" b="82000"/>
          <a:stretch/>
        </p:blipFill>
        <p:spPr>
          <a:xfrm>
            <a:off x="8807450" y="0"/>
            <a:ext cx="3384550" cy="1327178"/>
          </a:xfrm>
          <a:prstGeom prst="rect">
            <a:avLst/>
          </a:prstGeom>
        </p:spPr>
      </p:pic>
      <p:sp>
        <p:nvSpPr>
          <p:cNvPr id="8" name="Title Placeholder 1">
            <a:extLst>
              <a:ext uri="{FF2B5EF4-FFF2-40B4-BE49-F238E27FC236}">
                <a16:creationId xmlns:a16="http://schemas.microsoft.com/office/drawing/2014/main" id="{42A7391C-292F-4375-A134-D0FDBB5E18DC}"/>
              </a:ext>
            </a:extLst>
          </p:cNvPr>
          <p:cNvSpPr>
            <a:spLocks noGrp="1"/>
          </p:cNvSpPr>
          <p:nvPr>
            <p:ph type="title"/>
          </p:nvPr>
        </p:nvSpPr>
        <p:spPr>
          <a:xfrm>
            <a:off x="442913" y="387350"/>
            <a:ext cx="11306174" cy="529729"/>
          </a:xfrm>
          <a:prstGeom prst="rect">
            <a:avLst/>
          </a:prstGeom>
        </p:spPr>
        <p:txBody>
          <a:bodyPr vert="horz" lIns="91440" tIns="45720" rIns="91440" bIns="45720" rtlCol="0" anchor="ctr">
            <a:normAutofit/>
          </a:bodyPr>
          <a:lstStyle>
            <a:lvl1pPr>
              <a:defRPr sz="2400" b="0">
                <a:latin typeface="Barlow" panose="00000500000000000000" pitchFamily="2" charset="0"/>
              </a:defRPr>
            </a:lvl1pPr>
          </a:lstStyle>
          <a:p>
            <a:r>
              <a:rPr lang="en-US"/>
              <a:t>Click to edit Master title style</a:t>
            </a:r>
            <a:endParaRPr lang="fi-FI"/>
          </a:p>
        </p:txBody>
      </p:sp>
      <p:sp>
        <p:nvSpPr>
          <p:cNvPr id="10" name="Slide Number Placeholder 5">
            <a:extLst>
              <a:ext uri="{FF2B5EF4-FFF2-40B4-BE49-F238E27FC236}">
                <a16:creationId xmlns:a16="http://schemas.microsoft.com/office/drawing/2014/main" id="{440C6CD7-6AFD-481F-88AE-11E755DA0170}"/>
              </a:ext>
            </a:extLst>
          </p:cNvPr>
          <p:cNvSpPr>
            <a:spLocks noGrp="1"/>
          </p:cNvSpPr>
          <p:nvPr>
            <p:ph type="sldNum" sz="quarter" idx="4"/>
          </p:nvPr>
        </p:nvSpPr>
        <p:spPr>
          <a:xfrm>
            <a:off x="11819729" y="6552500"/>
            <a:ext cx="403687" cy="277945"/>
          </a:xfrm>
          <a:prstGeom prst="rect">
            <a:avLst/>
          </a:prstGeom>
        </p:spPr>
        <p:txBody>
          <a:bodyPr vert="horz" lIns="91440" tIns="45720" rIns="91440" bIns="45720" rtlCol="0" anchor="ctr"/>
          <a:lstStyle>
            <a:lvl1pPr algn="l">
              <a:defRPr sz="700">
                <a:solidFill>
                  <a:schemeClr val="tx1"/>
                </a:solidFill>
                <a:latin typeface="Barlow" panose="00000500000000000000" pitchFamily="2" charset="0"/>
                <a:ea typeface="Open Sans" panose="020B0606030504020204" pitchFamily="34" charset="0"/>
                <a:cs typeface="Open Sans" panose="020B0606030504020204" pitchFamily="34" charset="0"/>
              </a:defRPr>
            </a:lvl1pPr>
          </a:lstStyle>
          <a:p>
            <a:fld id="{12327FE3-E870-4157-BF7A-BFE1BCB038AF}" type="slidenum">
              <a:rPr lang="fi-FI" smtClean="0"/>
              <a:pPr/>
              <a:t>‹#›</a:t>
            </a:fld>
            <a:endParaRPr lang="fi-FI"/>
          </a:p>
        </p:txBody>
      </p:sp>
      <p:grpSp>
        <p:nvGrpSpPr>
          <p:cNvPr id="17" name="Group 16">
            <a:extLst>
              <a:ext uri="{FF2B5EF4-FFF2-40B4-BE49-F238E27FC236}">
                <a16:creationId xmlns:a16="http://schemas.microsoft.com/office/drawing/2014/main" id="{C8F22A8B-4C4F-4E57-BF0C-139C6D2E43D5}"/>
              </a:ext>
            </a:extLst>
          </p:cNvPr>
          <p:cNvGrpSpPr/>
          <p:nvPr userDrawn="1"/>
        </p:nvGrpSpPr>
        <p:grpSpPr>
          <a:xfrm>
            <a:off x="7295387" y="6479915"/>
            <a:ext cx="4308699" cy="313259"/>
            <a:chOff x="7295387" y="6479915"/>
            <a:chExt cx="4308699" cy="313259"/>
          </a:xfrm>
        </p:grpSpPr>
        <p:pic>
          <p:nvPicPr>
            <p:cNvPr id="1026" name="Picture 2" descr="Logot - INFRA">
              <a:extLst>
                <a:ext uri="{FF2B5EF4-FFF2-40B4-BE49-F238E27FC236}">
                  <a16:creationId xmlns:a16="http://schemas.microsoft.com/office/drawing/2014/main" id="{66570351-408A-405E-876C-CE827EA59925}"/>
                </a:ext>
              </a:extLst>
            </p:cNvPr>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t="25558" b="25558"/>
            <a:stretch/>
          </p:blipFill>
          <p:spPr bwMode="auto">
            <a:xfrm>
              <a:off x="7295387" y="6502888"/>
              <a:ext cx="525938" cy="2570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KAL:n logot | SKAL ry">
              <a:extLst>
                <a:ext uri="{FF2B5EF4-FFF2-40B4-BE49-F238E27FC236}">
                  <a16:creationId xmlns:a16="http://schemas.microsoft.com/office/drawing/2014/main" id="{67147DCC-69A7-460C-A296-309CEAA7C0D7}"/>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577411" y="6528289"/>
              <a:ext cx="492379" cy="2165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text, tableware, vector graphics, plate&#10;&#10;Description automatically generated">
              <a:extLst>
                <a:ext uri="{FF2B5EF4-FFF2-40B4-BE49-F238E27FC236}">
                  <a16:creationId xmlns:a16="http://schemas.microsoft.com/office/drawing/2014/main" id="{3EF78ABA-33C1-4FCE-80BE-7FF3C70E598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33890" y="6479915"/>
              <a:ext cx="853336" cy="313259"/>
            </a:xfrm>
            <a:prstGeom prst="rect">
              <a:avLst/>
            </a:prstGeom>
          </p:spPr>
        </p:pic>
        <p:pic>
          <p:nvPicPr>
            <p:cNvPr id="1030" name="Picture 6" descr="Kuvat ja tunnukset | SAK">
              <a:extLst>
                <a:ext uri="{FF2B5EF4-FFF2-40B4-BE49-F238E27FC236}">
                  <a16:creationId xmlns:a16="http://schemas.microsoft.com/office/drawing/2014/main" id="{59924F86-A03C-45C1-BD68-20F9FE6F2A5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947296" y="6551179"/>
              <a:ext cx="499507" cy="1707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7D22758-777F-4277-9BCC-D965BD32CC33}"/>
                </a:ext>
              </a:extLst>
            </p:cNvPr>
            <p:cNvPicPr>
              <a:picLocks noChangeAspect="1"/>
            </p:cNvPicPr>
            <p:nvPr userDrawn="1"/>
          </p:nvPicPr>
          <p:blipFill>
            <a:blip r:embed="rId8"/>
            <a:stretch>
              <a:fillRect/>
            </a:stretch>
          </p:blipFill>
          <p:spPr>
            <a:xfrm>
              <a:off x="7945578" y="6480274"/>
              <a:ext cx="1088312" cy="312541"/>
            </a:xfrm>
            <a:prstGeom prst="rect">
              <a:avLst/>
            </a:prstGeom>
          </p:spPr>
        </p:pic>
        <p:pic>
          <p:nvPicPr>
            <p:cNvPr id="1032" name="Picture 8" descr="Suomen tieyhdistys | Logot">
              <a:extLst>
                <a:ext uri="{FF2B5EF4-FFF2-40B4-BE49-F238E27FC236}">
                  <a16:creationId xmlns:a16="http://schemas.microsoft.com/office/drawing/2014/main" id="{7333EFA9-1272-4C42-97E7-A9B09ECA9A6A}"/>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1200399" y="6487704"/>
              <a:ext cx="403687" cy="297681"/>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 Placeholder 18">
            <a:extLst>
              <a:ext uri="{FF2B5EF4-FFF2-40B4-BE49-F238E27FC236}">
                <a16:creationId xmlns:a16="http://schemas.microsoft.com/office/drawing/2014/main" id="{6D027106-DE60-4E5F-8AFD-53B21A75C5F9}"/>
              </a:ext>
            </a:extLst>
          </p:cNvPr>
          <p:cNvSpPr>
            <a:spLocks noGrp="1"/>
          </p:cNvSpPr>
          <p:nvPr>
            <p:ph type="body" sz="quarter" idx="10"/>
          </p:nvPr>
        </p:nvSpPr>
        <p:spPr>
          <a:xfrm>
            <a:off x="442912" y="917078"/>
            <a:ext cx="11306174" cy="5112000"/>
          </a:xfrm>
        </p:spPr>
        <p:txBody>
          <a:bodyPr spcCol="288000">
            <a:noAutofit/>
          </a:bodyPr>
          <a:lstStyle>
            <a:lvl1pPr>
              <a:spcBef>
                <a:spcPts val="300"/>
              </a:spcBef>
              <a:defRPr sz="900">
                <a:latin typeface="Barlow" panose="00000500000000000000" pitchFamily="2" charset="0"/>
              </a:defRPr>
            </a:lvl1pPr>
            <a:lvl2pPr>
              <a:spcBef>
                <a:spcPts val="300"/>
              </a:spcBef>
              <a:defRPr sz="900">
                <a:latin typeface="Barlow" panose="00000500000000000000" pitchFamily="2" charset="0"/>
              </a:defRPr>
            </a:lvl2pPr>
            <a:lvl3pPr>
              <a:spcBef>
                <a:spcPts val="300"/>
              </a:spcBef>
              <a:defRPr sz="900">
                <a:latin typeface="Barlow" panose="00000500000000000000" pitchFamily="2" charset="0"/>
              </a:defRPr>
            </a:lvl3pPr>
            <a:lvl4pPr>
              <a:spcBef>
                <a:spcPts val="300"/>
              </a:spcBef>
              <a:defRPr sz="900">
                <a:latin typeface="Barlow" panose="00000500000000000000" pitchFamily="2" charset="0"/>
              </a:defRPr>
            </a:lvl4pPr>
            <a:lvl5pPr>
              <a:spcBef>
                <a:spcPts val="300"/>
              </a:spcBef>
              <a:defRPr sz="900">
                <a:latin typeface="Barlow" panose="000005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 name="TextBox 1">
            <a:extLst>
              <a:ext uri="{FF2B5EF4-FFF2-40B4-BE49-F238E27FC236}">
                <a16:creationId xmlns:a16="http://schemas.microsoft.com/office/drawing/2014/main" id="{FCE804B7-FD3B-4C98-8845-3F80643C8932}"/>
              </a:ext>
            </a:extLst>
          </p:cNvPr>
          <p:cNvSpPr txBox="1"/>
          <p:nvPr userDrawn="1"/>
        </p:nvSpPr>
        <p:spPr>
          <a:xfrm>
            <a:off x="11604086" y="6431501"/>
            <a:ext cx="403687"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Luku </a:t>
            </a:r>
          </a:p>
        </p:txBody>
      </p:sp>
      <p:sp>
        <p:nvSpPr>
          <p:cNvPr id="18" name="TextBox 17">
            <a:extLst>
              <a:ext uri="{FF2B5EF4-FFF2-40B4-BE49-F238E27FC236}">
                <a16:creationId xmlns:a16="http://schemas.microsoft.com/office/drawing/2014/main" id="{E89D44D2-324D-431E-95FC-CC7679500AF9}"/>
              </a:ext>
            </a:extLst>
          </p:cNvPr>
          <p:cNvSpPr txBox="1"/>
          <p:nvPr userDrawn="1"/>
        </p:nvSpPr>
        <p:spPr>
          <a:xfrm>
            <a:off x="11612024" y="6590465"/>
            <a:ext cx="363588"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Sivu</a:t>
            </a:r>
          </a:p>
        </p:txBody>
      </p:sp>
    </p:spTree>
    <p:extLst>
      <p:ext uri="{BB962C8B-B14F-4D97-AF65-F5344CB8AC3E}">
        <p14:creationId xmlns:p14="http://schemas.microsoft.com/office/powerpoint/2010/main" val="39955329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7E31C3-2DC1-48AF-ACA8-513A17FEEA03}"/>
              </a:ext>
            </a:extLst>
          </p:cNvPr>
          <p:cNvSpPr/>
          <p:nvPr userDrawn="1"/>
        </p:nvSpPr>
        <p:spPr>
          <a:xfrm>
            <a:off x="0" y="0"/>
            <a:ext cx="4488873" cy="6858000"/>
          </a:xfrm>
          <a:prstGeom prst="rect">
            <a:avLst/>
          </a:prstGeom>
          <a:gradFill>
            <a:gsLst>
              <a:gs pos="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 name="Title Placeholder 1">
            <a:extLst>
              <a:ext uri="{FF2B5EF4-FFF2-40B4-BE49-F238E27FC236}">
                <a16:creationId xmlns:a16="http://schemas.microsoft.com/office/drawing/2014/main" id="{42A7391C-292F-4375-A134-D0FDBB5E18DC}"/>
              </a:ext>
            </a:extLst>
          </p:cNvPr>
          <p:cNvSpPr>
            <a:spLocks noGrp="1"/>
          </p:cNvSpPr>
          <p:nvPr>
            <p:ph type="title"/>
          </p:nvPr>
        </p:nvSpPr>
        <p:spPr>
          <a:xfrm>
            <a:off x="4802909" y="442075"/>
            <a:ext cx="6946180" cy="529729"/>
          </a:xfrm>
          <a:prstGeom prst="rect">
            <a:avLst/>
          </a:prstGeom>
        </p:spPr>
        <p:txBody>
          <a:bodyPr vert="horz" lIns="91440" tIns="45720" rIns="91440" bIns="45720" rtlCol="0" anchor="ctr">
            <a:normAutofit/>
          </a:bodyPr>
          <a:lstStyle>
            <a:lvl1pPr>
              <a:defRPr sz="2400" b="0">
                <a:latin typeface="Barlow" panose="00000500000000000000" pitchFamily="2" charset="0"/>
              </a:defRPr>
            </a:lvl1pPr>
          </a:lstStyle>
          <a:p>
            <a:r>
              <a:rPr lang="en-US"/>
              <a:t>Click to edit Master title style</a:t>
            </a:r>
            <a:endParaRPr lang="fi-FI"/>
          </a:p>
        </p:txBody>
      </p:sp>
      <p:grpSp>
        <p:nvGrpSpPr>
          <p:cNvPr id="17" name="Group 16">
            <a:extLst>
              <a:ext uri="{FF2B5EF4-FFF2-40B4-BE49-F238E27FC236}">
                <a16:creationId xmlns:a16="http://schemas.microsoft.com/office/drawing/2014/main" id="{C8F22A8B-4C4F-4E57-BF0C-139C6D2E43D5}"/>
              </a:ext>
            </a:extLst>
          </p:cNvPr>
          <p:cNvGrpSpPr/>
          <p:nvPr userDrawn="1"/>
        </p:nvGrpSpPr>
        <p:grpSpPr>
          <a:xfrm>
            <a:off x="7295387" y="6479915"/>
            <a:ext cx="4308699" cy="313259"/>
            <a:chOff x="7295387" y="6479915"/>
            <a:chExt cx="4308699" cy="313259"/>
          </a:xfrm>
        </p:grpSpPr>
        <p:pic>
          <p:nvPicPr>
            <p:cNvPr id="1026" name="Picture 2" descr="Logot - INFRA">
              <a:extLst>
                <a:ext uri="{FF2B5EF4-FFF2-40B4-BE49-F238E27FC236}">
                  <a16:creationId xmlns:a16="http://schemas.microsoft.com/office/drawing/2014/main" id="{66570351-408A-405E-876C-CE827EA5992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5558" b="25558"/>
            <a:stretch/>
          </p:blipFill>
          <p:spPr bwMode="auto">
            <a:xfrm>
              <a:off x="7295387" y="6502888"/>
              <a:ext cx="525938" cy="2570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KAL:n logot | SKAL ry">
              <a:extLst>
                <a:ext uri="{FF2B5EF4-FFF2-40B4-BE49-F238E27FC236}">
                  <a16:creationId xmlns:a16="http://schemas.microsoft.com/office/drawing/2014/main" id="{67147DCC-69A7-460C-A296-309CEAA7C0D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77411" y="6528289"/>
              <a:ext cx="492379" cy="2165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text, tableware, vector graphics, plate&#10;&#10;Description automatically generated">
              <a:extLst>
                <a:ext uri="{FF2B5EF4-FFF2-40B4-BE49-F238E27FC236}">
                  <a16:creationId xmlns:a16="http://schemas.microsoft.com/office/drawing/2014/main" id="{3EF78ABA-33C1-4FCE-80BE-7FF3C70E598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3890" y="6479915"/>
              <a:ext cx="853336" cy="313259"/>
            </a:xfrm>
            <a:prstGeom prst="rect">
              <a:avLst/>
            </a:prstGeom>
          </p:spPr>
        </p:pic>
        <p:pic>
          <p:nvPicPr>
            <p:cNvPr id="1030" name="Picture 6" descr="Kuvat ja tunnukset | SAK">
              <a:extLst>
                <a:ext uri="{FF2B5EF4-FFF2-40B4-BE49-F238E27FC236}">
                  <a16:creationId xmlns:a16="http://schemas.microsoft.com/office/drawing/2014/main" id="{59924F86-A03C-45C1-BD68-20F9FE6F2A5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947296" y="6551179"/>
              <a:ext cx="499507" cy="1707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7D22758-777F-4277-9BCC-D965BD32CC33}"/>
                </a:ext>
              </a:extLst>
            </p:cNvPr>
            <p:cNvPicPr>
              <a:picLocks noChangeAspect="1"/>
            </p:cNvPicPr>
            <p:nvPr userDrawn="1"/>
          </p:nvPicPr>
          <p:blipFill>
            <a:blip r:embed="rId6"/>
            <a:stretch>
              <a:fillRect/>
            </a:stretch>
          </p:blipFill>
          <p:spPr>
            <a:xfrm>
              <a:off x="7945578" y="6480274"/>
              <a:ext cx="1088312" cy="312541"/>
            </a:xfrm>
            <a:prstGeom prst="rect">
              <a:avLst/>
            </a:prstGeom>
          </p:spPr>
        </p:pic>
        <p:pic>
          <p:nvPicPr>
            <p:cNvPr id="1032" name="Picture 8" descr="Suomen tieyhdistys | Logot">
              <a:extLst>
                <a:ext uri="{FF2B5EF4-FFF2-40B4-BE49-F238E27FC236}">
                  <a16:creationId xmlns:a16="http://schemas.microsoft.com/office/drawing/2014/main" id="{7333EFA9-1272-4C42-97E7-A9B09ECA9A6A}"/>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1200399" y="6487704"/>
              <a:ext cx="403687" cy="297681"/>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 Placeholder 18">
            <a:extLst>
              <a:ext uri="{FF2B5EF4-FFF2-40B4-BE49-F238E27FC236}">
                <a16:creationId xmlns:a16="http://schemas.microsoft.com/office/drawing/2014/main" id="{6D027106-DE60-4E5F-8AFD-53B21A75C5F9}"/>
              </a:ext>
            </a:extLst>
          </p:cNvPr>
          <p:cNvSpPr>
            <a:spLocks noGrp="1"/>
          </p:cNvSpPr>
          <p:nvPr>
            <p:ph type="body" sz="quarter" idx="10"/>
          </p:nvPr>
        </p:nvSpPr>
        <p:spPr>
          <a:xfrm>
            <a:off x="4802909" y="1113905"/>
            <a:ext cx="6946179" cy="5299100"/>
          </a:xfrm>
        </p:spPr>
        <p:txBody>
          <a:bodyPr numCol="2">
            <a:noAutofit/>
          </a:bodyPr>
          <a:lstStyle>
            <a:lvl1pPr>
              <a:spcBef>
                <a:spcPts val="300"/>
              </a:spcBef>
              <a:defRPr sz="1000">
                <a:latin typeface="Barlow" panose="00000500000000000000" pitchFamily="2" charset="0"/>
              </a:defRPr>
            </a:lvl1pPr>
            <a:lvl2pPr>
              <a:spcBef>
                <a:spcPts val="300"/>
              </a:spcBef>
              <a:defRPr sz="1000">
                <a:latin typeface="Barlow" panose="00000500000000000000" pitchFamily="2" charset="0"/>
              </a:defRPr>
            </a:lvl2pPr>
            <a:lvl3pPr>
              <a:spcBef>
                <a:spcPts val="300"/>
              </a:spcBef>
              <a:defRPr sz="1000">
                <a:latin typeface="Barlow" panose="00000500000000000000" pitchFamily="2" charset="0"/>
              </a:defRPr>
            </a:lvl3pPr>
            <a:lvl4pPr>
              <a:spcBef>
                <a:spcPts val="300"/>
              </a:spcBef>
              <a:defRPr sz="1000">
                <a:latin typeface="Barlow" panose="00000500000000000000" pitchFamily="2" charset="0"/>
              </a:defRPr>
            </a:lvl4pPr>
            <a:lvl5pPr>
              <a:spcBef>
                <a:spcPts val="300"/>
              </a:spcBef>
              <a:defRPr sz="1000">
                <a:latin typeface="Barlow" panose="000005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3" name="Slide Number Placeholder 5">
            <a:extLst>
              <a:ext uri="{FF2B5EF4-FFF2-40B4-BE49-F238E27FC236}">
                <a16:creationId xmlns:a16="http://schemas.microsoft.com/office/drawing/2014/main" id="{2EC1A330-3F6D-4FCA-AFB9-B21974D39479}"/>
              </a:ext>
            </a:extLst>
          </p:cNvPr>
          <p:cNvSpPr>
            <a:spLocks noGrp="1"/>
          </p:cNvSpPr>
          <p:nvPr>
            <p:ph type="sldNum" sz="quarter" idx="4"/>
          </p:nvPr>
        </p:nvSpPr>
        <p:spPr>
          <a:xfrm>
            <a:off x="11819729" y="6552500"/>
            <a:ext cx="403687" cy="277945"/>
          </a:xfrm>
          <a:prstGeom prst="rect">
            <a:avLst/>
          </a:prstGeom>
        </p:spPr>
        <p:txBody>
          <a:bodyPr vert="horz" lIns="91440" tIns="45720" rIns="91440" bIns="45720" rtlCol="0" anchor="ctr"/>
          <a:lstStyle>
            <a:lvl1pPr algn="l">
              <a:defRPr sz="700">
                <a:solidFill>
                  <a:schemeClr val="tx1"/>
                </a:solidFill>
                <a:latin typeface="Barlow" panose="00000500000000000000" pitchFamily="2" charset="0"/>
                <a:ea typeface="Open Sans" panose="020B0606030504020204" pitchFamily="34" charset="0"/>
                <a:cs typeface="Open Sans" panose="020B0606030504020204" pitchFamily="34" charset="0"/>
              </a:defRPr>
            </a:lvl1pPr>
          </a:lstStyle>
          <a:p>
            <a:fld id="{12327FE3-E870-4157-BF7A-BFE1BCB038AF}" type="slidenum">
              <a:rPr lang="fi-FI" smtClean="0"/>
              <a:pPr/>
              <a:t>‹#›</a:t>
            </a:fld>
            <a:endParaRPr lang="fi-FI"/>
          </a:p>
        </p:txBody>
      </p:sp>
      <p:sp>
        <p:nvSpPr>
          <p:cNvPr id="15" name="TextBox 14">
            <a:extLst>
              <a:ext uri="{FF2B5EF4-FFF2-40B4-BE49-F238E27FC236}">
                <a16:creationId xmlns:a16="http://schemas.microsoft.com/office/drawing/2014/main" id="{2800EB00-C152-4E4A-8FD9-79B6BC46F5AB}"/>
              </a:ext>
            </a:extLst>
          </p:cNvPr>
          <p:cNvSpPr txBox="1"/>
          <p:nvPr userDrawn="1"/>
        </p:nvSpPr>
        <p:spPr>
          <a:xfrm>
            <a:off x="11604086" y="6431501"/>
            <a:ext cx="403687"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Luku </a:t>
            </a:r>
          </a:p>
        </p:txBody>
      </p:sp>
      <p:sp>
        <p:nvSpPr>
          <p:cNvPr id="18" name="TextBox 17">
            <a:extLst>
              <a:ext uri="{FF2B5EF4-FFF2-40B4-BE49-F238E27FC236}">
                <a16:creationId xmlns:a16="http://schemas.microsoft.com/office/drawing/2014/main" id="{9ABBC697-9708-4DB7-A64A-9D7789EEFF6D}"/>
              </a:ext>
            </a:extLst>
          </p:cNvPr>
          <p:cNvSpPr txBox="1"/>
          <p:nvPr userDrawn="1"/>
        </p:nvSpPr>
        <p:spPr>
          <a:xfrm>
            <a:off x="11612024" y="6590465"/>
            <a:ext cx="363588"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Sivu</a:t>
            </a:r>
          </a:p>
        </p:txBody>
      </p:sp>
    </p:spTree>
    <p:extLst>
      <p:ext uri="{BB962C8B-B14F-4D97-AF65-F5344CB8AC3E}">
        <p14:creationId xmlns:p14="http://schemas.microsoft.com/office/powerpoint/2010/main" val="7264247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13" name="Picture 12" descr="A high angle view of a road&#10;&#10;Description automatically generated with medium confidence">
            <a:extLst>
              <a:ext uri="{FF2B5EF4-FFF2-40B4-BE49-F238E27FC236}">
                <a16:creationId xmlns:a16="http://schemas.microsoft.com/office/drawing/2014/main" id="{FD6E2DE4-71E7-4D9F-9612-BB4544DC5FC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44" r="44193"/>
          <a:stretch/>
        </p:blipFill>
        <p:spPr>
          <a:xfrm>
            <a:off x="0" y="0"/>
            <a:ext cx="4488873" cy="6871328"/>
          </a:xfrm>
          <a:prstGeom prst="rect">
            <a:avLst/>
          </a:prstGeom>
        </p:spPr>
      </p:pic>
      <p:sp>
        <p:nvSpPr>
          <p:cNvPr id="2" name="Rectangle 1">
            <a:extLst>
              <a:ext uri="{FF2B5EF4-FFF2-40B4-BE49-F238E27FC236}">
                <a16:creationId xmlns:a16="http://schemas.microsoft.com/office/drawing/2014/main" id="{7C7E31C3-2DC1-48AF-ACA8-513A17FEEA03}"/>
              </a:ext>
            </a:extLst>
          </p:cNvPr>
          <p:cNvSpPr/>
          <p:nvPr userDrawn="1"/>
        </p:nvSpPr>
        <p:spPr>
          <a:xfrm>
            <a:off x="-1" y="0"/>
            <a:ext cx="4488873" cy="6871328"/>
          </a:xfrm>
          <a:prstGeom prst="rect">
            <a:avLst/>
          </a:prstGeom>
          <a:gradFill>
            <a:gsLst>
              <a:gs pos="0">
                <a:schemeClr val="accent1">
                  <a:lumMod val="75000"/>
                  <a:alpha val="85000"/>
                </a:schemeClr>
              </a:gs>
              <a:gs pos="100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 name="Title Placeholder 1">
            <a:extLst>
              <a:ext uri="{FF2B5EF4-FFF2-40B4-BE49-F238E27FC236}">
                <a16:creationId xmlns:a16="http://schemas.microsoft.com/office/drawing/2014/main" id="{42A7391C-292F-4375-A134-D0FDBB5E18DC}"/>
              </a:ext>
            </a:extLst>
          </p:cNvPr>
          <p:cNvSpPr>
            <a:spLocks noGrp="1"/>
          </p:cNvSpPr>
          <p:nvPr>
            <p:ph type="title"/>
          </p:nvPr>
        </p:nvSpPr>
        <p:spPr>
          <a:xfrm>
            <a:off x="4802909" y="442075"/>
            <a:ext cx="6946180" cy="529729"/>
          </a:xfrm>
          <a:prstGeom prst="rect">
            <a:avLst/>
          </a:prstGeom>
        </p:spPr>
        <p:txBody>
          <a:bodyPr vert="horz" lIns="91440" tIns="45720" rIns="91440" bIns="45720" rtlCol="0" anchor="ctr">
            <a:normAutofit/>
          </a:bodyPr>
          <a:lstStyle>
            <a:lvl1pPr>
              <a:defRPr sz="2400" b="0">
                <a:latin typeface="Barlow" panose="00000500000000000000" pitchFamily="2" charset="0"/>
              </a:defRPr>
            </a:lvl1pPr>
          </a:lstStyle>
          <a:p>
            <a:r>
              <a:rPr lang="en-US"/>
              <a:t>Click to edit Master title style</a:t>
            </a:r>
            <a:endParaRPr lang="fi-FI"/>
          </a:p>
        </p:txBody>
      </p:sp>
      <p:grpSp>
        <p:nvGrpSpPr>
          <p:cNvPr id="17" name="Group 16">
            <a:extLst>
              <a:ext uri="{FF2B5EF4-FFF2-40B4-BE49-F238E27FC236}">
                <a16:creationId xmlns:a16="http://schemas.microsoft.com/office/drawing/2014/main" id="{C8F22A8B-4C4F-4E57-BF0C-139C6D2E43D5}"/>
              </a:ext>
            </a:extLst>
          </p:cNvPr>
          <p:cNvGrpSpPr/>
          <p:nvPr userDrawn="1"/>
        </p:nvGrpSpPr>
        <p:grpSpPr>
          <a:xfrm>
            <a:off x="7295387" y="6479915"/>
            <a:ext cx="4308699" cy="313259"/>
            <a:chOff x="7295387" y="6479915"/>
            <a:chExt cx="4308699" cy="313259"/>
          </a:xfrm>
        </p:grpSpPr>
        <p:pic>
          <p:nvPicPr>
            <p:cNvPr id="1026" name="Picture 2" descr="Logot - INFRA">
              <a:extLst>
                <a:ext uri="{FF2B5EF4-FFF2-40B4-BE49-F238E27FC236}">
                  <a16:creationId xmlns:a16="http://schemas.microsoft.com/office/drawing/2014/main" id="{66570351-408A-405E-876C-CE827EA59925}"/>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25558" b="25558"/>
            <a:stretch/>
          </p:blipFill>
          <p:spPr bwMode="auto">
            <a:xfrm>
              <a:off x="7295387" y="6502888"/>
              <a:ext cx="525938" cy="2570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KAL:n logot | SKAL ry">
              <a:extLst>
                <a:ext uri="{FF2B5EF4-FFF2-40B4-BE49-F238E27FC236}">
                  <a16:creationId xmlns:a16="http://schemas.microsoft.com/office/drawing/2014/main" id="{67147DCC-69A7-460C-A296-309CEAA7C0D7}"/>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577411" y="6528289"/>
              <a:ext cx="492379" cy="2165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text, tableware, vector graphics, plate&#10;&#10;Description automatically generated">
              <a:extLst>
                <a:ext uri="{FF2B5EF4-FFF2-40B4-BE49-F238E27FC236}">
                  <a16:creationId xmlns:a16="http://schemas.microsoft.com/office/drawing/2014/main" id="{3EF78ABA-33C1-4FCE-80BE-7FF3C70E598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033890" y="6479915"/>
              <a:ext cx="853336" cy="313259"/>
            </a:xfrm>
            <a:prstGeom prst="rect">
              <a:avLst/>
            </a:prstGeom>
          </p:spPr>
        </p:pic>
        <p:pic>
          <p:nvPicPr>
            <p:cNvPr id="1030" name="Picture 6" descr="Kuvat ja tunnukset | SAK">
              <a:extLst>
                <a:ext uri="{FF2B5EF4-FFF2-40B4-BE49-F238E27FC236}">
                  <a16:creationId xmlns:a16="http://schemas.microsoft.com/office/drawing/2014/main" id="{59924F86-A03C-45C1-BD68-20F9FE6F2A59}"/>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947296" y="6551179"/>
              <a:ext cx="499507" cy="1707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7D22758-777F-4277-9BCC-D965BD32CC33}"/>
                </a:ext>
              </a:extLst>
            </p:cNvPr>
            <p:cNvPicPr>
              <a:picLocks noChangeAspect="1"/>
            </p:cNvPicPr>
            <p:nvPr userDrawn="1"/>
          </p:nvPicPr>
          <p:blipFill>
            <a:blip r:embed="rId7"/>
            <a:stretch>
              <a:fillRect/>
            </a:stretch>
          </p:blipFill>
          <p:spPr>
            <a:xfrm>
              <a:off x="7945578" y="6480274"/>
              <a:ext cx="1088312" cy="312541"/>
            </a:xfrm>
            <a:prstGeom prst="rect">
              <a:avLst/>
            </a:prstGeom>
          </p:spPr>
        </p:pic>
        <p:pic>
          <p:nvPicPr>
            <p:cNvPr id="1032" name="Picture 8" descr="Suomen tieyhdistys | Logot">
              <a:extLst>
                <a:ext uri="{FF2B5EF4-FFF2-40B4-BE49-F238E27FC236}">
                  <a16:creationId xmlns:a16="http://schemas.microsoft.com/office/drawing/2014/main" id="{7333EFA9-1272-4C42-97E7-A9B09ECA9A6A}"/>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1200399" y="6487704"/>
              <a:ext cx="403687" cy="297681"/>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 Placeholder 18">
            <a:extLst>
              <a:ext uri="{FF2B5EF4-FFF2-40B4-BE49-F238E27FC236}">
                <a16:creationId xmlns:a16="http://schemas.microsoft.com/office/drawing/2014/main" id="{6D027106-DE60-4E5F-8AFD-53B21A75C5F9}"/>
              </a:ext>
            </a:extLst>
          </p:cNvPr>
          <p:cNvSpPr>
            <a:spLocks noGrp="1"/>
          </p:cNvSpPr>
          <p:nvPr>
            <p:ph type="body" sz="quarter" idx="10"/>
          </p:nvPr>
        </p:nvSpPr>
        <p:spPr>
          <a:xfrm>
            <a:off x="4802909" y="1113905"/>
            <a:ext cx="6946179" cy="5299100"/>
          </a:xfrm>
        </p:spPr>
        <p:txBody>
          <a:bodyPr numCol="2">
            <a:noAutofit/>
          </a:bodyPr>
          <a:lstStyle>
            <a:lvl1pPr>
              <a:spcBef>
                <a:spcPts val="300"/>
              </a:spcBef>
              <a:defRPr sz="1000">
                <a:latin typeface="Barlow" panose="00000500000000000000" pitchFamily="2" charset="0"/>
              </a:defRPr>
            </a:lvl1pPr>
            <a:lvl2pPr>
              <a:spcBef>
                <a:spcPts val="300"/>
              </a:spcBef>
              <a:defRPr sz="1000">
                <a:latin typeface="Barlow" panose="00000500000000000000" pitchFamily="2" charset="0"/>
              </a:defRPr>
            </a:lvl2pPr>
            <a:lvl3pPr>
              <a:spcBef>
                <a:spcPts val="300"/>
              </a:spcBef>
              <a:defRPr sz="1000">
                <a:latin typeface="Barlow" panose="00000500000000000000" pitchFamily="2" charset="0"/>
              </a:defRPr>
            </a:lvl3pPr>
            <a:lvl4pPr>
              <a:spcBef>
                <a:spcPts val="300"/>
              </a:spcBef>
              <a:defRPr sz="1000">
                <a:latin typeface="Barlow" panose="00000500000000000000" pitchFamily="2" charset="0"/>
              </a:defRPr>
            </a:lvl4pPr>
            <a:lvl5pPr>
              <a:spcBef>
                <a:spcPts val="300"/>
              </a:spcBef>
              <a:defRPr sz="1000">
                <a:latin typeface="Barlow" panose="000005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5" name="Slide Number Placeholder 5">
            <a:extLst>
              <a:ext uri="{FF2B5EF4-FFF2-40B4-BE49-F238E27FC236}">
                <a16:creationId xmlns:a16="http://schemas.microsoft.com/office/drawing/2014/main" id="{87692C72-09F4-46C4-8EC3-2EF5B2E054E6}"/>
              </a:ext>
            </a:extLst>
          </p:cNvPr>
          <p:cNvSpPr>
            <a:spLocks noGrp="1"/>
          </p:cNvSpPr>
          <p:nvPr>
            <p:ph type="sldNum" sz="quarter" idx="4"/>
          </p:nvPr>
        </p:nvSpPr>
        <p:spPr>
          <a:xfrm>
            <a:off x="11819729" y="6552500"/>
            <a:ext cx="403687" cy="277945"/>
          </a:xfrm>
          <a:prstGeom prst="rect">
            <a:avLst/>
          </a:prstGeom>
        </p:spPr>
        <p:txBody>
          <a:bodyPr vert="horz" lIns="91440" tIns="45720" rIns="91440" bIns="45720" rtlCol="0" anchor="ctr"/>
          <a:lstStyle>
            <a:lvl1pPr algn="l">
              <a:defRPr sz="700">
                <a:solidFill>
                  <a:schemeClr val="tx1"/>
                </a:solidFill>
                <a:latin typeface="Barlow" panose="00000500000000000000" pitchFamily="2" charset="0"/>
                <a:ea typeface="Open Sans" panose="020B0606030504020204" pitchFamily="34" charset="0"/>
                <a:cs typeface="Open Sans" panose="020B0606030504020204" pitchFamily="34" charset="0"/>
              </a:defRPr>
            </a:lvl1pPr>
          </a:lstStyle>
          <a:p>
            <a:fld id="{12327FE3-E870-4157-BF7A-BFE1BCB038AF}" type="slidenum">
              <a:rPr lang="fi-FI" smtClean="0"/>
              <a:pPr/>
              <a:t>‹#›</a:t>
            </a:fld>
            <a:endParaRPr lang="fi-FI"/>
          </a:p>
        </p:txBody>
      </p:sp>
      <p:sp>
        <p:nvSpPr>
          <p:cNvPr id="18" name="TextBox 17">
            <a:extLst>
              <a:ext uri="{FF2B5EF4-FFF2-40B4-BE49-F238E27FC236}">
                <a16:creationId xmlns:a16="http://schemas.microsoft.com/office/drawing/2014/main" id="{347C0F12-D6A5-4CD1-A3D7-E33DA6C6761E}"/>
              </a:ext>
            </a:extLst>
          </p:cNvPr>
          <p:cNvSpPr txBox="1"/>
          <p:nvPr userDrawn="1"/>
        </p:nvSpPr>
        <p:spPr>
          <a:xfrm>
            <a:off x="11604086" y="6431501"/>
            <a:ext cx="403687"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Luku </a:t>
            </a:r>
          </a:p>
        </p:txBody>
      </p:sp>
      <p:sp>
        <p:nvSpPr>
          <p:cNvPr id="20" name="TextBox 19">
            <a:extLst>
              <a:ext uri="{FF2B5EF4-FFF2-40B4-BE49-F238E27FC236}">
                <a16:creationId xmlns:a16="http://schemas.microsoft.com/office/drawing/2014/main" id="{953A4EC5-2759-4385-BF2D-347C87B93259}"/>
              </a:ext>
            </a:extLst>
          </p:cNvPr>
          <p:cNvSpPr txBox="1"/>
          <p:nvPr userDrawn="1"/>
        </p:nvSpPr>
        <p:spPr>
          <a:xfrm>
            <a:off x="11612024" y="6590465"/>
            <a:ext cx="363588"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Sivu</a:t>
            </a:r>
          </a:p>
        </p:txBody>
      </p:sp>
    </p:spTree>
    <p:extLst>
      <p:ext uri="{BB962C8B-B14F-4D97-AF65-F5344CB8AC3E}">
        <p14:creationId xmlns:p14="http://schemas.microsoft.com/office/powerpoint/2010/main" val="37674745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E9DE5B7C-DA66-4EA7-A264-F6DD95465D12}"/>
              </a:ext>
            </a:extLst>
          </p:cNvPr>
          <p:cNvSpPr>
            <a:spLocks noGrp="1"/>
          </p:cNvSpPr>
          <p:nvPr>
            <p:ph type="sldNum" sz="quarter" idx="4"/>
          </p:nvPr>
        </p:nvSpPr>
        <p:spPr>
          <a:xfrm>
            <a:off x="11819729" y="6552500"/>
            <a:ext cx="403687" cy="277945"/>
          </a:xfrm>
          <a:prstGeom prst="rect">
            <a:avLst/>
          </a:prstGeom>
        </p:spPr>
        <p:txBody>
          <a:bodyPr vert="horz" lIns="91440" tIns="45720" rIns="91440" bIns="45720" rtlCol="0" anchor="ctr"/>
          <a:lstStyle>
            <a:lvl1pPr algn="l">
              <a:defRPr sz="700">
                <a:solidFill>
                  <a:schemeClr val="tx1"/>
                </a:solidFill>
                <a:latin typeface="Barlow" panose="00000500000000000000" pitchFamily="2" charset="0"/>
                <a:ea typeface="Open Sans" panose="020B0606030504020204" pitchFamily="34" charset="0"/>
                <a:cs typeface="Open Sans" panose="020B0606030504020204" pitchFamily="34" charset="0"/>
              </a:defRPr>
            </a:lvl1pPr>
          </a:lstStyle>
          <a:p>
            <a:fld id="{12327FE3-E870-4157-BF7A-BFE1BCB038AF}" type="slidenum">
              <a:rPr lang="fi-FI" smtClean="0"/>
              <a:pPr/>
              <a:t>‹#›</a:t>
            </a:fld>
            <a:endParaRPr lang="fi-FI"/>
          </a:p>
        </p:txBody>
      </p:sp>
      <p:sp>
        <p:nvSpPr>
          <p:cNvPr id="4" name="TextBox 3">
            <a:extLst>
              <a:ext uri="{FF2B5EF4-FFF2-40B4-BE49-F238E27FC236}">
                <a16:creationId xmlns:a16="http://schemas.microsoft.com/office/drawing/2014/main" id="{875EF38D-9BE7-4CE0-9EDF-B1B8B2D31D05}"/>
              </a:ext>
            </a:extLst>
          </p:cNvPr>
          <p:cNvSpPr txBox="1"/>
          <p:nvPr userDrawn="1"/>
        </p:nvSpPr>
        <p:spPr>
          <a:xfrm>
            <a:off x="11604086" y="6431501"/>
            <a:ext cx="403687"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Luku </a:t>
            </a:r>
          </a:p>
        </p:txBody>
      </p:sp>
      <p:sp>
        <p:nvSpPr>
          <p:cNvPr id="5" name="TextBox 4">
            <a:extLst>
              <a:ext uri="{FF2B5EF4-FFF2-40B4-BE49-F238E27FC236}">
                <a16:creationId xmlns:a16="http://schemas.microsoft.com/office/drawing/2014/main" id="{7E87CDBE-ADDE-42D3-ACC6-1363AB2A4244}"/>
              </a:ext>
            </a:extLst>
          </p:cNvPr>
          <p:cNvSpPr txBox="1"/>
          <p:nvPr userDrawn="1"/>
        </p:nvSpPr>
        <p:spPr>
          <a:xfrm>
            <a:off x="11612024" y="6590465"/>
            <a:ext cx="363588"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Sivu</a:t>
            </a:r>
          </a:p>
        </p:txBody>
      </p:sp>
    </p:spTree>
    <p:extLst>
      <p:ext uri="{BB962C8B-B14F-4D97-AF65-F5344CB8AC3E}">
        <p14:creationId xmlns:p14="http://schemas.microsoft.com/office/powerpoint/2010/main" val="33662561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53BB95-336A-4611-A41E-9CA675722AA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9" t="69259" r="-1"/>
          <a:stretch/>
        </p:blipFill>
        <p:spPr>
          <a:xfrm>
            <a:off x="0" y="4749800"/>
            <a:ext cx="4843501" cy="2108200"/>
          </a:xfrm>
          <a:prstGeom prst="rect">
            <a:avLst/>
          </a:prstGeom>
        </p:spPr>
      </p:pic>
      <p:sp>
        <p:nvSpPr>
          <p:cNvPr id="4" name="Slide Number Placeholder 5">
            <a:extLst>
              <a:ext uri="{FF2B5EF4-FFF2-40B4-BE49-F238E27FC236}">
                <a16:creationId xmlns:a16="http://schemas.microsoft.com/office/drawing/2014/main" id="{5B866FE2-EE47-42A7-A207-A59BEB29DC9F}"/>
              </a:ext>
            </a:extLst>
          </p:cNvPr>
          <p:cNvSpPr>
            <a:spLocks noGrp="1"/>
          </p:cNvSpPr>
          <p:nvPr>
            <p:ph type="sldNum" sz="quarter" idx="4"/>
          </p:nvPr>
        </p:nvSpPr>
        <p:spPr>
          <a:xfrm>
            <a:off x="11819729" y="6552500"/>
            <a:ext cx="403687" cy="277945"/>
          </a:xfrm>
          <a:prstGeom prst="rect">
            <a:avLst/>
          </a:prstGeom>
        </p:spPr>
        <p:txBody>
          <a:bodyPr vert="horz" lIns="91440" tIns="45720" rIns="91440" bIns="45720" rtlCol="0" anchor="ctr"/>
          <a:lstStyle>
            <a:lvl1pPr algn="l">
              <a:defRPr sz="700">
                <a:solidFill>
                  <a:schemeClr val="tx1"/>
                </a:solidFill>
                <a:latin typeface="Barlow" panose="00000500000000000000" pitchFamily="2" charset="0"/>
                <a:ea typeface="Open Sans" panose="020B0606030504020204" pitchFamily="34" charset="0"/>
                <a:cs typeface="Open Sans" panose="020B0606030504020204" pitchFamily="34" charset="0"/>
              </a:defRPr>
            </a:lvl1pPr>
          </a:lstStyle>
          <a:p>
            <a:fld id="{12327FE3-E870-4157-BF7A-BFE1BCB038AF}" type="slidenum">
              <a:rPr lang="fi-FI" smtClean="0"/>
              <a:pPr/>
              <a:t>‹#›</a:t>
            </a:fld>
            <a:endParaRPr lang="fi-FI"/>
          </a:p>
        </p:txBody>
      </p:sp>
      <p:sp>
        <p:nvSpPr>
          <p:cNvPr id="6" name="TextBox 5">
            <a:extLst>
              <a:ext uri="{FF2B5EF4-FFF2-40B4-BE49-F238E27FC236}">
                <a16:creationId xmlns:a16="http://schemas.microsoft.com/office/drawing/2014/main" id="{745273A0-E825-40B6-82BB-264BD10D669B}"/>
              </a:ext>
            </a:extLst>
          </p:cNvPr>
          <p:cNvSpPr txBox="1"/>
          <p:nvPr userDrawn="1"/>
        </p:nvSpPr>
        <p:spPr>
          <a:xfrm>
            <a:off x="11604086" y="6431501"/>
            <a:ext cx="403687"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Luku </a:t>
            </a:r>
          </a:p>
        </p:txBody>
      </p:sp>
      <p:sp>
        <p:nvSpPr>
          <p:cNvPr id="7" name="TextBox 6">
            <a:extLst>
              <a:ext uri="{FF2B5EF4-FFF2-40B4-BE49-F238E27FC236}">
                <a16:creationId xmlns:a16="http://schemas.microsoft.com/office/drawing/2014/main" id="{61A5D8FF-1607-4BB7-BAA0-E14B8EDB2B05}"/>
              </a:ext>
            </a:extLst>
          </p:cNvPr>
          <p:cNvSpPr txBox="1"/>
          <p:nvPr userDrawn="1"/>
        </p:nvSpPr>
        <p:spPr>
          <a:xfrm>
            <a:off x="11612024" y="6590465"/>
            <a:ext cx="363588"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Sivu</a:t>
            </a:r>
          </a:p>
        </p:txBody>
      </p:sp>
    </p:spTree>
    <p:extLst>
      <p:ext uri="{BB962C8B-B14F-4D97-AF65-F5344CB8AC3E}">
        <p14:creationId xmlns:p14="http://schemas.microsoft.com/office/powerpoint/2010/main" val="15786809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8AD14-48CB-4392-9E87-D36ED7A7AACA}"/>
              </a:ext>
            </a:extLst>
          </p:cNvPr>
          <p:cNvSpPr>
            <a:spLocks noGrp="1"/>
          </p:cNvSpPr>
          <p:nvPr>
            <p:ph type="title"/>
          </p:nvPr>
        </p:nvSpPr>
        <p:spPr/>
        <p:txBody>
          <a:bodyPr/>
          <a:lstStyle/>
          <a:p>
            <a:r>
              <a:rPr lang="en-US"/>
              <a:t>Click to edit Master title style</a:t>
            </a:r>
            <a:endParaRPr lang="fi-FI"/>
          </a:p>
        </p:txBody>
      </p:sp>
      <p:sp>
        <p:nvSpPr>
          <p:cNvPr id="3" name="Slide Number Placeholder 2">
            <a:extLst>
              <a:ext uri="{FF2B5EF4-FFF2-40B4-BE49-F238E27FC236}">
                <a16:creationId xmlns:a16="http://schemas.microsoft.com/office/drawing/2014/main" id="{15D6B751-EE32-4921-B933-A090E542913C}"/>
              </a:ext>
            </a:extLst>
          </p:cNvPr>
          <p:cNvSpPr>
            <a:spLocks noGrp="1"/>
          </p:cNvSpPr>
          <p:nvPr>
            <p:ph type="sldNum" sz="quarter" idx="10"/>
          </p:nvPr>
        </p:nvSpPr>
        <p:spPr/>
        <p:txBody>
          <a:bodyPr/>
          <a:lstStyle/>
          <a:p>
            <a:fld id="{12327FE3-E870-4157-BF7A-BFE1BCB038AF}" type="slidenum">
              <a:rPr lang="fi-FI" smtClean="0"/>
              <a:pPr/>
              <a:t>‹#›</a:t>
            </a:fld>
            <a:endParaRPr lang="fi-FI"/>
          </a:p>
        </p:txBody>
      </p:sp>
      <p:sp>
        <p:nvSpPr>
          <p:cNvPr id="4" name="Rectangle 3">
            <a:extLst>
              <a:ext uri="{FF2B5EF4-FFF2-40B4-BE49-F238E27FC236}">
                <a16:creationId xmlns:a16="http://schemas.microsoft.com/office/drawing/2014/main" id="{338A3E1F-8DA4-4331-9056-768D82D071F1}"/>
              </a:ext>
            </a:extLst>
          </p:cNvPr>
          <p:cNvSpPr/>
          <p:nvPr userDrawn="1"/>
        </p:nvSpPr>
        <p:spPr>
          <a:xfrm>
            <a:off x="0" y="-2"/>
            <a:ext cx="12192000" cy="685800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5" name="Slide Number Placeholder 5">
            <a:extLst>
              <a:ext uri="{FF2B5EF4-FFF2-40B4-BE49-F238E27FC236}">
                <a16:creationId xmlns:a16="http://schemas.microsoft.com/office/drawing/2014/main" id="{BDDD306B-74C0-4806-804A-09C820327BBA}"/>
              </a:ext>
            </a:extLst>
          </p:cNvPr>
          <p:cNvSpPr txBox="1">
            <a:spLocks/>
          </p:cNvSpPr>
          <p:nvPr userDrawn="1"/>
        </p:nvSpPr>
        <p:spPr>
          <a:xfrm>
            <a:off x="11819729" y="6552500"/>
            <a:ext cx="403687" cy="277945"/>
          </a:xfrm>
          <a:prstGeom prst="rect">
            <a:avLst/>
          </a:prstGeom>
        </p:spPr>
        <p:txBody>
          <a:bodyPr vert="horz" lIns="91440" tIns="45720" rIns="91440" bIns="45720" rtlCol="0" anchor="ctr"/>
          <a:lstStyle>
            <a:defPPr>
              <a:defRPr lang="fi-FI"/>
            </a:defPPr>
            <a:lvl1pPr marL="0" algn="l" defTabSz="914400" rtl="0" eaLnBrk="1" latinLnBrk="0" hangingPunct="1">
              <a:defRPr sz="700" kern="1200">
                <a:solidFill>
                  <a:schemeClr val="tx1"/>
                </a:solidFill>
                <a:latin typeface="Barlow" panose="00000500000000000000" pitchFamily="2" charset="0"/>
                <a:ea typeface="Open Sans" panose="020B0606030504020204" pitchFamily="34" charset="0"/>
                <a:cs typeface="Open Sans" panose="020B06060305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2327FE3-E870-4157-BF7A-BFE1BCB038AF}" type="slidenum">
              <a:rPr lang="fi-FI" smtClean="0"/>
              <a:pPr/>
              <a:t>‹#›</a:t>
            </a:fld>
            <a:endParaRPr lang="fi-FI"/>
          </a:p>
        </p:txBody>
      </p:sp>
      <p:sp>
        <p:nvSpPr>
          <p:cNvPr id="6" name="TextBox 5">
            <a:extLst>
              <a:ext uri="{FF2B5EF4-FFF2-40B4-BE49-F238E27FC236}">
                <a16:creationId xmlns:a16="http://schemas.microsoft.com/office/drawing/2014/main" id="{B69DFCDD-B0FF-4780-88D4-E3315590CB8E}"/>
              </a:ext>
            </a:extLst>
          </p:cNvPr>
          <p:cNvSpPr txBox="1"/>
          <p:nvPr userDrawn="1"/>
        </p:nvSpPr>
        <p:spPr>
          <a:xfrm>
            <a:off x="11604086" y="6431501"/>
            <a:ext cx="403687"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Luku </a:t>
            </a:r>
          </a:p>
        </p:txBody>
      </p:sp>
      <p:sp>
        <p:nvSpPr>
          <p:cNvPr id="7" name="TextBox 6">
            <a:extLst>
              <a:ext uri="{FF2B5EF4-FFF2-40B4-BE49-F238E27FC236}">
                <a16:creationId xmlns:a16="http://schemas.microsoft.com/office/drawing/2014/main" id="{2FF84C50-7B2B-4ABE-A2F9-BF5E19F4FBBA}"/>
              </a:ext>
            </a:extLst>
          </p:cNvPr>
          <p:cNvSpPr txBox="1"/>
          <p:nvPr userDrawn="1"/>
        </p:nvSpPr>
        <p:spPr>
          <a:xfrm>
            <a:off x="11612024" y="6590465"/>
            <a:ext cx="363588" cy="15433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700" b="0" i="0" u="none" strike="noStrike" kern="1200" cap="none" spc="0" normalizeH="0" baseline="0" noProof="0">
                <a:ln>
                  <a:noFill/>
                </a:ln>
                <a:solidFill>
                  <a:schemeClr val="accent3"/>
                </a:solidFill>
                <a:effectLst/>
                <a:uLnTx/>
                <a:uFillTx/>
                <a:latin typeface="Barlow" panose="00000500000000000000" pitchFamily="2" charset="0"/>
                <a:ea typeface="+mn-ea"/>
                <a:cs typeface="+mn-cs"/>
              </a:rPr>
              <a:t>Sivu</a:t>
            </a:r>
          </a:p>
        </p:txBody>
      </p:sp>
    </p:spTree>
    <p:extLst>
      <p:ext uri="{BB962C8B-B14F-4D97-AF65-F5344CB8AC3E}">
        <p14:creationId xmlns:p14="http://schemas.microsoft.com/office/powerpoint/2010/main" val="31667272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63B624-80F5-41CC-AF03-98213333E3A5}"/>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598641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loitusdia Sinin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p:nvPr>
        </p:nvSpPr>
        <p:spPr>
          <a:xfrm>
            <a:off x="1200150" y="2060575"/>
            <a:ext cx="9791700" cy="2304529"/>
          </a:xfrm>
        </p:spPr>
        <p:txBody>
          <a:bodyPr anchor="t" anchorCtr="0"/>
          <a:lstStyle>
            <a:lvl1pPr algn="l">
              <a:defRPr sz="4800">
                <a:solidFill>
                  <a:schemeClr val="bg1"/>
                </a:solidFill>
              </a:defRPr>
            </a:lvl1pPr>
          </a:lstStyle>
          <a:p>
            <a:r>
              <a:rPr lang="fi-FI" noProof="0"/>
              <a:t>Muokkaa ots. perustyyl. napsautt.</a:t>
            </a:r>
          </a:p>
        </p:txBody>
      </p:sp>
      <p:sp>
        <p:nvSpPr>
          <p:cNvPr id="3" name="Subtitle 2">
            <a:extLst>
              <a:ext uri="{FF2B5EF4-FFF2-40B4-BE49-F238E27FC236}">
                <a16:creationId xmlns:a16="http://schemas.microsoft.com/office/drawing/2014/main" id="{5BA9B7E5-3139-76AA-C2C3-60620F1D9B49}"/>
              </a:ext>
            </a:extLst>
          </p:cNvPr>
          <p:cNvSpPr>
            <a:spLocks noGrp="1"/>
          </p:cNvSpPr>
          <p:nvPr>
            <p:ph type="subTitle" idx="1"/>
          </p:nvPr>
        </p:nvSpPr>
        <p:spPr>
          <a:xfrm>
            <a:off x="1200150" y="4509120"/>
            <a:ext cx="9791700" cy="864096"/>
          </a:xfr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53B10FEF-2EFD-4F38-B25A-28C2D5F87858}"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1" name="Text Placeholder 10">
            <a:extLst>
              <a:ext uri="{FF2B5EF4-FFF2-40B4-BE49-F238E27FC236}">
                <a16:creationId xmlns:a16="http://schemas.microsoft.com/office/drawing/2014/main" id="{897DE48D-705B-612C-7DFA-B303012D79EC}"/>
              </a:ext>
            </a:extLst>
          </p:cNvPr>
          <p:cNvSpPr>
            <a:spLocks noGrp="1"/>
          </p:cNvSpPr>
          <p:nvPr>
            <p:ph type="body" sz="quarter" idx="13"/>
          </p:nvPr>
        </p:nvSpPr>
        <p:spPr>
          <a:xfrm>
            <a:off x="1198587" y="5517232"/>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p:nvPr>
        </p:nvSpPr>
        <p:spPr>
          <a:xfrm>
            <a:off x="1198587" y="5805264"/>
            <a:ext cx="9793263" cy="288032"/>
          </a:xfrm>
        </p:spPr>
        <p:txBody>
          <a:bodyPr/>
          <a:lstStyle>
            <a:lvl1pPr marL="0" indent="0">
              <a:spcBef>
                <a:spcPts val="0"/>
              </a:spcBef>
              <a:buFontTx/>
              <a:buNone/>
              <a:defRPr sz="1600">
                <a:solidFill>
                  <a:schemeClr val="bg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pic>
        <p:nvPicPr>
          <p:cNvPr id="19" name="Graphic 18">
            <a:extLst>
              <a:ext uri="{FF2B5EF4-FFF2-40B4-BE49-F238E27FC236}">
                <a16:creationId xmlns:a16="http://schemas.microsoft.com/office/drawing/2014/main" id="{DCFDA5DB-9C4E-BC7F-7027-2D98A132F9C3}"/>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8554" t="28833" r="18460" b="27919"/>
          <a:stretch/>
        </p:blipFill>
        <p:spPr>
          <a:xfrm>
            <a:off x="407988" y="260648"/>
            <a:ext cx="1583556" cy="648072"/>
          </a:xfrm>
          <a:prstGeom prst="rect">
            <a:avLst/>
          </a:prstGeom>
        </p:spPr>
      </p:pic>
    </p:spTree>
    <p:extLst>
      <p:ext uri="{BB962C8B-B14F-4D97-AF65-F5344CB8AC3E}">
        <p14:creationId xmlns:p14="http://schemas.microsoft.com/office/powerpoint/2010/main" val="5000052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756" userDrawn="1">
          <p15:clr>
            <a:srgbClr val="FBAE40"/>
          </p15:clr>
        </p15:guide>
        <p15:guide id="4" pos="692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loitusdia Valkoin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89437-0A9F-6907-E834-ECE3DB625160}"/>
              </a:ext>
            </a:extLst>
          </p:cNvPr>
          <p:cNvSpPr>
            <a:spLocks noGrp="1"/>
          </p:cNvSpPr>
          <p:nvPr>
            <p:ph type="ctrTitle"/>
          </p:nvPr>
        </p:nvSpPr>
        <p:spPr>
          <a:xfrm>
            <a:off x="1200150" y="2060575"/>
            <a:ext cx="9791700" cy="2304529"/>
          </a:xfrm>
        </p:spPr>
        <p:txBody>
          <a:bodyPr anchor="t" anchorCtr="0"/>
          <a:lstStyle>
            <a:lvl1pPr algn="l">
              <a:defRPr sz="4800">
                <a:solidFill>
                  <a:schemeClr val="accent1"/>
                </a:solidFill>
              </a:defRPr>
            </a:lvl1pPr>
          </a:lstStyle>
          <a:p>
            <a:r>
              <a:rPr lang="fi-FI" noProof="0"/>
              <a:t>Muokkaa ots. perustyyl. napsautt.</a:t>
            </a:r>
          </a:p>
        </p:txBody>
      </p:sp>
      <p:sp>
        <p:nvSpPr>
          <p:cNvPr id="3" name="Subtitle 2">
            <a:extLst>
              <a:ext uri="{FF2B5EF4-FFF2-40B4-BE49-F238E27FC236}">
                <a16:creationId xmlns:a16="http://schemas.microsoft.com/office/drawing/2014/main" id="{5BA9B7E5-3139-76AA-C2C3-60620F1D9B49}"/>
              </a:ext>
            </a:extLst>
          </p:cNvPr>
          <p:cNvSpPr>
            <a:spLocks noGrp="1"/>
          </p:cNvSpPr>
          <p:nvPr>
            <p:ph type="subTitle" idx="1"/>
          </p:nvPr>
        </p:nvSpPr>
        <p:spPr>
          <a:xfrm>
            <a:off x="1200150" y="4509120"/>
            <a:ext cx="9791700" cy="864096"/>
          </a:xfrm>
        </p:spPr>
        <p:txBody>
          <a:bodyPr/>
          <a:lstStyle>
            <a:lvl1pPr marL="0" indent="0" algn="l">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noProof="0"/>
              <a:t>Muokkaa alaotsikon perustyyliä napsautt.</a:t>
            </a:r>
          </a:p>
        </p:txBody>
      </p:sp>
      <p:sp>
        <p:nvSpPr>
          <p:cNvPr id="4" name="Date Placeholder 3">
            <a:extLst>
              <a:ext uri="{FF2B5EF4-FFF2-40B4-BE49-F238E27FC236}">
                <a16:creationId xmlns:a16="http://schemas.microsoft.com/office/drawing/2014/main" id="{B9898F4D-E89B-8263-EB37-8F8B305D4370}"/>
              </a:ext>
            </a:extLst>
          </p:cNvPr>
          <p:cNvSpPr>
            <a:spLocks noGrp="1"/>
          </p:cNvSpPr>
          <p:nvPr>
            <p:ph type="dt" sz="half" idx="10"/>
          </p:nvPr>
        </p:nvSpPr>
        <p:spPr/>
        <p:txBody>
          <a:bodyPr/>
          <a:lstStyle>
            <a:lvl1pPr>
              <a:defRPr>
                <a:noFill/>
              </a:defRPr>
            </a:lvl1pPr>
          </a:lstStyle>
          <a:p>
            <a:fld id="{3F64C60D-5BDD-457A-B2B8-8A4E7FBA1CD7}" type="datetime1">
              <a:rPr lang="fi-FI" noProof="0" smtClean="0"/>
              <a:t>14.3.2023</a:t>
            </a:fld>
            <a:endParaRPr lang="fi-FI" noProof="0"/>
          </a:p>
        </p:txBody>
      </p:sp>
      <p:sp>
        <p:nvSpPr>
          <p:cNvPr id="5" name="Footer Placeholder 4">
            <a:extLst>
              <a:ext uri="{FF2B5EF4-FFF2-40B4-BE49-F238E27FC236}">
                <a16:creationId xmlns:a16="http://schemas.microsoft.com/office/drawing/2014/main" id="{AEAB5C31-D7B7-0A4A-9FF1-A8910751F711}"/>
              </a:ext>
            </a:extLst>
          </p:cNvPr>
          <p:cNvSpPr>
            <a:spLocks noGrp="1"/>
          </p:cNvSpPr>
          <p:nvPr>
            <p:ph type="ftr" sz="quarter" idx="11"/>
          </p:nvPr>
        </p:nvSpPr>
        <p:spPr/>
        <p:txBody>
          <a:bodyPr/>
          <a:lstStyle>
            <a:lvl1pPr>
              <a:defRPr>
                <a:noFill/>
              </a:defRPr>
            </a:lvl1pPr>
          </a:lstStyle>
          <a:p>
            <a:r>
              <a:rPr lang="fi-FI" noProof="0"/>
              <a:t>© Rakennusteollisuus RT</a:t>
            </a:r>
          </a:p>
        </p:txBody>
      </p:sp>
      <p:sp>
        <p:nvSpPr>
          <p:cNvPr id="6" name="Slide Number Placeholder 5">
            <a:extLst>
              <a:ext uri="{FF2B5EF4-FFF2-40B4-BE49-F238E27FC236}">
                <a16:creationId xmlns:a16="http://schemas.microsoft.com/office/drawing/2014/main" id="{92B9B765-A518-625F-2D82-59131FF13DC6}"/>
              </a:ext>
            </a:extLst>
          </p:cNvPr>
          <p:cNvSpPr>
            <a:spLocks noGrp="1"/>
          </p:cNvSpPr>
          <p:nvPr>
            <p:ph type="sldNum" sz="quarter" idx="12"/>
          </p:nvPr>
        </p:nvSpPr>
        <p:spPr/>
        <p:txBody>
          <a:bodyPr/>
          <a:lstStyle>
            <a:lvl1pPr>
              <a:defRPr>
                <a:noFill/>
              </a:defRPr>
            </a:lvl1pPr>
          </a:lstStyle>
          <a:p>
            <a:fld id="{DFD61EF7-2460-4EE9-A031-27FEBC4F9A95}" type="slidenum">
              <a:rPr lang="fi-FI" noProof="0" smtClean="0"/>
              <a:pPr/>
              <a:t>‹#›</a:t>
            </a:fld>
            <a:endParaRPr lang="fi-FI" noProof="0"/>
          </a:p>
        </p:txBody>
      </p:sp>
      <p:sp>
        <p:nvSpPr>
          <p:cNvPr id="11" name="Text Placeholder 10">
            <a:extLst>
              <a:ext uri="{FF2B5EF4-FFF2-40B4-BE49-F238E27FC236}">
                <a16:creationId xmlns:a16="http://schemas.microsoft.com/office/drawing/2014/main" id="{897DE48D-705B-612C-7DFA-B303012D79EC}"/>
              </a:ext>
            </a:extLst>
          </p:cNvPr>
          <p:cNvSpPr>
            <a:spLocks noGrp="1"/>
          </p:cNvSpPr>
          <p:nvPr>
            <p:ph type="body" sz="quarter" idx="13"/>
          </p:nvPr>
        </p:nvSpPr>
        <p:spPr>
          <a:xfrm>
            <a:off x="1198587" y="5517232"/>
            <a:ext cx="9793263" cy="288032"/>
          </a:xfrm>
        </p:spPr>
        <p:txBody>
          <a:bodyPr/>
          <a:lstStyle>
            <a:lvl1pPr marL="0" indent="0">
              <a:spcBef>
                <a:spcPts val="0"/>
              </a:spcBef>
              <a:buFontTx/>
              <a:buNone/>
              <a:defRPr sz="1600">
                <a:solidFill>
                  <a:schemeClr val="accent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sp>
        <p:nvSpPr>
          <p:cNvPr id="12" name="Text Placeholder 10">
            <a:extLst>
              <a:ext uri="{FF2B5EF4-FFF2-40B4-BE49-F238E27FC236}">
                <a16:creationId xmlns:a16="http://schemas.microsoft.com/office/drawing/2014/main" id="{CF5A17A4-EA2D-AFFF-38DF-9699B925DCD5}"/>
              </a:ext>
            </a:extLst>
          </p:cNvPr>
          <p:cNvSpPr>
            <a:spLocks noGrp="1"/>
          </p:cNvSpPr>
          <p:nvPr>
            <p:ph type="body" sz="quarter" idx="14"/>
          </p:nvPr>
        </p:nvSpPr>
        <p:spPr>
          <a:xfrm>
            <a:off x="1198587" y="5805264"/>
            <a:ext cx="9793263" cy="288032"/>
          </a:xfrm>
        </p:spPr>
        <p:txBody>
          <a:bodyPr/>
          <a:lstStyle>
            <a:lvl1pPr marL="0" indent="0">
              <a:spcBef>
                <a:spcPts val="0"/>
              </a:spcBef>
              <a:buFontTx/>
              <a:buNone/>
              <a:defRPr sz="1600">
                <a:solidFill>
                  <a:schemeClr val="accent1"/>
                </a:solidFill>
              </a:defRPr>
            </a:lvl1pPr>
            <a:lvl2pPr marL="0" indent="0">
              <a:spcBef>
                <a:spcPts val="0"/>
              </a:spcBef>
              <a:buFontTx/>
              <a:buNone/>
              <a:defRPr sz="1600"/>
            </a:lvl2pPr>
            <a:lvl3pPr marL="0" indent="0">
              <a:spcBef>
                <a:spcPts val="0"/>
              </a:spcBef>
              <a:buFontTx/>
              <a:buNone/>
              <a:defRPr sz="1600"/>
            </a:lvl3pPr>
            <a:lvl4pPr marL="0" indent="0">
              <a:spcBef>
                <a:spcPts val="0"/>
              </a:spcBef>
              <a:buFontTx/>
              <a:buNone/>
              <a:defRPr sz="1600"/>
            </a:lvl4pPr>
            <a:lvl5pPr marL="0" indent="0">
              <a:spcBef>
                <a:spcPts val="0"/>
              </a:spcBef>
              <a:buFontTx/>
              <a:buNone/>
              <a:defRPr sz="1600"/>
            </a:lvl5pPr>
            <a:lvl6pPr marL="0" indent="0">
              <a:spcBef>
                <a:spcPts val="0"/>
              </a:spcBef>
              <a:buFontTx/>
              <a:buNone/>
              <a:defRPr sz="1600"/>
            </a:lvl6pPr>
            <a:lvl7pPr marL="0" indent="0">
              <a:spcBef>
                <a:spcPts val="0"/>
              </a:spcBef>
              <a:buFontTx/>
              <a:buNone/>
              <a:defRPr sz="1600"/>
            </a:lvl7pPr>
            <a:lvl8pPr marL="0" indent="0">
              <a:spcBef>
                <a:spcPts val="0"/>
              </a:spcBef>
              <a:buFontTx/>
              <a:buNone/>
              <a:defRPr sz="1600"/>
            </a:lvl8pPr>
            <a:lvl9pPr marL="0" indent="0">
              <a:spcBef>
                <a:spcPts val="0"/>
              </a:spcBef>
              <a:buFontTx/>
              <a:buNone/>
              <a:defRPr sz="1600"/>
            </a:lvl9pPr>
          </a:lstStyle>
          <a:p>
            <a:pPr lvl="0"/>
            <a:r>
              <a:rPr lang="fi-FI" noProof="0"/>
              <a:t>Muokkaa tekstin perustyylejä napsauttamalla</a:t>
            </a:r>
          </a:p>
        </p:txBody>
      </p:sp>
      <p:pic>
        <p:nvPicPr>
          <p:cNvPr id="9" name="Graphic 8">
            <a:extLst>
              <a:ext uri="{FF2B5EF4-FFF2-40B4-BE49-F238E27FC236}">
                <a16:creationId xmlns:a16="http://schemas.microsoft.com/office/drawing/2014/main" id="{BEAD0FDA-49AF-6444-DC23-E7CC9D723FBA}"/>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5664" t="28836" r="15595" b="27919"/>
          <a:stretch/>
        </p:blipFill>
        <p:spPr>
          <a:xfrm>
            <a:off x="335360" y="260704"/>
            <a:ext cx="1728192" cy="648016"/>
          </a:xfrm>
          <a:prstGeom prst="rect">
            <a:avLst/>
          </a:prstGeom>
        </p:spPr>
      </p:pic>
    </p:spTree>
    <p:extLst>
      <p:ext uri="{BB962C8B-B14F-4D97-AF65-F5344CB8AC3E}">
        <p14:creationId xmlns:p14="http://schemas.microsoft.com/office/powerpoint/2010/main" val="37717858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56">
          <p15:clr>
            <a:srgbClr val="FBAE40"/>
          </p15:clr>
        </p15:guide>
        <p15:guide id="4" pos="692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tsikko ja sisältö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55CC-1185-51FC-E3B8-4147606A5030}"/>
              </a:ext>
            </a:extLst>
          </p:cNvPr>
          <p:cNvSpPr>
            <a:spLocks noGrp="1"/>
          </p:cNvSpPr>
          <p:nvPr>
            <p:ph type="title"/>
          </p:nvPr>
        </p:nvSpPr>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6CE6B893-6B04-6927-CE94-9A66F78D614E}"/>
              </a:ext>
            </a:extLst>
          </p:cNvPr>
          <p:cNvSpPr>
            <a:spLocks noGrp="1"/>
          </p:cNvSpPr>
          <p:nvPr>
            <p:ph idx="1"/>
          </p:nvPr>
        </p:nvSpPr>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4" name="Date Placeholder 3">
            <a:extLst>
              <a:ext uri="{FF2B5EF4-FFF2-40B4-BE49-F238E27FC236}">
                <a16:creationId xmlns:a16="http://schemas.microsoft.com/office/drawing/2014/main" id="{DFD925BA-5B20-3CBA-B94B-28B753A84A3E}"/>
              </a:ext>
            </a:extLst>
          </p:cNvPr>
          <p:cNvSpPr>
            <a:spLocks noGrp="1"/>
          </p:cNvSpPr>
          <p:nvPr>
            <p:ph type="dt" sz="half" idx="10"/>
          </p:nvPr>
        </p:nvSpPr>
        <p:spPr/>
        <p:txBody>
          <a:bodyPr/>
          <a:lstStyle/>
          <a:p>
            <a:fld id="{60DF93C1-96B7-43A4-88C3-A796BB2F869C}" type="datetime1">
              <a:rPr lang="fi-FI" noProof="0" smtClean="0"/>
              <a:t>14.3.2023</a:t>
            </a:fld>
            <a:endParaRPr lang="fi-FI" noProof="0"/>
          </a:p>
        </p:txBody>
      </p:sp>
      <p:sp>
        <p:nvSpPr>
          <p:cNvPr id="5" name="Footer Placeholder 4">
            <a:extLst>
              <a:ext uri="{FF2B5EF4-FFF2-40B4-BE49-F238E27FC236}">
                <a16:creationId xmlns:a16="http://schemas.microsoft.com/office/drawing/2014/main" id="{247193C2-3638-0637-9E42-4D47B9D9F3CA}"/>
              </a:ext>
            </a:extLst>
          </p:cNvPr>
          <p:cNvSpPr>
            <a:spLocks noGrp="1"/>
          </p:cNvSpPr>
          <p:nvPr>
            <p:ph type="ftr" sz="quarter" idx="11"/>
          </p:nvPr>
        </p:nvSpPr>
        <p:spPr/>
        <p:txBody>
          <a:body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09FAE3C4-91D4-D1BC-C03D-1496593FA717}"/>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19444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tsikko ja sisältö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55CC-1185-51FC-E3B8-4147606A5030}"/>
              </a:ext>
            </a:extLst>
          </p:cNvPr>
          <p:cNvSpPr>
            <a:spLocks noGrp="1"/>
          </p:cNvSpPr>
          <p:nvPr>
            <p:ph type="title"/>
          </p:nvPr>
        </p:nvSpPr>
        <p:spPr>
          <a:xfrm>
            <a:off x="407988" y="333375"/>
            <a:ext cx="10008494" cy="1008063"/>
          </a:xfrm>
        </p:spPr>
        <p:txBody>
          <a:bodyPr/>
          <a:lstStyle/>
          <a:p>
            <a:r>
              <a:rPr lang="fi-FI" noProof="0"/>
              <a:t>Muokkaa ots. perustyyl. napsautt.</a:t>
            </a:r>
          </a:p>
        </p:txBody>
      </p:sp>
      <p:sp>
        <p:nvSpPr>
          <p:cNvPr id="3" name="Content Placeholder 2">
            <a:extLst>
              <a:ext uri="{FF2B5EF4-FFF2-40B4-BE49-F238E27FC236}">
                <a16:creationId xmlns:a16="http://schemas.microsoft.com/office/drawing/2014/main" id="{6CE6B893-6B04-6927-CE94-9A66F78D614E}"/>
              </a:ext>
            </a:extLst>
          </p:cNvPr>
          <p:cNvSpPr>
            <a:spLocks noGrp="1"/>
          </p:cNvSpPr>
          <p:nvPr>
            <p:ph idx="1"/>
          </p:nvPr>
        </p:nvSpPr>
        <p:spPr>
          <a:xfrm>
            <a:off x="407987" y="1628775"/>
            <a:ext cx="10008493" cy="4464050"/>
          </a:xfrm>
        </p:spPr>
        <p:txBody>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p>
        </p:txBody>
      </p:sp>
      <p:sp>
        <p:nvSpPr>
          <p:cNvPr id="4" name="Date Placeholder 3">
            <a:extLst>
              <a:ext uri="{FF2B5EF4-FFF2-40B4-BE49-F238E27FC236}">
                <a16:creationId xmlns:a16="http://schemas.microsoft.com/office/drawing/2014/main" id="{DFD925BA-5B20-3CBA-B94B-28B753A84A3E}"/>
              </a:ext>
            </a:extLst>
          </p:cNvPr>
          <p:cNvSpPr>
            <a:spLocks noGrp="1"/>
          </p:cNvSpPr>
          <p:nvPr>
            <p:ph type="dt" sz="half" idx="10"/>
          </p:nvPr>
        </p:nvSpPr>
        <p:spPr/>
        <p:txBody>
          <a:bodyPr/>
          <a:lstStyle/>
          <a:p>
            <a:fld id="{505ECB2C-3B26-4642-A08B-D91DA94758CC}" type="datetime1">
              <a:rPr lang="fi-FI" noProof="0" smtClean="0"/>
              <a:t>14.3.2023</a:t>
            </a:fld>
            <a:endParaRPr lang="fi-FI" noProof="0"/>
          </a:p>
        </p:txBody>
      </p:sp>
      <p:sp>
        <p:nvSpPr>
          <p:cNvPr id="5" name="Footer Placeholder 4">
            <a:extLst>
              <a:ext uri="{FF2B5EF4-FFF2-40B4-BE49-F238E27FC236}">
                <a16:creationId xmlns:a16="http://schemas.microsoft.com/office/drawing/2014/main" id="{247193C2-3638-0637-9E42-4D47B9D9F3CA}"/>
              </a:ext>
            </a:extLst>
          </p:cNvPr>
          <p:cNvSpPr>
            <a:spLocks noGrp="1"/>
          </p:cNvSpPr>
          <p:nvPr>
            <p:ph type="ftr" sz="quarter" idx="11"/>
          </p:nvPr>
        </p:nvSpPr>
        <p:spPr/>
        <p:txBody>
          <a:body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09FAE3C4-91D4-D1BC-C03D-1496593FA717}"/>
              </a:ext>
            </a:extLst>
          </p:cNvPr>
          <p:cNvSpPr>
            <a:spLocks noGrp="1"/>
          </p:cNvSpPr>
          <p:nvPr>
            <p:ph type="sldNum" sz="quarter" idx="12"/>
          </p:nvPr>
        </p:nvSpPr>
        <p:spPr/>
        <p:txBody>
          <a:bodyPr/>
          <a:lstStyle/>
          <a:p>
            <a:fld id="{DFD61EF7-2460-4EE9-A031-27FEBC4F9A95}" type="slidenum">
              <a:rPr lang="fi-FI" noProof="0" smtClean="0"/>
              <a:t>‹#›</a:t>
            </a:fld>
            <a:endParaRPr lang="fi-FI" noProof="0"/>
          </a:p>
        </p:txBody>
      </p:sp>
    </p:spTree>
    <p:extLst>
      <p:ext uri="{BB962C8B-B14F-4D97-AF65-F5344CB8AC3E}">
        <p14:creationId xmlns:p14="http://schemas.microsoft.com/office/powerpoint/2010/main" val="384360471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3F606E-928C-A1F9-8031-179CA03A355F}"/>
              </a:ext>
            </a:extLst>
          </p:cNvPr>
          <p:cNvSpPr>
            <a:spLocks noGrp="1"/>
          </p:cNvSpPr>
          <p:nvPr>
            <p:ph type="title"/>
          </p:nvPr>
        </p:nvSpPr>
        <p:spPr>
          <a:xfrm>
            <a:off x="407988" y="333376"/>
            <a:ext cx="11376026" cy="1010862"/>
          </a:xfrm>
          <a:prstGeom prst="rect">
            <a:avLst/>
          </a:prstGeom>
        </p:spPr>
        <p:txBody>
          <a:bodyPr vert="horz" wrap="square" lIns="0" tIns="0" rIns="0" bIns="0" rtlCol="0" anchor="t" anchorCtr="0">
            <a:noAutofit/>
          </a:bodyPr>
          <a:lstStyle/>
          <a:p>
            <a:r>
              <a:rPr lang="fi-FI" noProof="0"/>
              <a:t>Muokkaa ots. perustyyl. napsautt.</a:t>
            </a:r>
          </a:p>
        </p:txBody>
      </p:sp>
      <p:sp>
        <p:nvSpPr>
          <p:cNvPr id="3" name="Text Placeholder 2">
            <a:extLst>
              <a:ext uri="{FF2B5EF4-FFF2-40B4-BE49-F238E27FC236}">
                <a16:creationId xmlns:a16="http://schemas.microsoft.com/office/drawing/2014/main" id="{0924343F-94E2-0032-C904-C75E566C8FC6}"/>
              </a:ext>
            </a:extLst>
          </p:cNvPr>
          <p:cNvSpPr>
            <a:spLocks noGrp="1"/>
          </p:cNvSpPr>
          <p:nvPr>
            <p:ph type="body" idx="1"/>
          </p:nvPr>
        </p:nvSpPr>
        <p:spPr>
          <a:xfrm>
            <a:off x="407987" y="1628776"/>
            <a:ext cx="11376025" cy="4464050"/>
          </a:xfrm>
          <a:prstGeom prst="rect">
            <a:avLst/>
          </a:prstGeom>
        </p:spPr>
        <p:txBody>
          <a:bodyPr vert="horz" wrap="square" lIns="0" tIns="0" rIns="0" bIns="0" rtlCol="0" anchor="t" anchorCtr="0">
            <a:noAutofit/>
          </a:bodyPr>
          <a:lstStyle/>
          <a:p>
            <a:pPr lvl="0"/>
            <a:r>
              <a:rPr lang="fi-FI" noProof="0"/>
              <a:t>Muokkaa tekstin perustyylejä napsauttamalla</a:t>
            </a:r>
          </a:p>
          <a:p>
            <a:pPr lvl="1"/>
            <a:r>
              <a:rPr lang="fi-FI" noProof="0"/>
              <a:t>toinen taso</a:t>
            </a:r>
          </a:p>
          <a:p>
            <a:pPr lvl="2"/>
            <a:r>
              <a:rPr lang="fi-FI" noProof="0"/>
              <a:t>kolmas taso</a:t>
            </a:r>
          </a:p>
          <a:p>
            <a:pPr lvl="3"/>
            <a:r>
              <a:rPr lang="fi-FI" noProof="0"/>
              <a:t>neljäs taso</a:t>
            </a:r>
          </a:p>
          <a:p>
            <a:pPr lvl="4"/>
            <a:r>
              <a:rPr lang="fi-FI" noProof="0"/>
              <a:t>viides taso</a:t>
            </a:r>
            <a:endParaRPr lang="fi-FI" noProof="0" dirty="0"/>
          </a:p>
        </p:txBody>
      </p:sp>
      <p:sp>
        <p:nvSpPr>
          <p:cNvPr id="4" name="Date Placeholder 3">
            <a:extLst>
              <a:ext uri="{FF2B5EF4-FFF2-40B4-BE49-F238E27FC236}">
                <a16:creationId xmlns:a16="http://schemas.microsoft.com/office/drawing/2014/main" id="{2ECF1F63-EAB0-D155-D368-DB83454D33CA}"/>
              </a:ext>
            </a:extLst>
          </p:cNvPr>
          <p:cNvSpPr>
            <a:spLocks noGrp="1"/>
          </p:cNvSpPr>
          <p:nvPr>
            <p:ph type="dt" sz="half" idx="2"/>
          </p:nvPr>
        </p:nvSpPr>
        <p:spPr>
          <a:xfrm>
            <a:off x="839416" y="6381328"/>
            <a:ext cx="1224136" cy="143298"/>
          </a:xfrm>
          <a:prstGeom prst="rect">
            <a:avLst/>
          </a:prstGeom>
        </p:spPr>
        <p:txBody>
          <a:bodyPr vert="horz" wrap="square" lIns="0" tIns="0" rIns="0" bIns="0" rtlCol="0" anchor="ctr" anchorCtr="0">
            <a:noAutofit/>
          </a:bodyPr>
          <a:lstStyle>
            <a:lvl1pPr algn="l">
              <a:defRPr sz="900">
                <a:solidFill>
                  <a:schemeClr val="accent1"/>
                </a:solidFill>
              </a:defRPr>
            </a:lvl1pPr>
          </a:lstStyle>
          <a:p>
            <a:fld id="{5C6F4B18-CB97-43DC-B5BF-9C12B500CD96}" type="datetime1">
              <a:rPr lang="fi-FI" noProof="0" smtClean="0"/>
              <a:t>14.3.2023</a:t>
            </a:fld>
            <a:endParaRPr lang="fi-FI" noProof="0"/>
          </a:p>
        </p:txBody>
      </p:sp>
      <p:sp>
        <p:nvSpPr>
          <p:cNvPr id="5" name="Footer Placeholder 4">
            <a:extLst>
              <a:ext uri="{FF2B5EF4-FFF2-40B4-BE49-F238E27FC236}">
                <a16:creationId xmlns:a16="http://schemas.microsoft.com/office/drawing/2014/main" id="{631D72B2-0BA5-C3BE-860A-FF93393EC16E}"/>
              </a:ext>
            </a:extLst>
          </p:cNvPr>
          <p:cNvSpPr>
            <a:spLocks noGrp="1"/>
          </p:cNvSpPr>
          <p:nvPr>
            <p:ph type="ftr" sz="quarter" idx="3"/>
          </p:nvPr>
        </p:nvSpPr>
        <p:spPr>
          <a:xfrm>
            <a:off x="2063552" y="6381328"/>
            <a:ext cx="8928992" cy="143296"/>
          </a:xfrm>
          <a:prstGeom prst="rect">
            <a:avLst/>
          </a:prstGeom>
        </p:spPr>
        <p:txBody>
          <a:bodyPr vert="horz" wrap="square" lIns="0" tIns="0" rIns="0" bIns="0" rtlCol="0" anchor="ctr" anchorCtr="0">
            <a:noAutofit/>
          </a:bodyPr>
          <a:lstStyle>
            <a:lvl1pPr algn="l">
              <a:defRPr sz="900">
                <a:solidFill>
                  <a:schemeClr val="accent1"/>
                </a:solidFill>
              </a:defRPr>
            </a:lvl1pPr>
          </a:lstStyle>
          <a:p>
            <a:r>
              <a:rPr lang="fi-FI" dirty="0"/>
              <a:t>INFRA ry</a:t>
            </a:r>
            <a:endParaRPr lang="fi-FI" noProof="0" dirty="0"/>
          </a:p>
        </p:txBody>
      </p:sp>
      <p:sp>
        <p:nvSpPr>
          <p:cNvPr id="6" name="Slide Number Placeholder 5">
            <a:extLst>
              <a:ext uri="{FF2B5EF4-FFF2-40B4-BE49-F238E27FC236}">
                <a16:creationId xmlns:a16="http://schemas.microsoft.com/office/drawing/2014/main" id="{C5D84F36-1B4E-8A5C-9166-BF2B0030F35F}"/>
              </a:ext>
            </a:extLst>
          </p:cNvPr>
          <p:cNvSpPr>
            <a:spLocks noGrp="1"/>
          </p:cNvSpPr>
          <p:nvPr>
            <p:ph type="sldNum" sz="quarter" idx="4"/>
          </p:nvPr>
        </p:nvSpPr>
        <p:spPr>
          <a:xfrm>
            <a:off x="407988" y="6381328"/>
            <a:ext cx="431428" cy="143298"/>
          </a:xfrm>
          <a:prstGeom prst="rect">
            <a:avLst/>
          </a:prstGeom>
        </p:spPr>
        <p:txBody>
          <a:bodyPr vert="horz" wrap="square" lIns="0" tIns="0" rIns="0" bIns="0" rtlCol="0" anchor="ctr" anchorCtr="0">
            <a:noAutofit/>
          </a:bodyPr>
          <a:lstStyle>
            <a:lvl1pPr algn="l">
              <a:defRPr sz="900">
                <a:solidFill>
                  <a:schemeClr val="accent1"/>
                </a:solidFill>
                <a:latin typeface="+mj-lt"/>
              </a:defRPr>
            </a:lvl1pPr>
          </a:lstStyle>
          <a:p>
            <a:fld id="{DFD61EF7-2460-4EE9-A031-27FEBC4F9A95}" type="slidenum">
              <a:rPr lang="fi-FI" noProof="0" smtClean="0"/>
              <a:pPr/>
              <a:t>‹#›</a:t>
            </a:fld>
            <a:endParaRPr lang="fi-FI" noProof="0"/>
          </a:p>
        </p:txBody>
      </p:sp>
      <p:sp>
        <p:nvSpPr>
          <p:cNvPr id="16" name="Freeform 9">
            <a:extLst>
              <a:ext uri="{FF2B5EF4-FFF2-40B4-BE49-F238E27FC236}">
                <a16:creationId xmlns:a16="http://schemas.microsoft.com/office/drawing/2014/main" id="{45D2EBA9-1BB0-2806-BE95-22E9D2E52F24}"/>
              </a:ext>
            </a:extLst>
          </p:cNvPr>
          <p:cNvSpPr>
            <a:spLocks noChangeAspect="1" noEditPoints="1"/>
          </p:cNvSpPr>
          <p:nvPr userDrawn="1"/>
        </p:nvSpPr>
        <p:spPr bwMode="auto">
          <a:xfrm>
            <a:off x="11503054" y="6308625"/>
            <a:ext cx="280959" cy="216000"/>
          </a:xfrm>
          <a:custGeom>
            <a:avLst/>
            <a:gdLst>
              <a:gd name="T0" fmla="*/ 1052 w 1250"/>
              <a:gd name="T1" fmla="*/ 228 h 961"/>
              <a:gd name="T2" fmla="*/ 822 w 1250"/>
              <a:gd name="T3" fmla="*/ 228 h 961"/>
              <a:gd name="T4" fmla="*/ 0 w 1250"/>
              <a:gd name="T5" fmla="*/ 733 h 961"/>
              <a:gd name="T6" fmla="*/ 0 w 1250"/>
              <a:gd name="T7" fmla="*/ 961 h 961"/>
              <a:gd name="T8" fmla="*/ 753 w 1250"/>
              <a:gd name="T9" fmla="*/ 961 h 961"/>
              <a:gd name="T10" fmla="*/ 11 w 1250"/>
              <a:gd name="T11" fmla="*/ 0 h 961"/>
              <a:gd name="T12" fmla="*/ 359 w 1250"/>
              <a:gd name="T13" fmla="*/ 1 h 961"/>
              <a:gd name="T14" fmla="*/ 427 w 1250"/>
              <a:gd name="T15" fmla="*/ 9 h 961"/>
              <a:gd name="T16" fmla="*/ 477 w 1250"/>
              <a:gd name="T17" fmla="*/ 19 h 961"/>
              <a:gd name="T18" fmla="*/ 522 w 1250"/>
              <a:gd name="T19" fmla="*/ 34 h 961"/>
              <a:gd name="T20" fmla="*/ 569 w 1250"/>
              <a:gd name="T21" fmla="*/ 57 h 961"/>
              <a:gd name="T22" fmla="*/ 609 w 1250"/>
              <a:gd name="T23" fmla="*/ 84 h 961"/>
              <a:gd name="T24" fmla="*/ 642 w 1250"/>
              <a:gd name="T25" fmla="*/ 116 h 961"/>
              <a:gd name="T26" fmla="*/ 667 w 1250"/>
              <a:gd name="T27" fmla="*/ 152 h 961"/>
              <a:gd name="T28" fmla="*/ 686 w 1250"/>
              <a:gd name="T29" fmla="*/ 192 h 961"/>
              <a:gd name="T30" fmla="*/ 698 w 1250"/>
              <a:gd name="T31" fmla="*/ 235 h 961"/>
              <a:gd name="T32" fmla="*/ 703 w 1250"/>
              <a:gd name="T33" fmla="*/ 281 h 961"/>
              <a:gd name="T34" fmla="*/ 702 w 1250"/>
              <a:gd name="T35" fmla="*/ 334 h 961"/>
              <a:gd name="T36" fmla="*/ 696 w 1250"/>
              <a:gd name="T37" fmla="*/ 371 h 961"/>
              <a:gd name="T38" fmla="*/ 686 w 1250"/>
              <a:gd name="T39" fmla="*/ 406 h 961"/>
              <a:gd name="T40" fmla="*/ 673 w 1250"/>
              <a:gd name="T41" fmla="*/ 439 h 961"/>
              <a:gd name="T42" fmla="*/ 656 w 1250"/>
              <a:gd name="T43" fmla="*/ 470 h 961"/>
              <a:gd name="T44" fmla="*/ 635 w 1250"/>
              <a:gd name="T45" fmla="*/ 498 h 961"/>
              <a:gd name="T46" fmla="*/ 609 w 1250"/>
              <a:gd name="T47" fmla="*/ 524 h 961"/>
              <a:gd name="T48" fmla="*/ 581 w 1250"/>
              <a:gd name="T49" fmla="*/ 545 h 961"/>
              <a:gd name="T50" fmla="*/ 549 w 1250"/>
              <a:gd name="T51" fmla="*/ 564 h 961"/>
              <a:gd name="T52" fmla="*/ 514 w 1250"/>
              <a:gd name="T53" fmla="*/ 578 h 961"/>
              <a:gd name="T54" fmla="*/ 239 w 1250"/>
              <a:gd name="T55" fmla="*/ 187 h 961"/>
              <a:gd name="T56" fmla="*/ 347 w 1250"/>
              <a:gd name="T57" fmla="*/ 432 h 961"/>
              <a:gd name="T58" fmla="*/ 377 w 1250"/>
              <a:gd name="T59" fmla="*/ 429 h 961"/>
              <a:gd name="T60" fmla="*/ 401 w 1250"/>
              <a:gd name="T61" fmla="*/ 423 h 961"/>
              <a:gd name="T62" fmla="*/ 420 w 1250"/>
              <a:gd name="T63" fmla="*/ 414 h 961"/>
              <a:gd name="T64" fmla="*/ 436 w 1250"/>
              <a:gd name="T65" fmla="*/ 403 h 961"/>
              <a:gd name="T66" fmla="*/ 449 w 1250"/>
              <a:gd name="T67" fmla="*/ 390 h 961"/>
              <a:gd name="T68" fmla="*/ 458 w 1250"/>
              <a:gd name="T69" fmla="*/ 376 h 961"/>
              <a:gd name="T70" fmla="*/ 468 w 1250"/>
              <a:gd name="T71" fmla="*/ 350 h 961"/>
              <a:gd name="T72" fmla="*/ 473 w 1250"/>
              <a:gd name="T73" fmla="*/ 319 h 961"/>
              <a:gd name="T74" fmla="*/ 471 w 1250"/>
              <a:gd name="T75" fmla="*/ 288 h 961"/>
              <a:gd name="T76" fmla="*/ 463 w 1250"/>
              <a:gd name="T77" fmla="*/ 262 h 961"/>
              <a:gd name="T78" fmla="*/ 455 w 1250"/>
              <a:gd name="T79" fmla="*/ 247 h 961"/>
              <a:gd name="T80" fmla="*/ 440 w 1250"/>
              <a:gd name="T81" fmla="*/ 228 h 961"/>
              <a:gd name="T82" fmla="*/ 421 w 1250"/>
              <a:gd name="T83" fmla="*/ 211 h 961"/>
              <a:gd name="T84" fmla="*/ 403 w 1250"/>
              <a:gd name="T85" fmla="*/ 201 h 961"/>
              <a:gd name="T86" fmla="*/ 383 w 1250"/>
              <a:gd name="T87" fmla="*/ 194 h 961"/>
              <a:gd name="T88" fmla="*/ 359 w 1250"/>
              <a:gd name="T89" fmla="*/ 189 h 961"/>
              <a:gd name="T90" fmla="*/ 239 w 1250"/>
              <a:gd name="T91" fmla="*/ 18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0" h="961">
                <a:moveTo>
                  <a:pt x="1250" y="0"/>
                </a:moveTo>
                <a:lnTo>
                  <a:pt x="1250" y="228"/>
                </a:lnTo>
                <a:lnTo>
                  <a:pt x="1052" y="228"/>
                </a:lnTo>
                <a:lnTo>
                  <a:pt x="1052" y="961"/>
                </a:lnTo>
                <a:lnTo>
                  <a:pt x="822" y="961"/>
                </a:lnTo>
                <a:lnTo>
                  <a:pt x="822" y="228"/>
                </a:lnTo>
                <a:lnTo>
                  <a:pt x="656" y="0"/>
                </a:lnTo>
                <a:lnTo>
                  <a:pt x="1250" y="0"/>
                </a:lnTo>
                <a:close/>
                <a:moveTo>
                  <a:pt x="0" y="733"/>
                </a:moveTo>
                <a:lnTo>
                  <a:pt x="230" y="733"/>
                </a:lnTo>
                <a:lnTo>
                  <a:pt x="230" y="961"/>
                </a:lnTo>
                <a:lnTo>
                  <a:pt x="0" y="961"/>
                </a:lnTo>
                <a:lnTo>
                  <a:pt x="0" y="733"/>
                </a:lnTo>
                <a:close/>
                <a:moveTo>
                  <a:pt x="488" y="585"/>
                </a:moveTo>
                <a:lnTo>
                  <a:pt x="753" y="961"/>
                </a:lnTo>
                <a:lnTo>
                  <a:pt x="496" y="961"/>
                </a:lnTo>
                <a:lnTo>
                  <a:pt x="11" y="271"/>
                </a:lnTo>
                <a:lnTo>
                  <a:pt x="11" y="0"/>
                </a:lnTo>
                <a:lnTo>
                  <a:pt x="309" y="0"/>
                </a:lnTo>
                <a:lnTo>
                  <a:pt x="335" y="0"/>
                </a:lnTo>
                <a:lnTo>
                  <a:pt x="359" y="1"/>
                </a:lnTo>
                <a:lnTo>
                  <a:pt x="383" y="3"/>
                </a:lnTo>
                <a:lnTo>
                  <a:pt x="405" y="5"/>
                </a:lnTo>
                <a:lnTo>
                  <a:pt x="427" y="9"/>
                </a:lnTo>
                <a:lnTo>
                  <a:pt x="448" y="12"/>
                </a:lnTo>
                <a:lnTo>
                  <a:pt x="468" y="17"/>
                </a:lnTo>
                <a:lnTo>
                  <a:pt x="477" y="19"/>
                </a:lnTo>
                <a:lnTo>
                  <a:pt x="487" y="22"/>
                </a:lnTo>
                <a:lnTo>
                  <a:pt x="505" y="28"/>
                </a:lnTo>
                <a:lnTo>
                  <a:pt x="522" y="34"/>
                </a:lnTo>
                <a:lnTo>
                  <a:pt x="539" y="41"/>
                </a:lnTo>
                <a:lnTo>
                  <a:pt x="554" y="49"/>
                </a:lnTo>
                <a:lnTo>
                  <a:pt x="569" y="57"/>
                </a:lnTo>
                <a:lnTo>
                  <a:pt x="583" y="66"/>
                </a:lnTo>
                <a:lnTo>
                  <a:pt x="596" y="75"/>
                </a:lnTo>
                <a:lnTo>
                  <a:pt x="609" y="84"/>
                </a:lnTo>
                <a:lnTo>
                  <a:pt x="620" y="95"/>
                </a:lnTo>
                <a:lnTo>
                  <a:pt x="632" y="105"/>
                </a:lnTo>
                <a:lnTo>
                  <a:pt x="642" y="116"/>
                </a:lnTo>
                <a:lnTo>
                  <a:pt x="651" y="128"/>
                </a:lnTo>
                <a:lnTo>
                  <a:pt x="660" y="140"/>
                </a:lnTo>
                <a:lnTo>
                  <a:pt x="667" y="152"/>
                </a:lnTo>
                <a:lnTo>
                  <a:pt x="674" y="165"/>
                </a:lnTo>
                <a:lnTo>
                  <a:pt x="681" y="179"/>
                </a:lnTo>
                <a:lnTo>
                  <a:pt x="686" y="192"/>
                </a:lnTo>
                <a:lnTo>
                  <a:pt x="691" y="206"/>
                </a:lnTo>
                <a:lnTo>
                  <a:pt x="695" y="220"/>
                </a:lnTo>
                <a:lnTo>
                  <a:pt x="698" y="235"/>
                </a:lnTo>
                <a:lnTo>
                  <a:pt x="700" y="250"/>
                </a:lnTo>
                <a:lnTo>
                  <a:pt x="702" y="265"/>
                </a:lnTo>
                <a:lnTo>
                  <a:pt x="703" y="281"/>
                </a:lnTo>
                <a:lnTo>
                  <a:pt x="704" y="296"/>
                </a:lnTo>
                <a:lnTo>
                  <a:pt x="703" y="322"/>
                </a:lnTo>
                <a:lnTo>
                  <a:pt x="702" y="334"/>
                </a:lnTo>
                <a:lnTo>
                  <a:pt x="700" y="347"/>
                </a:lnTo>
                <a:lnTo>
                  <a:pt x="698" y="359"/>
                </a:lnTo>
                <a:lnTo>
                  <a:pt x="696" y="371"/>
                </a:lnTo>
                <a:lnTo>
                  <a:pt x="693" y="383"/>
                </a:lnTo>
                <a:lnTo>
                  <a:pt x="690" y="395"/>
                </a:lnTo>
                <a:lnTo>
                  <a:pt x="686" y="406"/>
                </a:lnTo>
                <a:lnTo>
                  <a:pt x="682" y="418"/>
                </a:lnTo>
                <a:lnTo>
                  <a:pt x="678" y="429"/>
                </a:lnTo>
                <a:lnTo>
                  <a:pt x="673" y="439"/>
                </a:lnTo>
                <a:lnTo>
                  <a:pt x="667" y="450"/>
                </a:lnTo>
                <a:lnTo>
                  <a:pt x="662" y="460"/>
                </a:lnTo>
                <a:lnTo>
                  <a:pt x="656" y="470"/>
                </a:lnTo>
                <a:lnTo>
                  <a:pt x="649" y="480"/>
                </a:lnTo>
                <a:lnTo>
                  <a:pt x="642" y="489"/>
                </a:lnTo>
                <a:lnTo>
                  <a:pt x="635" y="498"/>
                </a:lnTo>
                <a:lnTo>
                  <a:pt x="627" y="507"/>
                </a:lnTo>
                <a:lnTo>
                  <a:pt x="618" y="516"/>
                </a:lnTo>
                <a:lnTo>
                  <a:pt x="609" y="524"/>
                </a:lnTo>
                <a:lnTo>
                  <a:pt x="600" y="531"/>
                </a:lnTo>
                <a:lnTo>
                  <a:pt x="591" y="539"/>
                </a:lnTo>
                <a:lnTo>
                  <a:pt x="581" y="545"/>
                </a:lnTo>
                <a:lnTo>
                  <a:pt x="571" y="552"/>
                </a:lnTo>
                <a:lnTo>
                  <a:pt x="560" y="558"/>
                </a:lnTo>
                <a:lnTo>
                  <a:pt x="549" y="564"/>
                </a:lnTo>
                <a:lnTo>
                  <a:pt x="538" y="569"/>
                </a:lnTo>
                <a:lnTo>
                  <a:pt x="526" y="574"/>
                </a:lnTo>
                <a:lnTo>
                  <a:pt x="514" y="578"/>
                </a:lnTo>
                <a:lnTo>
                  <a:pt x="501" y="582"/>
                </a:lnTo>
                <a:lnTo>
                  <a:pt x="488" y="585"/>
                </a:lnTo>
                <a:close/>
                <a:moveTo>
                  <a:pt x="239" y="187"/>
                </a:moveTo>
                <a:lnTo>
                  <a:pt x="239" y="432"/>
                </a:lnTo>
                <a:lnTo>
                  <a:pt x="337" y="432"/>
                </a:lnTo>
                <a:lnTo>
                  <a:pt x="347" y="432"/>
                </a:lnTo>
                <a:lnTo>
                  <a:pt x="357" y="431"/>
                </a:lnTo>
                <a:lnTo>
                  <a:pt x="367" y="430"/>
                </a:lnTo>
                <a:lnTo>
                  <a:pt x="377" y="429"/>
                </a:lnTo>
                <a:lnTo>
                  <a:pt x="385" y="427"/>
                </a:lnTo>
                <a:lnTo>
                  <a:pt x="393" y="425"/>
                </a:lnTo>
                <a:lnTo>
                  <a:pt x="401" y="423"/>
                </a:lnTo>
                <a:lnTo>
                  <a:pt x="408" y="420"/>
                </a:lnTo>
                <a:lnTo>
                  <a:pt x="414" y="417"/>
                </a:lnTo>
                <a:lnTo>
                  <a:pt x="420" y="414"/>
                </a:lnTo>
                <a:lnTo>
                  <a:pt x="426" y="411"/>
                </a:lnTo>
                <a:lnTo>
                  <a:pt x="431" y="407"/>
                </a:lnTo>
                <a:lnTo>
                  <a:pt x="436" y="403"/>
                </a:lnTo>
                <a:lnTo>
                  <a:pt x="441" y="399"/>
                </a:lnTo>
                <a:lnTo>
                  <a:pt x="445" y="395"/>
                </a:lnTo>
                <a:lnTo>
                  <a:pt x="449" y="390"/>
                </a:lnTo>
                <a:lnTo>
                  <a:pt x="452" y="386"/>
                </a:lnTo>
                <a:lnTo>
                  <a:pt x="455" y="381"/>
                </a:lnTo>
                <a:lnTo>
                  <a:pt x="458" y="376"/>
                </a:lnTo>
                <a:lnTo>
                  <a:pt x="461" y="371"/>
                </a:lnTo>
                <a:lnTo>
                  <a:pt x="465" y="361"/>
                </a:lnTo>
                <a:lnTo>
                  <a:pt x="468" y="350"/>
                </a:lnTo>
                <a:lnTo>
                  <a:pt x="471" y="340"/>
                </a:lnTo>
                <a:lnTo>
                  <a:pt x="472" y="329"/>
                </a:lnTo>
                <a:lnTo>
                  <a:pt x="473" y="319"/>
                </a:lnTo>
                <a:lnTo>
                  <a:pt x="473" y="308"/>
                </a:lnTo>
                <a:lnTo>
                  <a:pt x="473" y="298"/>
                </a:lnTo>
                <a:lnTo>
                  <a:pt x="471" y="288"/>
                </a:lnTo>
                <a:lnTo>
                  <a:pt x="469" y="278"/>
                </a:lnTo>
                <a:lnTo>
                  <a:pt x="465" y="267"/>
                </a:lnTo>
                <a:lnTo>
                  <a:pt x="463" y="262"/>
                </a:lnTo>
                <a:lnTo>
                  <a:pt x="460" y="257"/>
                </a:lnTo>
                <a:lnTo>
                  <a:pt x="458" y="252"/>
                </a:lnTo>
                <a:lnTo>
                  <a:pt x="455" y="247"/>
                </a:lnTo>
                <a:lnTo>
                  <a:pt x="448" y="237"/>
                </a:lnTo>
                <a:lnTo>
                  <a:pt x="444" y="232"/>
                </a:lnTo>
                <a:lnTo>
                  <a:pt x="440" y="228"/>
                </a:lnTo>
                <a:lnTo>
                  <a:pt x="436" y="223"/>
                </a:lnTo>
                <a:lnTo>
                  <a:pt x="431" y="219"/>
                </a:lnTo>
                <a:lnTo>
                  <a:pt x="421" y="211"/>
                </a:lnTo>
                <a:lnTo>
                  <a:pt x="415" y="208"/>
                </a:lnTo>
                <a:lnTo>
                  <a:pt x="409" y="204"/>
                </a:lnTo>
                <a:lnTo>
                  <a:pt x="403" y="201"/>
                </a:lnTo>
                <a:lnTo>
                  <a:pt x="397" y="199"/>
                </a:lnTo>
                <a:lnTo>
                  <a:pt x="390" y="196"/>
                </a:lnTo>
                <a:lnTo>
                  <a:pt x="383" y="194"/>
                </a:lnTo>
                <a:lnTo>
                  <a:pt x="375" y="192"/>
                </a:lnTo>
                <a:lnTo>
                  <a:pt x="367" y="190"/>
                </a:lnTo>
                <a:lnTo>
                  <a:pt x="359" y="189"/>
                </a:lnTo>
                <a:lnTo>
                  <a:pt x="351" y="188"/>
                </a:lnTo>
                <a:lnTo>
                  <a:pt x="333" y="187"/>
                </a:lnTo>
                <a:lnTo>
                  <a:pt x="239" y="187"/>
                </a:lnTo>
                <a:close/>
              </a:path>
            </a:pathLst>
          </a:custGeom>
          <a:solidFill>
            <a:schemeClr val="accent1"/>
          </a:solidFill>
          <a:ln>
            <a:noFill/>
          </a:ln>
        </p:spPr>
        <p:txBody>
          <a:bodyPr vert="horz" wrap="square" lIns="0" tIns="0" rIns="0" bIns="0" numCol="1" anchor="t" anchorCtr="0" compatLnSpc="1">
            <a:prstTxWarp prst="textNoShape">
              <a:avLst/>
            </a:prstTxWarp>
            <a:noAutofit/>
          </a:bodyPr>
          <a:lstStyle/>
          <a:p>
            <a:endParaRPr lang="fi-FI" noProof="0">
              <a:solidFill>
                <a:schemeClr val="tx1"/>
              </a:solidFill>
            </a:endParaRPr>
          </a:p>
        </p:txBody>
      </p:sp>
      <p:sp>
        <p:nvSpPr>
          <p:cNvPr id="23" name="(c)" hidden="1">
            <a:extLst>
              <a:ext uri="{FF2B5EF4-FFF2-40B4-BE49-F238E27FC236}">
                <a16:creationId xmlns:a16="http://schemas.microsoft.com/office/drawing/2014/main" id="{BE74CF64-92D2-11A4-5F0E-9DB01C5D9C18}"/>
              </a:ext>
            </a:extLst>
          </p:cNvPr>
          <p:cNvSpPr txBox="1">
            <a:spLocks noGrp="1" noRot="1" noMove="1" noResize="1" noEditPoints="1" noAdjustHandles="1" noChangeArrowheads="1" noChangeShapeType="1"/>
          </p:cNvSpPr>
          <p:nvPr userDrawn="1"/>
        </p:nvSpPr>
        <p:spPr>
          <a:xfrm>
            <a:off x="12020180" y="6891795"/>
            <a:ext cx="165110" cy="30778"/>
          </a:xfrm>
          <a:prstGeom prst="rect">
            <a:avLst/>
          </a:prstGeom>
          <a:noFill/>
        </p:spPr>
        <p:txBody>
          <a:bodyPr wrap="none" lIns="0" tIns="0" rIns="0" bIns="0" rtlCol="0">
            <a:spAutoFit/>
          </a:bodyPr>
          <a:lstStyle/>
          <a:p>
            <a:pPr algn="r"/>
            <a:r>
              <a:rPr lang="fi-FI" sz="200" dirty="0">
                <a:solidFill>
                  <a:schemeClr val="bg1"/>
                </a:solidFill>
                <a:latin typeface="+mn-lt"/>
              </a:rPr>
              <a:t>©grow. for</a:t>
            </a:r>
            <a:r>
              <a:rPr lang="fi-FI" sz="200" baseline="0" dirty="0">
                <a:solidFill>
                  <a:schemeClr val="bg1"/>
                </a:solidFill>
                <a:latin typeface="+mn-lt"/>
              </a:rPr>
              <a:t> RT</a:t>
            </a:r>
            <a:endParaRPr lang="en-GB" sz="200" dirty="0" err="1">
              <a:solidFill>
                <a:schemeClr val="bg1"/>
              </a:solidFill>
              <a:latin typeface="+mn-lt"/>
            </a:endParaRPr>
          </a:p>
        </p:txBody>
      </p:sp>
      <p:pic>
        <p:nvPicPr>
          <p:cNvPr id="24" name="(logo)" descr="Z:\GRW (grow)\logot\copyright_grow.png" hidden="1">
            <a:extLst>
              <a:ext uri="{FF2B5EF4-FFF2-40B4-BE49-F238E27FC236}">
                <a16:creationId xmlns:a16="http://schemas.microsoft.com/office/drawing/2014/main" id="{FAEA7254-AEB8-7FA6-6B13-3AB5DF3FA765}"/>
              </a:ext>
            </a:extLst>
          </p:cNvPr>
          <p:cNvPicPr>
            <a:picLocks noGrp="1" noRot="1" noChangeAspect="1" noMove="1" noResize="1" noEditPoints="1" noAdjustHandles="1" noChangeArrowheads="1" noChangeShapeType="1" noCrop="1"/>
          </p:cNvPicPr>
          <p:nvPr userDrawn="1"/>
        </p:nvPicPr>
        <p:blipFill>
          <a:blip r:embed="rId51" cstate="print">
            <a:extLst>
              <a:ext uri="{28A0092B-C50C-407E-A947-70E740481C1C}">
                <a14:useLocalDpi xmlns:a14="http://schemas.microsoft.com/office/drawing/2010/main" val="0"/>
              </a:ext>
            </a:extLst>
          </a:blip>
          <a:srcRect/>
          <a:stretch>
            <a:fillRect/>
          </a:stretch>
        </p:blipFill>
        <p:spPr bwMode="auto">
          <a:xfrm>
            <a:off x="0" y="-36000"/>
            <a:ext cx="60261" cy="1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556961"/>
      </p:ext>
    </p:extLst>
  </p:cSld>
  <p:clrMap bg1="lt1" tx1="dk1" bg2="lt2" tx2="dk2" accent1="accent1" accent2="accent2" accent3="accent3" accent4="accent4" accent5="accent5" accent6="accent6" hlink="hlink" folHlink="folHlink"/>
  <p:sldLayoutIdLst>
    <p:sldLayoutId id="2147483677" r:id="rId1"/>
    <p:sldLayoutId id="2147483683" r:id="rId2"/>
    <p:sldLayoutId id="2147483684" r:id="rId3"/>
    <p:sldLayoutId id="2147483685" r:id="rId4"/>
    <p:sldLayoutId id="2147483686" r:id="rId5"/>
    <p:sldLayoutId id="2147483649" r:id="rId6"/>
    <p:sldLayoutId id="2147483656" r:id="rId7"/>
    <p:sldLayoutId id="2147483650" r:id="rId8"/>
    <p:sldLayoutId id="2147483674" r:id="rId9"/>
    <p:sldLayoutId id="2147483687" r:id="rId10"/>
    <p:sldLayoutId id="2147483688" r:id="rId11"/>
    <p:sldLayoutId id="2147483696" r:id="rId12"/>
    <p:sldLayoutId id="2147483697" r:id="rId13"/>
    <p:sldLayoutId id="2147483698" r:id="rId14"/>
    <p:sldLayoutId id="2147483678" r:id="rId15"/>
    <p:sldLayoutId id="2147483679" r:id="rId16"/>
    <p:sldLayoutId id="2147483680" r:id="rId17"/>
    <p:sldLayoutId id="2147483681" r:id="rId18"/>
    <p:sldLayoutId id="2147483682" r:id="rId19"/>
    <p:sldLayoutId id="2147483657" r:id="rId20"/>
    <p:sldLayoutId id="2147483676" r:id="rId21"/>
    <p:sldLayoutId id="2147483651" r:id="rId22"/>
    <p:sldLayoutId id="2147483689" r:id="rId23"/>
    <p:sldLayoutId id="2147483693" r:id="rId24"/>
    <p:sldLayoutId id="2147483694" r:id="rId25"/>
    <p:sldLayoutId id="2147483690" r:id="rId26"/>
    <p:sldLayoutId id="2147483695" r:id="rId27"/>
    <p:sldLayoutId id="2147483691" r:id="rId28"/>
    <p:sldLayoutId id="2147483692" r:id="rId29"/>
    <p:sldLayoutId id="2147483652" r:id="rId30"/>
    <p:sldLayoutId id="2147483653" r:id="rId31"/>
    <p:sldLayoutId id="2147483669" r:id="rId32"/>
    <p:sldLayoutId id="2147483658" r:id="rId33"/>
    <p:sldLayoutId id="2147483659" r:id="rId34"/>
    <p:sldLayoutId id="2147483660" r:id="rId35"/>
    <p:sldLayoutId id="2147483661" r:id="rId36"/>
    <p:sldLayoutId id="2147483662" r:id="rId37"/>
    <p:sldLayoutId id="2147483663" r:id="rId38"/>
    <p:sldLayoutId id="2147483664" r:id="rId39"/>
    <p:sldLayoutId id="2147483665" r:id="rId40"/>
    <p:sldLayoutId id="2147483666" r:id="rId41"/>
    <p:sldLayoutId id="2147483667" r:id="rId42"/>
    <p:sldLayoutId id="2147483668" r:id="rId43"/>
    <p:sldLayoutId id="2147483654" r:id="rId44"/>
    <p:sldLayoutId id="2147483655" r:id="rId45"/>
    <p:sldLayoutId id="2147483670" r:id="rId46"/>
    <p:sldLayoutId id="2147483671" r:id="rId47"/>
    <p:sldLayoutId id="2147483672" r:id="rId48"/>
    <p:sldLayoutId id="2147483673" r:id="rId49"/>
  </p:sldLayoutIdLst>
  <p:hf hdr="0"/>
  <p:txStyles>
    <p:titleStyle>
      <a:lvl1pPr algn="l" defTabSz="914400" rtl="0" eaLnBrk="1" latinLnBrk="0" hangingPunct="1">
        <a:lnSpc>
          <a:spcPct val="100000"/>
        </a:lnSpc>
        <a:spcBef>
          <a:spcPct val="0"/>
        </a:spcBef>
        <a:buNone/>
        <a:defRPr sz="3000" kern="1200">
          <a:solidFill>
            <a:schemeClr val="accent1"/>
          </a:solidFill>
          <a:latin typeface="+mj-lt"/>
          <a:ea typeface="+mj-ea"/>
          <a:cs typeface="+mj-cs"/>
        </a:defRPr>
      </a:lvl1pPr>
    </p:titleStyle>
    <p:bodyStyle>
      <a:lvl1pPr marL="266700" indent="-266700" algn="l" defTabSz="914400" rtl="0" eaLnBrk="1" latinLnBrk="0" hangingPunct="1">
        <a:lnSpc>
          <a:spcPct val="10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1pPr>
      <a:lvl2pPr marL="628650" indent="-266700" algn="l" defTabSz="914400" rtl="0" eaLnBrk="1" latinLnBrk="0" hangingPunct="1">
        <a:lnSpc>
          <a:spcPct val="100000"/>
        </a:lnSpc>
        <a:spcBef>
          <a:spcPts val="600"/>
        </a:spcBef>
        <a:buClr>
          <a:schemeClr val="accent1"/>
        </a:buClr>
        <a:buFont typeface="Arial" panose="020B0604020202020204" pitchFamily="34" charset="0"/>
        <a:buChar char="•"/>
        <a:defRPr sz="1600" kern="1200">
          <a:solidFill>
            <a:schemeClr val="tx1"/>
          </a:solidFill>
          <a:latin typeface="+mn-lt"/>
          <a:ea typeface="+mn-ea"/>
          <a:cs typeface="+mn-cs"/>
        </a:defRPr>
      </a:lvl2pPr>
      <a:lvl3pPr marL="990600" indent="-276225" algn="l" defTabSz="914400" rtl="0" eaLnBrk="1" latinLnBrk="0" hangingPunct="1">
        <a:lnSpc>
          <a:spcPct val="100000"/>
        </a:lnSpc>
        <a:spcBef>
          <a:spcPts val="6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1343025"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4pPr>
      <a:lvl5pPr marL="1704975"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5pPr>
      <a:lvl6pPr marL="2066925" indent="-276225"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6pPr>
      <a:lvl7pPr marL="2419350"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7pPr>
      <a:lvl8pPr marL="2781300"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8pPr>
      <a:lvl9pPr marL="3143250" indent="-276225"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57" userDrawn="1">
          <p15:clr>
            <a:srgbClr val="F26B43"/>
          </p15:clr>
        </p15:guide>
        <p15:guide id="4" pos="7423" userDrawn="1">
          <p15:clr>
            <a:srgbClr val="F26B43"/>
          </p15:clr>
        </p15:guide>
        <p15:guide id="5" orient="horz" pos="1026" userDrawn="1">
          <p15:clr>
            <a:srgbClr val="F26B43"/>
          </p15:clr>
        </p15:guide>
        <p15:guide id="6" orient="horz" pos="845" userDrawn="1">
          <p15:clr>
            <a:srgbClr val="F26B43"/>
          </p15:clr>
        </p15:guide>
        <p15:guide id="8" orient="horz" pos="3838" userDrawn="1">
          <p15:clr>
            <a:srgbClr val="F26B43"/>
          </p15:clr>
        </p15:guide>
        <p15:guide id="10" orient="horz" pos="21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C29203A-2DCB-4759-84AD-4EFAB3B134AB}"/>
              </a:ext>
            </a:extLst>
          </p:cNvPr>
          <p:cNvSpPr txBox="1"/>
          <p:nvPr userDrawn="1"/>
        </p:nvSpPr>
        <p:spPr>
          <a:xfrm rot="16200000">
            <a:off x="11305132" y="3321278"/>
            <a:ext cx="1324452" cy="215444"/>
          </a:xfrm>
          <a:prstGeom prst="rect">
            <a:avLst/>
          </a:prstGeom>
          <a:noFill/>
        </p:spPr>
        <p:txBody>
          <a:bodyPr wrap="square" rtlCol="0">
            <a:spAutoFit/>
          </a:bodyPr>
          <a:lstStyle/>
          <a:p>
            <a:pPr algn="ctr"/>
            <a:r>
              <a:rPr lang="fi-FI" sz="800" b="0">
                <a:solidFill>
                  <a:schemeClr val="accent2">
                    <a:lumMod val="25000"/>
                  </a:schemeClr>
                </a:solidFill>
                <a:latin typeface="Barlow" panose="00000500000000000000" pitchFamily="2" charset="0"/>
                <a:ea typeface="Open Sans" panose="020B0606030504020204" pitchFamily="34" charset="0"/>
                <a:cs typeface="Open Sans" panose="020B0606030504020204" pitchFamily="34" charset="0"/>
              </a:rPr>
              <a:t>Pääväylien modernisointi</a:t>
            </a:r>
          </a:p>
        </p:txBody>
      </p:sp>
      <p:sp>
        <p:nvSpPr>
          <p:cNvPr id="2" name="Title Placeholder 1">
            <a:extLst>
              <a:ext uri="{FF2B5EF4-FFF2-40B4-BE49-F238E27FC236}">
                <a16:creationId xmlns:a16="http://schemas.microsoft.com/office/drawing/2014/main" id="{A15160C9-D557-44D0-92C4-70E3754BF7DA}"/>
              </a:ext>
            </a:extLst>
          </p:cNvPr>
          <p:cNvSpPr>
            <a:spLocks noGrp="1"/>
          </p:cNvSpPr>
          <p:nvPr>
            <p:ph type="title"/>
          </p:nvPr>
        </p:nvSpPr>
        <p:spPr>
          <a:xfrm>
            <a:off x="442913" y="444994"/>
            <a:ext cx="11306174" cy="472085"/>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3C78FA7E-F351-47B6-A309-C8D756263A3B}"/>
              </a:ext>
            </a:extLst>
          </p:cNvPr>
          <p:cNvSpPr>
            <a:spLocks noGrp="1"/>
          </p:cNvSpPr>
          <p:nvPr>
            <p:ph type="body" idx="1"/>
          </p:nvPr>
        </p:nvSpPr>
        <p:spPr>
          <a:xfrm>
            <a:off x="442913" y="917078"/>
            <a:ext cx="11306174" cy="5495927"/>
          </a:xfrm>
          <a:prstGeom prst="rect">
            <a:avLst/>
          </a:prstGeom>
        </p:spPr>
        <p:txBody>
          <a:bodyPr vert="horz" lIns="91440" tIns="45720" rIns="91440" bIns="45720" numCol="4" spcCol="360000" rtlCol="0">
            <a:normAutofit/>
          </a:bodyPr>
          <a:lstStyle/>
          <a:p>
            <a:pPr lvl="0"/>
            <a:r>
              <a:rPr lang="en-US"/>
              <a:t>Click to edit Master text styles</a:t>
            </a:r>
            <a:endParaRPr lang="fi-FI"/>
          </a:p>
        </p:txBody>
      </p:sp>
      <p:sp>
        <p:nvSpPr>
          <p:cNvPr id="6" name="Slide Number Placeholder 5">
            <a:extLst>
              <a:ext uri="{FF2B5EF4-FFF2-40B4-BE49-F238E27FC236}">
                <a16:creationId xmlns:a16="http://schemas.microsoft.com/office/drawing/2014/main" id="{D6296776-6AC5-4A83-B84E-03DBEE4AADA2}"/>
              </a:ext>
            </a:extLst>
          </p:cNvPr>
          <p:cNvSpPr>
            <a:spLocks noGrp="1"/>
          </p:cNvSpPr>
          <p:nvPr>
            <p:ph type="sldNum" sz="quarter" idx="4"/>
          </p:nvPr>
        </p:nvSpPr>
        <p:spPr>
          <a:xfrm>
            <a:off x="11749088" y="6435311"/>
            <a:ext cx="442912" cy="422689"/>
          </a:xfrm>
          <a:prstGeom prst="rect">
            <a:avLst/>
          </a:prstGeom>
        </p:spPr>
        <p:txBody>
          <a:bodyPr vert="horz" lIns="91440" tIns="45720" rIns="91440" bIns="45720" rtlCol="0" anchor="ctr"/>
          <a:lstStyle>
            <a:lvl1pPr algn="ctr">
              <a:defRPr sz="8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fld id="{12327FE3-E870-4157-BF7A-BFE1BCB038AF}" type="slidenum">
              <a:rPr lang="fi-FI" smtClean="0"/>
              <a:pPr/>
              <a:t>‹#›</a:t>
            </a:fld>
            <a:endParaRPr lang="fi-FI"/>
          </a:p>
        </p:txBody>
      </p:sp>
      <p:sp>
        <p:nvSpPr>
          <p:cNvPr id="15" name="Oval 14">
            <a:extLst>
              <a:ext uri="{FF2B5EF4-FFF2-40B4-BE49-F238E27FC236}">
                <a16:creationId xmlns:a16="http://schemas.microsoft.com/office/drawing/2014/main" id="{916249E4-3A27-40EF-924F-CAF1CB0B5FFF}"/>
              </a:ext>
            </a:extLst>
          </p:cNvPr>
          <p:cNvSpPr/>
          <p:nvPr userDrawn="1"/>
        </p:nvSpPr>
        <p:spPr>
          <a:xfrm>
            <a:off x="11949609" y="2766774"/>
            <a:ext cx="45719" cy="4571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6" name="Oval 15">
            <a:extLst>
              <a:ext uri="{FF2B5EF4-FFF2-40B4-BE49-F238E27FC236}">
                <a16:creationId xmlns:a16="http://schemas.microsoft.com/office/drawing/2014/main" id="{604B48EC-CF72-4BCD-AED2-524669C9F22A}"/>
              </a:ext>
            </a:extLst>
          </p:cNvPr>
          <p:cNvSpPr/>
          <p:nvPr userDrawn="1"/>
        </p:nvSpPr>
        <p:spPr>
          <a:xfrm>
            <a:off x="11944499" y="4045507"/>
            <a:ext cx="45719" cy="4571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287972904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Lst>
  <p:hf hdr="0" ftr="0" dt="0"/>
  <p:txStyles>
    <p:titleStyle>
      <a:lvl1pPr algn="l" defTabSz="914400" rtl="0" eaLnBrk="1" latinLnBrk="0" hangingPunct="1">
        <a:lnSpc>
          <a:spcPct val="90000"/>
        </a:lnSpc>
        <a:spcBef>
          <a:spcPct val="0"/>
        </a:spcBef>
        <a:buNone/>
        <a:defRPr sz="2000" b="1" kern="1200">
          <a:solidFill>
            <a:schemeClr val="tx1"/>
          </a:solidFill>
          <a:latin typeface="Barlow" panose="00000500000000000000" pitchFamily="2"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000" kern="1200">
          <a:solidFill>
            <a:schemeClr val="tx1"/>
          </a:solidFill>
          <a:latin typeface="Barlow" panose="00000500000000000000" pitchFamily="2" charset="0"/>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78">
          <p15:clr>
            <a:srgbClr val="F26B43"/>
          </p15:clr>
        </p15:guide>
        <p15:guide id="2" pos="7401">
          <p15:clr>
            <a:srgbClr val="F26B43"/>
          </p15:clr>
        </p15:guide>
        <p15:guide id="3" pos="279">
          <p15:clr>
            <a:srgbClr val="F26B43"/>
          </p15:clr>
        </p15:guide>
        <p15:guide id="4" orient="horz" pos="404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4.jpeg"/><Relationship Id="rId7" Type="http://schemas.openxmlformats.org/officeDocument/2006/relationships/image" Target="../media/image31.jpeg"/><Relationship Id="rId2" Type="http://schemas.openxmlformats.org/officeDocument/2006/relationships/image" Target="../media/image43.jpeg"/><Relationship Id="rId1" Type="http://schemas.openxmlformats.org/officeDocument/2006/relationships/slideLayout" Target="../slideLayouts/slideLayout54.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51.xml"/><Relationship Id="rId6" Type="http://schemas.openxmlformats.org/officeDocument/2006/relationships/image" Target="../media/image48.png"/><Relationship Id="rId11" Type="http://schemas.openxmlformats.org/officeDocument/2006/relationships/chart" Target="../charts/chart2.xml"/><Relationship Id="rId5" Type="http://schemas.openxmlformats.org/officeDocument/2006/relationships/image" Target="../media/image47.svg"/><Relationship Id="rId10" Type="http://schemas.openxmlformats.org/officeDocument/2006/relationships/image" Target="../media/image51.png"/><Relationship Id="rId4" Type="http://schemas.openxmlformats.org/officeDocument/2006/relationships/image" Target="../media/image46.png"/><Relationship Id="rId9" Type="http://schemas.openxmlformats.org/officeDocument/2006/relationships/image" Target="../media/image50.sv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7.svg"/><Relationship Id="rId7" Type="http://schemas.openxmlformats.org/officeDocument/2006/relationships/image" Target="../media/image50.svg"/><Relationship Id="rId2" Type="http://schemas.openxmlformats.org/officeDocument/2006/relationships/image" Target="../media/image46.png"/><Relationship Id="rId1" Type="http://schemas.openxmlformats.org/officeDocument/2006/relationships/slideLayout" Target="../slideLayouts/slideLayout51.xml"/><Relationship Id="rId6" Type="http://schemas.openxmlformats.org/officeDocument/2006/relationships/image" Target="../media/image49.png"/><Relationship Id="rId11" Type="http://schemas.openxmlformats.org/officeDocument/2006/relationships/image" Target="../media/image45.png"/><Relationship Id="rId5" Type="http://schemas.openxmlformats.org/officeDocument/2006/relationships/chart" Target="../charts/chart3.xml"/><Relationship Id="rId10" Type="http://schemas.openxmlformats.org/officeDocument/2006/relationships/chart" Target="../charts/chart5.xml"/><Relationship Id="rId4" Type="http://schemas.openxmlformats.org/officeDocument/2006/relationships/image" Target="../media/image48.png"/><Relationship Id="rId9" Type="http://schemas.openxmlformats.org/officeDocument/2006/relationships/chart" Target="../charts/chart4.xml"/></Relationships>
</file>

<file path=ppt/slides/_rels/slide1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svg"/><Relationship Id="rId2" Type="http://schemas.openxmlformats.org/officeDocument/2006/relationships/image" Target="../media/image48.png"/><Relationship Id="rId1" Type="http://schemas.openxmlformats.org/officeDocument/2006/relationships/slideLayout" Target="../slideLayouts/slideLayout51.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1.png"/><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svg"/><Relationship Id="rId18" Type="http://schemas.openxmlformats.org/officeDocument/2006/relationships/image" Target="../media/image78.pn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72.png"/><Relationship Id="rId17" Type="http://schemas.openxmlformats.org/officeDocument/2006/relationships/image" Target="../media/image77.svg"/><Relationship Id="rId2" Type="http://schemas.openxmlformats.org/officeDocument/2006/relationships/image" Target="../media/image62.png"/><Relationship Id="rId16" Type="http://schemas.openxmlformats.org/officeDocument/2006/relationships/image" Target="../media/image76.png"/><Relationship Id="rId1" Type="http://schemas.openxmlformats.org/officeDocument/2006/relationships/slideLayout" Target="../slideLayouts/slideLayout50.xml"/><Relationship Id="rId6" Type="http://schemas.openxmlformats.org/officeDocument/2006/relationships/image" Target="../media/image66.png"/><Relationship Id="rId11" Type="http://schemas.openxmlformats.org/officeDocument/2006/relationships/image" Target="../media/image71.svg"/><Relationship Id="rId5" Type="http://schemas.openxmlformats.org/officeDocument/2006/relationships/image" Target="../media/image65.svg"/><Relationship Id="rId15" Type="http://schemas.openxmlformats.org/officeDocument/2006/relationships/image" Target="../media/image75.svg"/><Relationship Id="rId10" Type="http://schemas.openxmlformats.org/officeDocument/2006/relationships/image" Target="../media/image70.png"/><Relationship Id="rId19" Type="http://schemas.openxmlformats.org/officeDocument/2006/relationships/image" Target="../media/image79.png"/><Relationship Id="rId4" Type="http://schemas.openxmlformats.org/officeDocument/2006/relationships/image" Target="../media/image64.png"/><Relationship Id="rId9" Type="http://schemas.openxmlformats.org/officeDocument/2006/relationships/image" Target="../media/image69.svg"/><Relationship Id="rId14" Type="http://schemas.openxmlformats.org/officeDocument/2006/relationships/image" Target="../media/image7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0D2AA-7649-4EB3-3826-246D6733E981}"/>
              </a:ext>
            </a:extLst>
          </p:cNvPr>
          <p:cNvSpPr>
            <a:spLocks noGrp="1"/>
          </p:cNvSpPr>
          <p:nvPr>
            <p:ph type="ctrTitle"/>
          </p:nvPr>
        </p:nvSpPr>
        <p:spPr/>
        <p:txBody>
          <a:bodyPr/>
          <a:lstStyle/>
          <a:p>
            <a:r>
              <a:rPr lang="fi-FI" dirty="0"/>
              <a:t>INFRAn ajankohtaiset</a:t>
            </a:r>
            <a:endParaRPr lang="en-FI" dirty="0"/>
          </a:p>
        </p:txBody>
      </p:sp>
      <p:sp>
        <p:nvSpPr>
          <p:cNvPr id="3" name="Subtitle 2">
            <a:extLst>
              <a:ext uri="{FF2B5EF4-FFF2-40B4-BE49-F238E27FC236}">
                <a16:creationId xmlns:a16="http://schemas.microsoft.com/office/drawing/2014/main" id="{39C0D246-00F8-F58B-68D6-DF16446BEAB5}"/>
              </a:ext>
            </a:extLst>
          </p:cNvPr>
          <p:cNvSpPr>
            <a:spLocks noGrp="1"/>
          </p:cNvSpPr>
          <p:nvPr>
            <p:ph type="subTitle" idx="1"/>
          </p:nvPr>
        </p:nvSpPr>
        <p:spPr/>
        <p:txBody>
          <a:bodyPr/>
          <a:lstStyle/>
          <a:p>
            <a:r>
              <a:rPr lang="fi-FI" dirty="0"/>
              <a:t>Ratafoorumi</a:t>
            </a:r>
            <a:endParaRPr lang="en-FI" dirty="0"/>
          </a:p>
        </p:txBody>
      </p:sp>
      <p:sp>
        <p:nvSpPr>
          <p:cNvPr id="4" name="Date Placeholder 3">
            <a:extLst>
              <a:ext uri="{FF2B5EF4-FFF2-40B4-BE49-F238E27FC236}">
                <a16:creationId xmlns:a16="http://schemas.microsoft.com/office/drawing/2014/main" id="{2800E5A7-908C-BCF4-627C-E7A94BEE7585}"/>
              </a:ext>
            </a:extLst>
          </p:cNvPr>
          <p:cNvSpPr>
            <a:spLocks noGrp="1"/>
          </p:cNvSpPr>
          <p:nvPr>
            <p:ph type="dt" sz="half" idx="10"/>
          </p:nvPr>
        </p:nvSpPr>
        <p:spPr/>
        <p:txBody>
          <a:bodyPr/>
          <a:lstStyle/>
          <a:p>
            <a:fld id="{59AAC26C-640E-44FA-B298-142BF359FAC5}" type="datetime1">
              <a:rPr lang="fi-FI" noProof="0" smtClean="0"/>
              <a:t>14.3.2023</a:t>
            </a:fld>
            <a:endParaRPr lang="fi-FI" noProof="0"/>
          </a:p>
        </p:txBody>
      </p:sp>
      <p:sp>
        <p:nvSpPr>
          <p:cNvPr id="5" name="Footer Placeholder 4">
            <a:extLst>
              <a:ext uri="{FF2B5EF4-FFF2-40B4-BE49-F238E27FC236}">
                <a16:creationId xmlns:a16="http://schemas.microsoft.com/office/drawing/2014/main" id="{A9759A2E-9B46-3657-3E72-445AE1527057}"/>
              </a:ext>
            </a:extLst>
          </p:cNvPr>
          <p:cNvSpPr>
            <a:spLocks noGrp="1"/>
          </p:cNvSpPr>
          <p:nvPr>
            <p:ph type="ftr" sz="quarter" idx="11"/>
          </p:nvPr>
        </p:nvSpPr>
        <p:spPr/>
        <p:txBody>
          <a:bodyPr/>
          <a:lstStyle/>
          <a:p>
            <a:r>
              <a:rPr lang="fi-FI" noProof="0"/>
              <a:t>© Rakennusteollisuus RT</a:t>
            </a:r>
          </a:p>
        </p:txBody>
      </p:sp>
      <p:sp>
        <p:nvSpPr>
          <p:cNvPr id="6" name="Slide Number Placeholder 5">
            <a:extLst>
              <a:ext uri="{FF2B5EF4-FFF2-40B4-BE49-F238E27FC236}">
                <a16:creationId xmlns:a16="http://schemas.microsoft.com/office/drawing/2014/main" id="{1738506B-B34A-6B91-CBB1-03AF8D61DC77}"/>
              </a:ext>
            </a:extLst>
          </p:cNvPr>
          <p:cNvSpPr>
            <a:spLocks noGrp="1"/>
          </p:cNvSpPr>
          <p:nvPr>
            <p:ph type="sldNum" sz="quarter" idx="12"/>
          </p:nvPr>
        </p:nvSpPr>
        <p:spPr/>
        <p:txBody>
          <a:bodyPr/>
          <a:lstStyle/>
          <a:p>
            <a:fld id="{DFD61EF7-2460-4EE9-A031-27FEBC4F9A95}" type="slidenum">
              <a:rPr lang="fi-FI" noProof="0" smtClean="0"/>
              <a:pPr/>
              <a:t>1</a:t>
            </a:fld>
            <a:endParaRPr lang="fi-FI" noProof="0"/>
          </a:p>
        </p:txBody>
      </p:sp>
      <p:sp>
        <p:nvSpPr>
          <p:cNvPr id="7" name="Text Placeholder 6">
            <a:extLst>
              <a:ext uri="{FF2B5EF4-FFF2-40B4-BE49-F238E27FC236}">
                <a16:creationId xmlns:a16="http://schemas.microsoft.com/office/drawing/2014/main" id="{D204DA86-30F9-DA18-4813-BC48EE1BD134}"/>
              </a:ext>
            </a:extLst>
          </p:cNvPr>
          <p:cNvSpPr>
            <a:spLocks noGrp="1"/>
          </p:cNvSpPr>
          <p:nvPr>
            <p:ph type="body" sz="quarter" idx="13"/>
          </p:nvPr>
        </p:nvSpPr>
        <p:spPr/>
        <p:txBody>
          <a:bodyPr/>
          <a:lstStyle/>
          <a:p>
            <a:r>
              <a:rPr lang="fi-FI" dirty="0"/>
              <a:t>14.3.2023</a:t>
            </a:r>
            <a:endParaRPr lang="en-FI" dirty="0"/>
          </a:p>
        </p:txBody>
      </p:sp>
      <p:sp>
        <p:nvSpPr>
          <p:cNvPr id="8" name="Text Placeholder 7">
            <a:extLst>
              <a:ext uri="{FF2B5EF4-FFF2-40B4-BE49-F238E27FC236}">
                <a16:creationId xmlns:a16="http://schemas.microsoft.com/office/drawing/2014/main" id="{35D25F71-663B-0011-7CD5-173112B65D40}"/>
              </a:ext>
            </a:extLst>
          </p:cNvPr>
          <p:cNvSpPr>
            <a:spLocks noGrp="1"/>
          </p:cNvSpPr>
          <p:nvPr>
            <p:ph type="body" sz="quarter" idx="14"/>
          </p:nvPr>
        </p:nvSpPr>
        <p:spPr/>
        <p:txBody>
          <a:bodyPr/>
          <a:lstStyle/>
          <a:p>
            <a:r>
              <a:rPr lang="fi-FI" dirty="0"/>
              <a:t>Paavo Syrjö</a:t>
            </a:r>
            <a:endParaRPr lang="en-FI" dirty="0"/>
          </a:p>
        </p:txBody>
      </p:sp>
    </p:spTree>
    <p:extLst>
      <p:ext uri="{BB962C8B-B14F-4D97-AF65-F5344CB8AC3E}">
        <p14:creationId xmlns:p14="http://schemas.microsoft.com/office/powerpoint/2010/main" val="2068158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BBE2FA3-EB6E-477F-B123-F2D753D43202}"/>
              </a:ext>
            </a:extLst>
          </p:cNvPr>
          <p:cNvSpPr txBox="1"/>
          <p:nvPr/>
        </p:nvSpPr>
        <p:spPr>
          <a:xfrm>
            <a:off x="6390640" y="1400828"/>
            <a:ext cx="5729678" cy="38600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ts val="6000"/>
              </a:lnSpc>
              <a:spcBef>
                <a:spcPts val="0"/>
              </a:spcBef>
              <a:spcAft>
                <a:spcPts val="0"/>
              </a:spcAft>
              <a:buClrTx/>
              <a:buSzTx/>
              <a:buFontTx/>
              <a:buNone/>
              <a:tabLst/>
              <a:defRPr/>
            </a:pPr>
            <a:r>
              <a:rPr kumimoji="0" lang="fi-FI" sz="5400" b="1" i="0" u="none" strike="noStrike" kern="1200" cap="none" spc="0" normalizeH="0" baseline="0" noProof="0">
                <a:ln>
                  <a:noFill/>
                </a:ln>
                <a:solidFill>
                  <a:prstClr val="black"/>
                </a:solidFill>
                <a:effectLst/>
                <a:uLnTx/>
                <a:uFillTx/>
                <a:latin typeface="Barlow"/>
                <a:ea typeface="Open Sans"/>
                <a:cs typeface="Open Sans"/>
              </a:rPr>
              <a:t>Modernit pääväylät – kilpailukykyinen Suomi</a:t>
            </a:r>
          </a:p>
          <a:p>
            <a:pPr marL="0" marR="0" lvl="0" indent="0" algn="l" defTabSz="914400" rtl="0" eaLnBrk="1" fontAlgn="auto" latinLnBrk="0" hangingPunct="1">
              <a:lnSpc>
                <a:spcPts val="6000"/>
              </a:lnSpc>
              <a:spcBef>
                <a:spcPts val="0"/>
              </a:spcBef>
              <a:spcAft>
                <a:spcPts val="0"/>
              </a:spcAft>
              <a:buClrTx/>
              <a:buSzTx/>
              <a:buFontTx/>
              <a:buNone/>
              <a:tabLst/>
              <a:defRPr/>
            </a:pPr>
            <a:r>
              <a:rPr kumimoji="0" lang="fi-FI" sz="4400" b="0" i="0" u="none" strike="noStrike" kern="1200" cap="none" spc="0" normalizeH="0" baseline="0" noProof="0">
                <a:ln>
                  <a:noFill/>
                </a:ln>
                <a:solidFill>
                  <a:srgbClr val="2190C8"/>
                </a:solidFill>
                <a:effectLst/>
                <a:uLnTx/>
                <a:uFillTx/>
                <a:latin typeface="Barlow"/>
                <a:ea typeface="Open Sans"/>
                <a:cs typeface="Open Sans"/>
              </a:rPr>
              <a:t>Väylävisio 2025 – 2050</a:t>
            </a:r>
          </a:p>
        </p:txBody>
      </p:sp>
      <p:pic>
        <p:nvPicPr>
          <p:cNvPr id="1026" name="Picture 2" descr="Kuva rautatiestä">
            <a:extLst>
              <a:ext uri="{FF2B5EF4-FFF2-40B4-BE49-F238E27FC236}">
                <a16:creationId xmlns:a16="http://schemas.microsoft.com/office/drawing/2014/main" id="{4D1D25E6-0EF3-44D1-89DF-78A657878A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6039590" cy="402515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1C92ACE1-C86F-4D22-8472-2A2F584E3D00}"/>
              </a:ext>
            </a:extLst>
          </p:cNvPr>
          <p:cNvSpPr txBox="1"/>
          <p:nvPr/>
        </p:nvSpPr>
        <p:spPr>
          <a:xfrm>
            <a:off x="5192406" y="3237666"/>
            <a:ext cx="1068850" cy="186356"/>
          </a:xfrm>
          <a:prstGeom prst="rect">
            <a:avLst/>
          </a:prstGeom>
          <a:noFill/>
        </p:spPr>
        <p:txBody>
          <a:bodyPr wrap="square" rtlCol="0">
            <a:noAutofit/>
          </a:bodyPr>
          <a:lstStyle/>
          <a:p>
            <a:pPr marL="0" marR="0" lvl="0" indent="0" algn="l" defTabSz="914400" rtl="0" eaLnBrk="1" fontAlgn="auto" latinLnBrk="0" hangingPunct="1">
              <a:lnSpc>
                <a:spcPct val="100000"/>
              </a:lnSpc>
              <a:spcBef>
                <a:spcPts val="300"/>
              </a:spcBef>
              <a:spcAft>
                <a:spcPts val="0"/>
              </a:spcAft>
              <a:buClrTx/>
              <a:buSzTx/>
              <a:buFontTx/>
              <a:buNone/>
              <a:tabLst/>
              <a:defRPr/>
            </a:pPr>
            <a:r>
              <a:rPr kumimoji="0" lang="fi-FI" sz="700" b="0" i="0" u="none" strike="noStrike" kern="1200" cap="none" spc="0" normalizeH="0" baseline="0" noProof="0">
                <a:ln>
                  <a:noFill/>
                </a:ln>
                <a:solidFill>
                  <a:prstClr val="white">
                    <a:lumMod val="65000"/>
                  </a:prstClr>
                </a:solidFill>
                <a:effectLst/>
                <a:uLnTx/>
                <a:uFillTx/>
                <a:latin typeface="Barlow" panose="00000500000000000000" pitchFamily="2" charset="0"/>
                <a:ea typeface="+mn-ea"/>
                <a:cs typeface="+mn-cs"/>
              </a:rPr>
              <a:t>Kuva: Väylävirasto</a:t>
            </a:r>
          </a:p>
        </p:txBody>
      </p:sp>
      <p:pic>
        <p:nvPicPr>
          <p:cNvPr id="4" name="Picture 3" descr="Kuva kahden maantien eritasoliittymästä">
            <a:extLst>
              <a:ext uri="{FF2B5EF4-FFF2-40B4-BE49-F238E27FC236}">
                <a16:creationId xmlns:a16="http://schemas.microsoft.com/office/drawing/2014/main" id="{1ACF221E-DB20-468E-9790-FFEE2F0C9083}"/>
              </a:ext>
            </a:extLst>
          </p:cNvPr>
          <p:cNvPicPr>
            <a:picLocks noChangeAspect="1"/>
          </p:cNvPicPr>
          <p:nvPr/>
        </p:nvPicPr>
        <p:blipFill rotWithShape="1">
          <a:blip r:embed="rId3"/>
          <a:srcRect l="18537" t="23957" r="15875" b="24519"/>
          <a:stretch/>
        </p:blipFill>
        <p:spPr>
          <a:xfrm>
            <a:off x="0" y="3433978"/>
            <a:ext cx="6039590" cy="3424022"/>
          </a:xfrm>
          <a:prstGeom prst="rect">
            <a:avLst/>
          </a:prstGeom>
        </p:spPr>
      </p:pic>
      <p:sp>
        <p:nvSpPr>
          <p:cNvPr id="2" name="Rectangle 1">
            <a:extLst>
              <a:ext uri="{FF2B5EF4-FFF2-40B4-BE49-F238E27FC236}">
                <a16:creationId xmlns:a16="http://schemas.microsoft.com/office/drawing/2014/main" id="{3260A003-48D4-4D83-9B3A-70BDE78AFEEC}"/>
              </a:ext>
              <a:ext uri="{C183D7F6-B498-43B3-948B-1728B52AA6E4}">
                <adec:decorative xmlns:adec="http://schemas.microsoft.com/office/drawing/2017/decorative" val="1"/>
              </a:ext>
            </a:extLst>
          </p:cNvPr>
          <p:cNvSpPr/>
          <p:nvPr/>
        </p:nvSpPr>
        <p:spPr>
          <a:xfrm>
            <a:off x="-2" y="0"/>
            <a:ext cx="3800477" cy="6858000"/>
          </a:xfrm>
          <a:prstGeom prst="rect">
            <a:avLst/>
          </a:prstGeom>
          <a:gradFill flip="none" rotWithShape="1">
            <a:gsLst>
              <a:gs pos="0">
                <a:schemeClr val="accent1"/>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descr="Logoja: Infra ry, Elinkeinoelämän keskusliitto, SAK, SKAL, Suomen tieyhdistys">
            <a:extLst>
              <a:ext uri="{FF2B5EF4-FFF2-40B4-BE49-F238E27FC236}">
                <a16:creationId xmlns:a16="http://schemas.microsoft.com/office/drawing/2014/main" id="{2E843B06-5243-4271-930A-A9AD09267504}"/>
              </a:ext>
            </a:extLst>
          </p:cNvPr>
          <p:cNvGrpSpPr/>
          <p:nvPr/>
        </p:nvGrpSpPr>
        <p:grpSpPr>
          <a:xfrm>
            <a:off x="6482920" y="6191251"/>
            <a:ext cx="5396881" cy="392374"/>
            <a:chOff x="7295387" y="6479915"/>
            <a:chExt cx="4308699" cy="313259"/>
          </a:xfrm>
        </p:grpSpPr>
        <p:pic>
          <p:nvPicPr>
            <p:cNvPr id="9" name="Picture 2" descr="Logot - INFRA">
              <a:extLst>
                <a:ext uri="{FF2B5EF4-FFF2-40B4-BE49-F238E27FC236}">
                  <a16:creationId xmlns:a16="http://schemas.microsoft.com/office/drawing/2014/main" id="{96212AA5-CCB7-45F9-802E-B143315211D8}"/>
                </a:ext>
              </a:extLst>
            </p:cNvPr>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t="25558" b="25558"/>
            <a:stretch/>
          </p:blipFill>
          <p:spPr bwMode="auto">
            <a:xfrm>
              <a:off x="7295387" y="6502888"/>
              <a:ext cx="525938" cy="25709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SKAL:n logot | SKAL ry">
              <a:extLst>
                <a:ext uri="{FF2B5EF4-FFF2-40B4-BE49-F238E27FC236}">
                  <a16:creationId xmlns:a16="http://schemas.microsoft.com/office/drawing/2014/main" id="{67040D10-4443-4292-B09B-6FD0DE57DF8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577411" y="6528289"/>
              <a:ext cx="492379" cy="21651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text, tableware, vector graphics, plate&#10;&#10;Description automatically generated">
              <a:extLst>
                <a:ext uri="{FF2B5EF4-FFF2-40B4-BE49-F238E27FC236}">
                  <a16:creationId xmlns:a16="http://schemas.microsoft.com/office/drawing/2014/main" id="{F9F72A63-7498-45F9-827B-C23F04794A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33890" y="6479915"/>
              <a:ext cx="853336" cy="313259"/>
            </a:xfrm>
            <a:prstGeom prst="rect">
              <a:avLst/>
            </a:prstGeom>
          </p:spPr>
        </p:pic>
        <p:pic>
          <p:nvPicPr>
            <p:cNvPr id="12" name="Picture 6" descr="Kuvat ja tunnukset | SAK">
              <a:extLst>
                <a:ext uri="{FF2B5EF4-FFF2-40B4-BE49-F238E27FC236}">
                  <a16:creationId xmlns:a16="http://schemas.microsoft.com/office/drawing/2014/main" id="{F37E9A4F-F843-4DA9-A6EC-E4A23DB4EB22}"/>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947296" y="6551179"/>
              <a:ext cx="499507" cy="1707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AD00CE57-BEF9-4106-93C6-A4A767AF2457}"/>
                </a:ext>
              </a:extLst>
            </p:cNvPr>
            <p:cNvPicPr>
              <a:picLocks noChangeAspect="1"/>
            </p:cNvPicPr>
            <p:nvPr userDrawn="1"/>
          </p:nvPicPr>
          <p:blipFill>
            <a:blip r:embed="rId8"/>
            <a:stretch>
              <a:fillRect/>
            </a:stretch>
          </p:blipFill>
          <p:spPr>
            <a:xfrm>
              <a:off x="7945578" y="6480274"/>
              <a:ext cx="1088312" cy="312541"/>
            </a:xfrm>
            <a:prstGeom prst="rect">
              <a:avLst/>
            </a:prstGeom>
          </p:spPr>
        </p:pic>
        <p:pic>
          <p:nvPicPr>
            <p:cNvPr id="14" name="Picture 8" descr="Suomen tieyhdistys | Logot">
              <a:extLst>
                <a:ext uri="{FF2B5EF4-FFF2-40B4-BE49-F238E27FC236}">
                  <a16:creationId xmlns:a16="http://schemas.microsoft.com/office/drawing/2014/main" id="{CCECD592-BF73-4DEB-BD48-3475FFEF2360}"/>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1200399" y="6487704"/>
              <a:ext cx="403687" cy="297681"/>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Rectangle 15">
            <a:extLst>
              <a:ext uri="{FF2B5EF4-FFF2-40B4-BE49-F238E27FC236}">
                <a16:creationId xmlns:a16="http://schemas.microsoft.com/office/drawing/2014/main" id="{49433C67-D8FF-42F0-87A4-81C226C18903}"/>
              </a:ext>
              <a:ext uri="{C183D7F6-B498-43B3-948B-1728B52AA6E4}">
                <adec:decorative xmlns:adec="http://schemas.microsoft.com/office/drawing/2017/decorative" val="1"/>
              </a:ext>
            </a:extLst>
          </p:cNvPr>
          <p:cNvSpPr/>
          <p:nvPr/>
        </p:nvSpPr>
        <p:spPr>
          <a:xfrm>
            <a:off x="11680704" y="6607113"/>
            <a:ext cx="434164" cy="206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srgbClr val="FF0000"/>
              </a:solidFill>
              <a:effectLst/>
              <a:uLnTx/>
              <a:uFillTx/>
              <a:latin typeface="Barlow" panose="00000500000000000000" pitchFamily="2" charset="0"/>
              <a:ea typeface="+mn-ea"/>
              <a:cs typeface="+mn-cs"/>
            </a:endParaRPr>
          </a:p>
        </p:txBody>
      </p:sp>
      <p:sp>
        <p:nvSpPr>
          <p:cNvPr id="17" name="Rectangle 16">
            <a:extLst>
              <a:ext uri="{FF2B5EF4-FFF2-40B4-BE49-F238E27FC236}">
                <a16:creationId xmlns:a16="http://schemas.microsoft.com/office/drawing/2014/main" id="{51EC7613-AFAA-42F4-9B1F-811DE1C1CA2B}"/>
              </a:ext>
              <a:ext uri="{C183D7F6-B498-43B3-948B-1728B52AA6E4}">
                <adec:decorative xmlns:adec="http://schemas.microsoft.com/office/drawing/2017/decorative" val="1"/>
              </a:ext>
            </a:extLst>
          </p:cNvPr>
          <p:cNvSpPr/>
          <p:nvPr/>
        </p:nvSpPr>
        <p:spPr>
          <a:xfrm>
            <a:off x="11766787" y="2560320"/>
            <a:ext cx="348081" cy="1774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srgbClr val="FF0000"/>
              </a:solidFill>
              <a:effectLst/>
              <a:uLnTx/>
              <a:uFillTx/>
              <a:latin typeface="Barlow" panose="00000500000000000000" pitchFamily="2" charset="0"/>
              <a:ea typeface="+mn-ea"/>
              <a:cs typeface="+mn-cs"/>
            </a:endParaRPr>
          </a:p>
        </p:txBody>
      </p:sp>
      <p:sp>
        <p:nvSpPr>
          <p:cNvPr id="18" name="TextBox 17">
            <a:extLst>
              <a:ext uri="{FF2B5EF4-FFF2-40B4-BE49-F238E27FC236}">
                <a16:creationId xmlns:a16="http://schemas.microsoft.com/office/drawing/2014/main" id="{A9FB63FB-55E6-41F4-980A-A5B2B3C0D9F3}"/>
              </a:ext>
            </a:extLst>
          </p:cNvPr>
          <p:cNvSpPr txBox="1"/>
          <p:nvPr/>
        </p:nvSpPr>
        <p:spPr>
          <a:xfrm>
            <a:off x="9729340" y="124"/>
            <a:ext cx="2457450" cy="295689"/>
          </a:xfrm>
          <a:prstGeom prst="rect">
            <a:avLst/>
          </a:prstGeom>
          <a:noFill/>
        </p:spPr>
        <p:txBody>
          <a:bodyPr wrap="square" rtlCol="0">
            <a:noAutofit/>
          </a:bodyPr>
          <a:lstStyle/>
          <a:p>
            <a:pPr marL="0" marR="0" lvl="0" indent="0" algn="r" defTabSz="914400" rtl="0" eaLnBrk="1" fontAlgn="auto" latinLnBrk="0" hangingPunct="1">
              <a:lnSpc>
                <a:spcPct val="100000"/>
              </a:lnSpc>
              <a:spcBef>
                <a:spcPts val="300"/>
              </a:spcBef>
              <a:spcAft>
                <a:spcPts val="0"/>
              </a:spcAft>
              <a:buClrTx/>
              <a:buSzTx/>
              <a:buFontTx/>
              <a:buNone/>
              <a:tabLst/>
              <a:defRPr/>
            </a:pPr>
            <a:r>
              <a:rPr kumimoji="0" lang="fi-FI" sz="1100" b="0" i="0" u="none" strike="noStrike" kern="1200" cap="none" spc="0" normalizeH="0" baseline="0" noProof="0">
                <a:ln>
                  <a:noFill/>
                </a:ln>
                <a:solidFill>
                  <a:prstClr val="black"/>
                </a:solidFill>
                <a:effectLst/>
                <a:uLnTx/>
                <a:uFillTx/>
                <a:latin typeface="Barlow" panose="00000500000000000000" pitchFamily="2" charset="0"/>
                <a:ea typeface="+mn-ea"/>
                <a:cs typeface="+mn-cs"/>
              </a:rPr>
              <a:t>Syyskuu 2022</a:t>
            </a:r>
          </a:p>
        </p:txBody>
      </p:sp>
    </p:spTree>
    <p:extLst>
      <p:ext uri="{BB962C8B-B14F-4D97-AF65-F5344CB8AC3E}">
        <p14:creationId xmlns:p14="http://schemas.microsoft.com/office/powerpoint/2010/main" val="1115672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0E712-B6C7-459C-A9F1-D0F69C74DE08}"/>
              </a:ext>
            </a:extLst>
          </p:cNvPr>
          <p:cNvSpPr>
            <a:spLocks noGrp="1"/>
          </p:cNvSpPr>
          <p:nvPr>
            <p:ph type="title"/>
          </p:nvPr>
        </p:nvSpPr>
        <p:spPr>
          <a:xfrm>
            <a:off x="442913" y="387350"/>
            <a:ext cx="10872009" cy="529729"/>
          </a:xfrm>
        </p:spPr>
        <p:txBody>
          <a:bodyPr>
            <a:normAutofit/>
          </a:bodyPr>
          <a:lstStyle/>
          <a:p>
            <a:r>
              <a:rPr lang="fi-FI">
                <a:latin typeface="Barlow"/>
                <a:ea typeface="Open Sans"/>
                <a:cs typeface="Open Sans"/>
              </a:rPr>
              <a:t>Rautateiden perusväylänpito ja ratainvestoinnit Ruotsissa ja Suomessa</a:t>
            </a:r>
            <a:endParaRPr lang="fi-FI"/>
          </a:p>
        </p:txBody>
      </p:sp>
      <p:pic>
        <p:nvPicPr>
          <p:cNvPr id="34" name="Picture 2">
            <a:extLst>
              <a:ext uri="{FF2B5EF4-FFF2-40B4-BE49-F238E27FC236}">
                <a16:creationId xmlns:a16="http://schemas.microsoft.com/office/drawing/2014/main" id="{78FBD1AF-7C1B-47FE-83B2-4B8F6152A58D}"/>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166"/>
            <a:ext cx="376611" cy="229756"/>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07474FBA-E81B-40DF-A493-6E06287443E6}"/>
              </a:ext>
            </a:extLst>
          </p:cNvPr>
          <p:cNvGrpSpPr/>
          <p:nvPr/>
        </p:nvGrpSpPr>
        <p:grpSpPr>
          <a:xfrm>
            <a:off x="360000" y="828000"/>
            <a:ext cx="426569" cy="1001493"/>
            <a:chOff x="88642" y="747728"/>
            <a:chExt cx="426569" cy="1001493"/>
          </a:xfrm>
        </p:grpSpPr>
        <p:pic>
          <p:nvPicPr>
            <p:cNvPr id="29" name="Graphic 28">
              <a:extLst>
                <a:ext uri="{FF2B5EF4-FFF2-40B4-BE49-F238E27FC236}">
                  <a16:creationId xmlns:a16="http://schemas.microsoft.com/office/drawing/2014/main" id="{FC33BBA9-F931-4B5E-B916-E5AF9977F7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642" y="747728"/>
              <a:ext cx="380982" cy="1001493"/>
            </a:xfrm>
            <a:prstGeom prst="rect">
              <a:avLst/>
            </a:prstGeom>
          </p:spPr>
        </p:pic>
        <p:pic>
          <p:nvPicPr>
            <p:cNvPr id="30" name="Picture 2">
              <a:extLst>
                <a:ext uri="{FF2B5EF4-FFF2-40B4-BE49-F238E27FC236}">
                  <a16:creationId xmlns:a16="http://schemas.microsoft.com/office/drawing/2014/main" id="{EB307296-3CAE-4B61-8EFD-5CD620BCFDB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835" y="1072728"/>
              <a:ext cx="354376" cy="221485"/>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EDAC82EC-BDD2-4694-8AC1-A2A6539D0E8E}"/>
              </a:ext>
            </a:extLst>
          </p:cNvPr>
          <p:cNvGrpSpPr/>
          <p:nvPr/>
        </p:nvGrpSpPr>
        <p:grpSpPr>
          <a:xfrm>
            <a:off x="283831" y="1149350"/>
            <a:ext cx="5400603" cy="5321300"/>
            <a:chOff x="130764" y="1149350"/>
            <a:chExt cx="5474048" cy="5321300"/>
          </a:xfrm>
        </p:grpSpPr>
        <p:graphicFrame>
          <p:nvGraphicFramePr>
            <p:cNvPr id="4" name="Chart 3">
              <a:extLst>
                <a:ext uri="{FF2B5EF4-FFF2-40B4-BE49-F238E27FC236}">
                  <a16:creationId xmlns:a16="http://schemas.microsoft.com/office/drawing/2014/main" id="{657AE338-DA9F-4EE4-B1D8-4D4BEEE4CDF6}"/>
                </a:ext>
              </a:extLst>
            </p:cNvPr>
            <p:cNvGraphicFramePr>
              <a:graphicFrameLocks/>
            </p:cNvGraphicFramePr>
            <p:nvPr/>
          </p:nvGraphicFramePr>
          <p:xfrm>
            <a:off x="520700" y="1149350"/>
            <a:ext cx="5084112" cy="5321300"/>
          </p:xfrm>
          <a:graphic>
            <a:graphicData uri="http://schemas.openxmlformats.org/drawingml/2006/chart">
              <c:chart xmlns:c="http://schemas.openxmlformats.org/drawingml/2006/chart" xmlns:r="http://schemas.openxmlformats.org/officeDocument/2006/relationships" r:id="rId7"/>
            </a:graphicData>
          </a:graphic>
        </p:graphicFrame>
        <p:grpSp>
          <p:nvGrpSpPr>
            <p:cNvPr id="6" name="Group 5">
              <a:extLst>
                <a:ext uri="{FF2B5EF4-FFF2-40B4-BE49-F238E27FC236}">
                  <a16:creationId xmlns:a16="http://schemas.microsoft.com/office/drawing/2014/main" id="{AF6C37F1-246E-401E-B00C-C7D97018E099}"/>
                </a:ext>
              </a:extLst>
            </p:cNvPr>
            <p:cNvGrpSpPr/>
            <p:nvPr/>
          </p:nvGrpSpPr>
          <p:grpSpPr>
            <a:xfrm>
              <a:off x="130764" y="1698049"/>
              <a:ext cx="5027302" cy="3575974"/>
              <a:chOff x="130764" y="1698049"/>
              <a:chExt cx="5027302" cy="3575974"/>
            </a:xfrm>
          </p:grpSpPr>
          <p:sp>
            <p:nvSpPr>
              <p:cNvPr id="11" name="TextBox 10">
                <a:extLst>
                  <a:ext uri="{FF2B5EF4-FFF2-40B4-BE49-F238E27FC236}">
                    <a16:creationId xmlns:a16="http://schemas.microsoft.com/office/drawing/2014/main" id="{23AC910E-EB59-43AE-B5A0-871008E15A22}"/>
                  </a:ext>
                </a:extLst>
              </p:cNvPr>
              <p:cNvSpPr txBox="1"/>
              <p:nvPr/>
            </p:nvSpPr>
            <p:spPr>
              <a:xfrm>
                <a:off x="130764" y="1756095"/>
                <a:ext cx="780904" cy="230832"/>
              </a:xfrm>
              <a:prstGeom prst="rect">
                <a:avLst/>
              </a:prstGeom>
              <a:noFill/>
            </p:spPr>
            <p:txBody>
              <a:bodyPr wrap="square" rtlCol="0">
                <a:spAutoFit/>
              </a:bodyPr>
              <a:lstStyle/>
              <a:p>
                <a:pPr marL="0" indent="0" algn="r">
                  <a:buNone/>
                </a:pPr>
                <a:r>
                  <a:rPr lang="fi-FI" sz="900" b="1" i="1">
                    <a:latin typeface="Barlow" panose="00000500000000000000" pitchFamily="2" charset="0"/>
                  </a:rPr>
                  <a:t>milj. EUR</a:t>
                </a:r>
              </a:p>
            </p:txBody>
          </p:sp>
          <p:sp>
            <p:nvSpPr>
              <p:cNvPr id="13" name="TextBox 12">
                <a:extLst>
                  <a:ext uri="{FF2B5EF4-FFF2-40B4-BE49-F238E27FC236}">
                    <a16:creationId xmlns:a16="http://schemas.microsoft.com/office/drawing/2014/main" id="{0F39363D-D853-4374-BE27-E9517C0B3398}"/>
                  </a:ext>
                </a:extLst>
              </p:cNvPr>
              <p:cNvSpPr txBox="1"/>
              <p:nvPr/>
            </p:nvSpPr>
            <p:spPr>
              <a:xfrm>
                <a:off x="3511208" y="1698049"/>
                <a:ext cx="1646858" cy="246221"/>
              </a:xfrm>
              <a:prstGeom prst="rect">
                <a:avLst/>
              </a:prstGeom>
              <a:solidFill>
                <a:schemeClr val="bg1">
                  <a:lumMod val="95000"/>
                </a:schemeClr>
              </a:solidFill>
            </p:spPr>
            <p:txBody>
              <a:bodyPr wrap="square" rtlCol="0">
                <a:spAutoFit/>
              </a:bodyPr>
              <a:lstStyle/>
              <a:p>
                <a:pPr marL="0" indent="0" algn="ctr">
                  <a:buNone/>
                </a:pPr>
                <a:r>
                  <a:rPr lang="fi-FI" sz="1000" i="1">
                    <a:latin typeface="Barlow" panose="00000500000000000000" pitchFamily="2" charset="0"/>
                  </a:rPr>
                  <a:t>TAVOITE</a:t>
                </a:r>
              </a:p>
            </p:txBody>
          </p:sp>
          <p:sp>
            <p:nvSpPr>
              <p:cNvPr id="14" name="TextBox 13">
                <a:extLst>
                  <a:ext uri="{FF2B5EF4-FFF2-40B4-BE49-F238E27FC236}">
                    <a16:creationId xmlns:a16="http://schemas.microsoft.com/office/drawing/2014/main" id="{7845BA01-DAC6-4171-864F-37E1B252817A}"/>
                  </a:ext>
                </a:extLst>
              </p:cNvPr>
              <p:cNvSpPr txBox="1"/>
              <p:nvPr/>
            </p:nvSpPr>
            <p:spPr>
              <a:xfrm>
                <a:off x="897347" y="1698050"/>
                <a:ext cx="2613860" cy="246221"/>
              </a:xfrm>
              <a:prstGeom prst="rect">
                <a:avLst/>
              </a:prstGeom>
              <a:solidFill>
                <a:schemeClr val="bg1">
                  <a:lumMod val="95000"/>
                </a:schemeClr>
              </a:solidFill>
            </p:spPr>
            <p:txBody>
              <a:bodyPr wrap="square" rtlCol="0">
                <a:spAutoFit/>
              </a:bodyPr>
              <a:lstStyle/>
              <a:p>
                <a:pPr marL="0" indent="0" algn="ctr">
                  <a:buNone/>
                </a:pPr>
                <a:r>
                  <a:rPr lang="fi-FI" sz="1000" i="1">
                    <a:latin typeface="Barlow" panose="00000500000000000000" pitchFamily="2" charset="0"/>
                  </a:rPr>
                  <a:t>TOTEUTUMA</a:t>
                </a:r>
              </a:p>
            </p:txBody>
          </p:sp>
          <p:cxnSp>
            <p:nvCxnSpPr>
              <p:cNvPr id="5" name="Straight Connector 4">
                <a:extLst>
                  <a:ext uri="{FF2B5EF4-FFF2-40B4-BE49-F238E27FC236}">
                    <a16:creationId xmlns:a16="http://schemas.microsoft.com/office/drawing/2014/main" id="{3D43D7F7-12F4-4E1D-828C-55E0F59A471E}"/>
                  </a:ext>
                </a:extLst>
              </p:cNvPr>
              <p:cNvCxnSpPr>
                <a:cxnSpLocks/>
              </p:cNvCxnSpPr>
              <p:nvPr/>
            </p:nvCxnSpPr>
            <p:spPr>
              <a:xfrm flipV="1">
                <a:off x="3511212" y="1751014"/>
                <a:ext cx="0" cy="352300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sp>
        <p:nvSpPr>
          <p:cNvPr id="12" name="TextBox 11">
            <a:extLst>
              <a:ext uri="{FF2B5EF4-FFF2-40B4-BE49-F238E27FC236}">
                <a16:creationId xmlns:a16="http://schemas.microsoft.com/office/drawing/2014/main" id="{EC98F7A8-F33C-434C-BB16-38E726A8D955}"/>
              </a:ext>
            </a:extLst>
          </p:cNvPr>
          <p:cNvSpPr txBox="1"/>
          <p:nvPr/>
        </p:nvSpPr>
        <p:spPr>
          <a:xfrm>
            <a:off x="5254355" y="1618749"/>
            <a:ext cx="651920" cy="369332"/>
          </a:xfrm>
          <a:prstGeom prst="rect">
            <a:avLst/>
          </a:prstGeom>
          <a:noFill/>
        </p:spPr>
        <p:txBody>
          <a:bodyPr wrap="square" rtlCol="0">
            <a:spAutoFit/>
          </a:bodyPr>
          <a:lstStyle/>
          <a:p>
            <a:pPr marL="0" indent="0" algn="l">
              <a:buNone/>
            </a:pPr>
            <a:r>
              <a:rPr lang="fi-FI" sz="900" b="1" i="1">
                <a:latin typeface="Barlow" panose="00000500000000000000" pitchFamily="2" charset="0"/>
              </a:rPr>
              <a:t>milj. </a:t>
            </a:r>
            <a:br>
              <a:rPr lang="fi-FI" sz="900" b="1" i="1">
                <a:latin typeface="Barlow" panose="00000500000000000000" pitchFamily="2" charset="0"/>
              </a:rPr>
            </a:br>
            <a:r>
              <a:rPr lang="fi-FI" sz="900" b="1" i="1" err="1">
                <a:latin typeface="Barlow" panose="00000500000000000000" pitchFamily="2" charset="0"/>
              </a:rPr>
              <a:t>tkm</a:t>
            </a:r>
            <a:r>
              <a:rPr lang="fi-FI" sz="900" b="1" i="1">
                <a:latin typeface="Barlow" panose="00000500000000000000" pitchFamily="2" charset="0"/>
              </a:rPr>
              <a:t>/</a:t>
            </a:r>
            <a:r>
              <a:rPr lang="fi-FI" sz="900" b="1" i="1" err="1">
                <a:latin typeface="Barlow" panose="00000500000000000000" pitchFamily="2" charset="0"/>
              </a:rPr>
              <a:t>hkm</a:t>
            </a:r>
            <a:endParaRPr lang="fi-FI" sz="900" b="1" i="1">
              <a:latin typeface="Barlow" panose="00000500000000000000" pitchFamily="2" charset="0"/>
            </a:endParaRPr>
          </a:p>
        </p:txBody>
      </p:sp>
      <p:sp>
        <p:nvSpPr>
          <p:cNvPr id="23" name="TextBox 22">
            <a:extLst>
              <a:ext uri="{FF2B5EF4-FFF2-40B4-BE49-F238E27FC236}">
                <a16:creationId xmlns:a16="http://schemas.microsoft.com/office/drawing/2014/main" id="{21FC3A41-1CCB-4487-A0D3-84492AA2F5D0}"/>
              </a:ext>
            </a:extLst>
          </p:cNvPr>
          <p:cNvSpPr txBox="1"/>
          <p:nvPr/>
        </p:nvSpPr>
        <p:spPr>
          <a:xfrm>
            <a:off x="3842417" y="4519001"/>
            <a:ext cx="1139668" cy="272415"/>
          </a:xfrm>
          <a:prstGeom prst="roundRect">
            <a:avLst/>
          </a:prstGeom>
          <a:solidFill>
            <a:schemeClr val="bg1"/>
          </a:solidFill>
          <a:ln>
            <a:solidFill>
              <a:schemeClr val="tx2"/>
            </a:solidFill>
          </a:ln>
        </p:spPr>
        <p:txBody>
          <a:bodyPr wrap="square" lIns="18000" tIns="0" rIns="18000" bIns="0" rtlCol="0" anchor="t">
            <a:spAutoFit/>
          </a:bodyPr>
          <a:lstStyle/>
          <a:p>
            <a:pPr algn="ctr"/>
            <a:r>
              <a:rPr lang="fi-FI" sz="800">
                <a:solidFill>
                  <a:schemeClr val="tx2"/>
                </a:solidFill>
                <a:latin typeface="Barlow"/>
              </a:rPr>
              <a:t>12 v radanpitobudjetti jaettu tasan koko ajalle </a:t>
            </a:r>
            <a:endParaRPr lang="fi-FI" sz="800">
              <a:solidFill>
                <a:schemeClr val="tx2"/>
              </a:solidFill>
              <a:latin typeface="Barlow" panose="00000500000000000000" pitchFamily="2" charset="0"/>
            </a:endParaRPr>
          </a:p>
        </p:txBody>
      </p:sp>
      <p:sp>
        <p:nvSpPr>
          <p:cNvPr id="27" name="TextBox 26">
            <a:extLst>
              <a:ext uri="{FF2B5EF4-FFF2-40B4-BE49-F238E27FC236}">
                <a16:creationId xmlns:a16="http://schemas.microsoft.com/office/drawing/2014/main" id="{02140B8A-65C0-4073-BABC-948BCFE962CE}"/>
              </a:ext>
            </a:extLst>
          </p:cNvPr>
          <p:cNvSpPr txBox="1"/>
          <p:nvPr/>
        </p:nvSpPr>
        <p:spPr>
          <a:xfrm>
            <a:off x="3214048" y="6110064"/>
            <a:ext cx="2622834" cy="230832"/>
          </a:xfrm>
          <a:prstGeom prst="rect">
            <a:avLst/>
          </a:prstGeom>
          <a:noFill/>
        </p:spPr>
        <p:txBody>
          <a:bodyPr wrap="none" rtlCol="0">
            <a:spAutoFit/>
          </a:bodyPr>
          <a:lstStyle/>
          <a:p>
            <a:pPr marL="0" indent="0" algn="l">
              <a:buNone/>
            </a:pPr>
            <a:r>
              <a:rPr lang="fi-FI" sz="900">
                <a:latin typeface="Barlow" panose="00000500000000000000" pitchFamily="2" charset="0"/>
              </a:rPr>
              <a:t>Kruunut muunnettu euroiksi kurssilla 10 SEK = 1 €</a:t>
            </a:r>
          </a:p>
        </p:txBody>
      </p:sp>
      <p:cxnSp>
        <p:nvCxnSpPr>
          <p:cNvPr id="24" name="Straight Connector 23">
            <a:extLst>
              <a:ext uri="{FF2B5EF4-FFF2-40B4-BE49-F238E27FC236}">
                <a16:creationId xmlns:a16="http://schemas.microsoft.com/office/drawing/2014/main" id="{D339BEA3-E129-47C6-B627-B23060D772EA}"/>
              </a:ext>
            </a:extLst>
          </p:cNvPr>
          <p:cNvCxnSpPr>
            <a:cxnSpLocks/>
          </p:cNvCxnSpPr>
          <p:nvPr/>
        </p:nvCxnSpPr>
        <p:spPr>
          <a:xfrm>
            <a:off x="5934239" y="917079"/>
            <a:ext cx="0" cy="5346216"/>
          </a:xfrm>
          <a:prstGeom prst="line">
            <a:avLst/>
          </a:prstGeom>
          <a:ln w="28575">
            <a:solidFill>
              <a:schemeClr val="accent2">
                <a:lumMod val="9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407262A3-3021-486A-B9FD-E5929B336E57}"/>
              </a:ext>
            </a:extLst>
          </p:cNvPr>
          <p:cNvGrpSpPr/>
          <p:nvPr/>
        </p:nvGrpSpPr>
        <p:grpSpPr>
          <a:xfrm>
            <a:off x="6255504" y="903489"/>
            <a:ext cx="546973" cy="755759"/>
            <a:chOff x="6163225" y="870737"/>
            <a:chExt cx="546973" cy="755759"/>
          </a:xfrm>
        </p:grpSpPr>
        <p:pic>
          <p:nvPicPr>
            <p:cNvPr id="32" name="Graphic 31">
              <a:extLst>
                <a:ext uri="{FF2B5EF4-FFF2-40B4-BE49-F238E27FC236}">
                  <a16:creationId xmlns:a16="http://schemas.microsoft.com/office/drawing/2014/main" id="{8D97A657-5C61-4BC7-8489-B46E02DDAC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63225" y="870737"/>
              <a:ext cx="360564" cy="755759"/>
            </a:xfrm>
            <a:prstGeom prst="rect">
              <a:avLst/>
            </a:prstGeom>
          </p:spPr>
        </p:pic>
        <p:pic>
          <p:nvPicPr>
            <p:cNvPr id="33" name="Picture 2">
              <a:extLst>
                <a:ext uri="{FF2B5EF4-FFF2-40B4-BE49-F238E27FC236}">
                  <a16:creationId xmlns:a16="http://schemas.microsoft.com/office/drawing/2014/main" id="{89328C80-F7EC-4B18-BCC1-3EA13757699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58565" y="1160207"/>
              <a:ext cx="351633" cy="214829"/>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AF53DD9B-4692-4E31-833F-070EA2DB0888}"/>
              </a:ext>
            </a:extLst>
          </p:cNvPr>
          <p:cNvGrpSpPr/>
          <p:nvPr/>
        </p:nvGrpSpPr>
        <p:grpSpPr>
          <a:xfrm>
            <a:off x="6236340" y="1149350"/>
            <a:ext cx="5512612" cy="5320800"/>
            <a:chOff x="6236340" y="1149350"/>
            <a:chExt cx="5621272" cy="5320800"/>
          </a:xfrm>
        </p:grpSpPr>
        <p:graphicFrame>
          <p:nvGraphicFramePr>
            <p:cNvPr id="16" name="Chart 15">
              <a:extLst>
                <a:ext uri="{FF2B5EF4-FFF2-40B4-BE49-F238E27FC236}">
                  <a16:creationId xmlns:a16="http://schemas.microsoft.com/office/drawing/2014/main" id="{3DA3C1F7-4638-4A49-B7A7-DF61772CFEDA}"/>
                </a:ext>
              </a:extLst>
            </p:cNvPr>
            <p:cNvGraphicFramePr>
              <a:graphicFrameLocks/>
            </p:cNvGraphicFramePr>
            <p:nvPr/>
          </p:nvGraphicFramePr>
          <p:xfrm>
            <a:off x="6236340" y="1149350"/>
            <a:ext cx="5621272" cy="5320800"/>
          </p:xfrm>
          <a:graphic>
            <a:graphicData uri="http://schemas.openxmlformats.org/drawingml/2006/chart">
              <c:chart xmlns:c="http://schemas.openxmlformats.org/drawingml/2006/chart" xmlns:r="http://schemas.openxmlformats.org/officeDocument/2006/relationships" r:id="rId11"/>
            </a:graphicData>
          </a:graphic>
        </p:graphicFrame>
        <p:sp>
          <p:nvSpPr>
            <p:cNvPr id="20" name="TextBox 19">
              <a:extLst>
                <a:ext uri="{FF2B5EF4-FFF2-40B4-BE49-F238E27FC236}">
                  <a16:creationId xmlns:a16="http://schemas.microsoft.com/office/drawing/2014/main" id="{0A1968BF-ED91-4A08-B6A8-E6E0EA3F7D79}"/>
                </a:ext>
              </a:extLst>
            </p:cNvPr>
            <p:cNvSpPr txBox="1"/>
            <p:nvPr/>
          </p:nvSpPr>
          <p:spPr>
            <a:xfrm>
              <a:off x="10135204" y="1698048"/>
              <a:ext cx="1159624" cy="246221"/>
            </a:xfrm>
            <a:prstGeom prst="rect">
              <a:avLst/>
            </a:prstGeom>
            <a:solidFill>
              <a:schemeClr val="bg1">
                <a:lumMod val="95000"/>
              </a:schemeClr>
            </a:solidFill>
          </p:spPr>
          <p:txBody>
            <a:bodyPr wrap="square" rtlCol="0">
              <a:spAutoFit/>
            </a:bodyPr>
            <a:lstStyle/>
            <a:p>
              <a:pPr marL="0" indent="0" algn="ctr">
                <a:buNone/>
              </a:pPr>
              <a:r>
                <a:rPr lang="fi-FI" sz="1000" i="1">
                  <a:solidFill>
                    <a:schemeClr val="tx2">
                      <a:lumMod val="60000"/>
                      <a:lumOff val="40000"/>
                    </a:schemeClr>
                  </a:solidFill>
                  <a:latin typeface="Barlow" panose="00000500000000000000" pitchFamily="2" charset="0"/>
                </a:rPr>
                <a:t>TAVOITE</a:t>
              </a:r>
            </a:p>
          </p:txBody>
        </p:sp>
        <p:sp>
          <p:nvSpPr>
            <p:cNvPr id="21" name="TextBox 20">
              <a:extLst>
                <a:ext uri="{FF2B5EF4-FFF2-40B4-BE49-F238E27FC236}">
                  <a16:creationId xmlns:a16="http://schemas.microsoft.com/office/drawing/2014/main" id="{2C5B59ED-B6D0-4CF4-90F4-6948F0F70ED1}"/>
                </a:ext>
              </a:extLst>
            </p:cNvPr>
            <p:cNvSpPr txBox="1"/>
            <p:nvPr/>
          </p:nvSpPr>
          <p:spPr>
            <a:xfrm>
              <a:off x="6677094" y="1698049"/>
              <a:ext cx="3458105" cy="246221"/>
            </a:xfrm>
            <a:prstGeom prst="rect">
              <a:avLst/>
            </a:prstGeom>
            <a:solidFill>
              <a:schemeClr val="bg1">
                <a:lumMod val="95000"/>
              </a:schemeClr>
            </a:solidFill>
          </p:spPr>
          <p:txBody>
            <a:bodyPr wrap="square" rtlCol="0">
              <a:spAutoFit/>
            </a:bodyPr>
            <a:lstStyle/>
            <a:p>
              <a:pPr marL="0" indent="0" algn="ctr">
                <a:buNone/>
              </a:pPr>
              <a:r>
                <a:rPr lang="fi-FI" sz="1000" i="1">
                  <a:solidFill>
                    <a:schemeClr val="tx2">
                      <a:lumMod val="60000"/>
                      <a:lumOff val="40000"/>
                    </a:schemeClr>
                  </a:solidFill>
                  <a:latin typeface="Barlow" panose="00000500000000000000" pitchFamily="2" charset="0"/>
                </a:rPr>
                <a:t>TOTEUTUMA</a:t>
              </a:r>
            </a:p>
          </p:txBody>
        </p:sp>
        <p:cxnSp>
          <p:nvCxnSpPr>
            <p:cNvPr id="22" name="Straight Connector 21">
              <a:extLst>
                <a:ext uri="{FF2B5EF4-FFF2-40B4-BE49-F238E27FC236}">
                  <a16:creationId xmlns:a16="http://schemas.microsoft.com/office/drawing/2014/main" id="{FDE4211C-7668-4F50-96B3-36CB8FB716EE}"/>
                </a:ext>
              </a:extLst>
            </p:cNvPr>
            <p:cNvCxnSpPr>
              <a:cxnSpLocks/>
            </p:cNvCxnSpPr>
            <p:nvPr/>
          </p:nvCxnSpPr>
          <p:spPr>
            <a:xfrm flipV="1">
              <a:off x="10135204" y="1649112"/>
              <a:ext cx="0" cy="362491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92199372-7068-4A33-93F4-EE8D7EB9BC86}"/>
              </a:ext>
            </a:extLst>
          </p:cNvPr>
          <p:cNvSpPr txBox="1"/>
          <p:nvPr/>
        </p:nvSpPr>
        <p:spPr>
          <a:xfrm>
            <a:off x="5913375" y="1699793"/>
            <a:ext cx="780904" cy="230832"/>
          </a:xfrm>
          <a:prstGeom prst="rect">
            <a:avLst/>
          </a:prstGeom>
          <a:noFill/>
        </p:spPr>
        <p:txBody>
          <a:bodyPr wrap="square" rtlCol="0">
            <a:spAutoFit/>
          </a:bodyPr>
          <a:lstStyle/>
          <a:p>
            <a:pPr marL="0" indent="0" algn="r">
              <a:buNone/>
            </a:pPr>
            <a:r>
              <a:rPr lang="fi-FI" sz="900" b="1" i="1">
                <a:latin typeface="Barlow" panose="00000500000000000000" pitchFamily="2" charset="0"/>
              </a:rPr>
              <a:t>milj. EUR</a:t>
            </a:r>
          </a:p>
        </p:txBody>
      </p:sp>
      <p:sp>
        <p:nvSpPr>
          <p:cNvPr id="26" name="TextBox 25">
            <a:extLst>
              <a:ext uri="{FF2B5EF4-FFF2-40B4-BE49-F238E27FC236}">
                <a16:creationId xmlns:a16="http://schemas.microsoft.com/office/drawing/2014/main" id="{1AB767B1-424C-4168-9FBD-43E8F6EA73E2}"/>
              </a:ext>
            </a:extLst>
          </p:cNvPr>
          <p:cNvSpPr txBox="1"/>
          <p:nvPr/>
        </p:nvSpPr>
        <p:spPr>
          <a:xfrm>
            <a:off x="11218065" y="1562447"/>
            <a:ext cx="930345" cy="369332"/>
          </a:xfrm>
          <a:prstGeom prst="rect">
            <a:avLst/>
          </a:prstGeom>
          <a:noFill/>
        </p:spPr>
        <p:txBody>
          <a:bodyPr wrap="square" rtlCol="0">
            <a:spAutoFit/>
          </a:bodyPr>
          <a:lstStyle/>
          <a:p>
            <a:pPr marL="0" indent="0" algn="l">
              <a:buNone/>
            </a:pPr>
            <a:r>
              <a:rPr lang="fi-FI" sz="900" b="1" i="1">
                <a:latin typeface="Barlow" panose="00000500000000000000" pitchFamily="2" charset="0"/>
              </a:rPr>
              <a:t>milj. </a:t>
            </a:r>
            <a:br>
              <a:rPr lang="fi-FI" sz="900" b="1" i="1">
                <a:latin typeface="Barlow" panose="00000500000000000000" pitchFamily="2" charset="0"/>
              </a:rPr>
            </a:br>
            <a:r>
              <a:rPr lang="fi-FI" sz="900" b="1" i="1" err="1">
                <a:latin typeface="Barlow" panose="00000500000000000000" pitchFamily="2" charset="0"/>
              </a:rPr>
              <a:t>tkm</a:t>
            </a:r>
            <a:r>
              <a:rPr lang="fi-FI" sz="900" b="1" i="1">
                <a:latin typeface="Barlow" panose="00000500000000000000" pitchFamily="2" charset="0"/>
              </a:rPr>
              <a:t>/</a:t>
            </a:r>
            <a:r>
              <a:rPr lang="fi-FI" sz="900" b="1" i="1" err="1">
                <a:latin typeface="Barlow" panose="00000500000000000000" pitchFamily="2" charset="0"/>
              </a:rPr>
              <a:t>hkm</a:t>
            </a:r>
            <a:endParaRPr lang="fi-FI" sz="900" b="1" i="1">
              <a:latin typeface="Barlow" panose="00000500000000000000" pitchFamily="2" charset="0"/>
            </a:endParaRPr>
          </a:p>
        </p:txBody>
      </p:sp>
      <p:sp>
        <p:nvSpPr>
          <p:cNvPr id="10" name="TextBox 9">
            <a:extLst>
              <a:ext uri="{FF2B5EF4-FFF2-40B4-BE49-F238E27FC236}">
                <a16:creationId xmlns:a16="http://schemas.microsoft.com/office/drawing/2014/main" id="{F10E7DA3-805E-4758-9C1C-877E885A96F7}"/>
              </a:ext>
            </a:extLst>
          </p:cNvPr>
          <p:cNvSpPr txBox="1"/>
          <p:nvPr/>
        </p:nvSpPr>
        <p:spPr>
          <a:xfrm>
            <a:off x="1476000" y="6418497"/>
            <a:ext cx="5732866" cy="410183"/>
          </a:xfrm>
          <a:prstGeom prst="rect">
            <a:avLst/>
          </a:prstGeom>
          <a:noFill/>
        </p:spPr>
        <p:txBody>
          <a:bodyPr wrap="square" rtlCol="0">
            <a:noAutofit/>
          </a:bodyPr>
          <a:lstStyle/>
          <a:p>
            <a:pPr marL="0" indent="0" algn="l" defTabSz="432000">
              <a:buNone/>
            </a:pPr>
            <a:r>
              <a:rPr lang="fi-FI" sz="700" dirty="0">
                <a:solidFill>
                  <a:schemeClr val="bg1">
                    <a:lumMod val="65000"/>
                  </a:schemeClr>
                </a:solidFill>
                <a:latin typeface="Barlow" panose="00000500000000000000" pitchFamily="2" charset="0"/>
              </a:rPr>
              <a:t>Lähteet:	Suomi, määrärahat: Ratahallintokeskus 1991–2010, Liikennevirasto 2011–2019</a:t>
            </a:r>
          </a:p>
          <a:p>
            <a:pPr marL="0" indent="0" algn="l" defTabSz="432000">
              <a:buNone/>
            </a:pPr>
            <a:r>
              <a:rPr lang="fi-FI" sz="700" dirty="0">
                <a:solidFill>
                  <a:schemeClr val="bg1">
                    <a:lumMod val="65000"/>
                  </a:schemeClr>
                </a:solidFill>
                <a:latin typeface="Barlow" panose="00000500000000000000" pitchFamily="2" charset="0"/>
              </a:rPr>
              <a:t>	Ruotsi, määrärahat 2003–2021: </a:t>
            </a:r>
            <a:r>
              <a:rPr lang="fi-FI" sz="700" dirty="0" err="1">
                <a:solidFill>
                  <a:schemeClr val="bg1">
                    <a:lumMod val="65000"/>
                  </a:schemeClr>
                </a:solidFill>
                <a:latin typeface="Barlow" panose="00000500000000000000" pitchFamily="2" charset="0"/>
              </a:rPr>
              <a:t>Trafikverket</a:t>
            </a:r>
            <a:r>
              <a:rPr lang="fi-FI" sz="700" dirty="0">
                <a:solidFill>
                  <a:schemeClr val="bg1">
                    <a:lumMod val="65000"/>
                  </a:schemeClr>
                </a:solidFill>
                <a:latin typeface="Barlow" panose="00000500000000000000" pitchFamily="2" charset="0"/>
              </a:rPr>
              <a:t> </a:t>
            </a:r>
            <a:r>
              <a:rPr lang="fi-FI" sz="700" dirty="0" err="1">
                <a:solidFill>
                  <a:schemeClr val="bg1">
                    <a:lumMod val="65000"/>
                  </a:schemeClr>
                </a:solidFill>
                <a:latin typeface="Barlow" panose="00000500000000000000" pitchFamily="2" charset="0"/>
              </a:rPr>
              <a:t>Database</a:t>
            </a:r>
            <a:r>
              <a:rPr lang="fi-FI" sz="700" dirty="0">
                <a:solidFill>
                  <a:schemeClr val="bg1">
                    <a:lumMod val="65000"/>
                  </a:schemeClr>
                </a:solidFill>
                <a:latin typeface="Barlow" panose="00000500000000000000" pitchFamily="2" charset="0"/>
              </a:rPr>
              <a:t>, </a:t>
            </a:r>
            <a:r>
              <a:rPr lang="fi-FI" sz="700" dirty="0" err="1">
                <a:solidFill>
                  <a:schemeClr val="bg1">
                    <a:lumMod val="65000"/>
                  </a:schemeClr>
                </a:solidFill>
                <a:latin typeface="Barlow" panose="00000500000000000000" pitchFamily="2" charset="0"/>
              </a:rPr>
              <a:t>Banverket</a:t>
            </a:r>
            <a:r>
              <a:rPr lang="fi-FI" sz="700" dirty="0">
                <a:solidFill>
                  <a:schemeClr val="bg1">
                    <a:lumMod val="65000"/>
                  </a:schemeClr>
                </a:solidFill>
                <a:latin typeface="Barlow" panose="00000500000000000000" pitchFamily="2" charset="0"/>
              </a:rPr>
              <a:t> &amp; </a:t>
            </a:r>
            <a:r>
              <a:rPr lang="fi-FI" sz="700" dirty="0" err="1">
                <a:solidFill>
                  <a:schemeClr val="bg1">
                    <a:lumMod val="65000"/>
                  </a:schemeClr>
                </a:solidFill>
                <a:latin typeface="Barlow" panose="00000500000000000000" pitchFamily="2" charset="0"/>
              </a:rPr>
              <a:t>Trafikverket</a:t>
            </a:r>
            <a:r>
              <a:rPr lang="fi-FI" sz="700" dirty="0">
                <a:solidFill>
                  <a:schemeClr val="bg1">
                    <a:lumMod val="65000"/>
                  </a:schemeClr>
                </a:solidFill>
                <a:latin typeface="Barlow" panose="00000500000000000000" pitchFamily="2" charset="0"/>
              </a:rPr>
              <a:t> vuosikertomusten tunnusluvut.</a:t>
            </a:r>
          </a:p>
          <a:p>
            <a:pPr marL="0" indent="0" algn="l" defTabSz="432000">
              <a:buNone/>
            </a:pPr>
            <a:r>
              <a:rPr lang="fi-FI" sz="700" dirty="0">
                <a:solidFill>
                  <a:schemeClr val="bg1">
                    <a:lumMod val="65000"/>
                  </a:schemeClr>
                </a:solidFill>
                <a:latin typeface="Barlow" panose="00000500000000000000" pitchFamily="2" charset="0"/>
              </a:rPr>
              <a:t>	Ruotsi, kuljetus- ja liikennesuorite 2003–2020: </a:t>
            </a:r>
            <a:r>
              <a:rPr lang="fi-FI" sz="700" dirty="0" err="1">
                <a:solidFill>
                  <a:schemeClr val="bg1">
                    <a:lumMod val="65000"/>
                  </a:schemeClr>
                </a:solidFill>
                <a:latin typeface="Barlow" panose="00000500000000000000" pitchFamily="2" charset="0"/>
              </a:rPr>
              <a:t>Trafikanalys</a:t>
            </a:r>
            <a:r>
              <a:rPr lang="fi-FI" sz="700" dirty="0">
                <a:solidFill>
                  <a:schemeClr val="bg1">
                    <a:lumMod val="65000"/>
                  </a:schemeClr>
                </a:solidFill>
                <a:latin typeface="Barlow" panose="00000500000000000000" pitchFamily="2" charset="0"/>
              </a:rPr>
              <a:t> </a:t>
            </a:r>
            <a:r>
              <a:rPr lang="fi-FI" sz="700" dirty="0" err="1">
                <a:solidFill>
                  <a:schemeClr val="bg1">
                    <a:lumMod val="65000"/>
                  </a:schemeClr>
                </a:solidFill>
                <a:latin typeface="Barlow" panose="00000500000000000000" pitchFamily="2" charset="0"/>
              </a:rPr>
              <a:t>Database</a:t>
            </a:r>
            <a:endParaRPr lang="fi-FI" sz="700" dirty="0">
              <a:solidFill>
                <a:schemeClr val="bg1">
                  <a:lumMod val="65000"/>
                </a:schemeClr>
              </a:solidFill>
              <a:latin typeface="Barlow" panose="00000500000000000000" pitchFamily="2" charset="0"/>
            </a:endParaRPr>
          </a:p>
        </p:txBody>
      </p:sp>
      <p:sp>
        <p:nvSpPr>
          <p:cNvPr id="36" name="TextBox 35">
            <a:extLst>
              <a:ext uri="{FF2B5EF4-FFF2-40B4-BE49-F238E27FC236}">
                <a16:creationId xmlns:a16="http://schemas.microsoft.com/office/drawing/2014/main" id="{96CF300A-F674-48CE-BBBE-EFE8749C00FA}"/>
              </a:ext>
            </a:extLst>
          </p:cNvPr>
          <p:cNvSpPr txBox="1"/>
          <p:nvPr/>
        </p:nvSpPr>
        <p:spPr>
          <a:xfrm>
            <a:off x="11820882" y="6429931"/>
            <a:ext cx="336193" cy="205809"/>
          </a:xfrm>
          <a:prstGeom prst="rect">
            <a:avLst/>
          </a:prstGeom>
          <a:noFill/>
        </p:spPr>
        <p:txBody>
          <a:bodyPr wrap="square" rtlCol="0">
            <a:noAutofit/>
          </a:bodyPr>
          <a:lstStyle/>
          <a:p>
            <a:pPr marR="0" defTabSz="914400" rtl="0" eaLnBrk="1" fontAlgn="auto" latinLnBrk="0" hangingPunct="1">
              <a:lnSpc>
                <a:spcPct val="100000"/>
              </a:lnSpc>
              <a:spcBef>
                <a:spcPts val="300"/>
              </a:spcBef>
              <a:spcAft>
                <a:spcPts val="0"/>
              </a:spcAft>
              <a:buClrTx/>
              <a:buSzTx/>
              <a:tabLst/>
            </a:pPr>
            <a:r>
              <a:rPr kumimoji="0" lang="fi-FI" sz="700" i="0" u="none" strike="noStrike" kern="1200" cap="none" spc="0" normalizeH="0" baseline="0" noProof="0">
                <a:ln>
                  <a:noFill/>
                </a:ln>
                <a:effectLst/>
                <a:uLnTx/>
                <a:uFillTx/>
                <a:latin typeface="Barlow" panose="00000500000000000000" pitchFamily="2" charset="0"/>
                <a:ea typeface="+mn-ea"/>
                <a:cs typeface="+mn-cs"/>
              </a:rPr>
              <a:t>4.1</a:t>
            </a:r>
          </a:p>
        </p:txBody>
      </p:sp>
      <p:sp>
        <p:nvSpPr>
          <p:cNvPr id="8" name="Slide Number Placeholder 7">
            <a:extLst>
              <a:ext uri="{FF2B5EF4-FFF2-40B4-BE49-F238E27FC236}">
                <a16:creationId xmlns:a16="http://schemas.microsoft.com/office/drawing/2014/main" id="{B755E165-56E3-44E9-AE96-A2D754894AC7}"/>
              </a:ext>
            </a:extLst>
          </p:cNvPr>
          <p:cNvSpPr>
            <a:spLocks noGrp="1"/>
          </p:cNvSpPr>
          <p:nvPr>
            <p:ph type="sldNum" sz="quarter" idx="4"/>
          </p:nvPr>
        </p:nvSpPr>
        <p:spPr/>
        <p:txBody>
          <a:bodyPr/>
          <a:lstStyle/>
          <a:p>
            <a:fld id="{12327FE3-E870-4157-BF7A-BFE1BCB038AF}" type="slidenum">
              <a:rPr lang="fi-FI" smtClean="0"/>
              <a:pPr/>
              <a:t>11</a:t>
            </a:fld>
            <a:endParaRPr lang="fi-FI"/>
          </a:p>
        </p:txBody>
      </p:sp>
    </p:spTree>
    <p:extLst>
      <p:ext uri="{BB962C8B-B14F-4D97-AF65-F5344CB8AC3E}">
        <p14:creationId xmlns:p14="http://schemas.microsoft.com/office/powerpoint/2010/main" val="851948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7A95B-B010-4211-983D-367158AB82E3}"/>
              </a:ext>
            </a:extLst>
          </p:cNvPr>
          <p:cNvSpPr>
            <a:spLocks noGrp="1"/>
          </p:cNvSpPr>
          <p:nvPr>
            <p:ph type="title"/>
          </p:nvPr>
        </p:nvSpPr>
        <p:spPr/>
        <p:txBody>
          <a:bodyPr/>
          <a:lstStyle/>
          <a:p>
            <a:r>
              <a:rPr lang="fi-FI"/>
              <a:t>Rautateiden tunnuslukujen vertailu</a:t>
            </a:r>
          </a:p>
        </p:txBody>
      </p:sp>
      <p:sp>
        <p:nvSpPr>
          <p:cNvPr id="30" name="TextBox 29">
            <a:extLst>
              <a:ext uri="{FF2B5EF4-FFF2-40B4-BE49-F238E27FC236}">
                <a16:creationId xmlns:a16="http://schemas.microsoft.com/office/drawing/2014/main" id="{894430BC-06ED-47AF-932D-EA39FB3D3446}"/>
              </a:ext>
            </a:extLst>
          </p:cNvPr>
          <p:cNvSpPr txBox="1"/>
          <p:nvPr/>
        </p:nvSpPr>
        <p:spPr>
          <a:xfrm>
            <a:off x="2160000" y="1080000"/>
            <a:ext cx="1080000" cy="360000"/>
          </a:xfrm>
          <a:prstGeom prst="rect">
            <a:avLst/>
          </a:prstGeom>
          <a:noFill/>
        </p:spPr>
        <p:txBody>
          <a:bodyPr wrap="square" rtlCol="0">
            <a:spAutoFit/>
          </a:bodyPr>
          <a:lstStyle/>
          <a:p>
            <a:pPr marL="0" indent="0" algn="ctr">
              <a:buNone/>
            </a:pPr>
            <a:r>
              <a:rPr lang="fi-FI" sz="1600" b="1" i="1">
                <a:latin typeface="Barlow" panose="00000500000000000000" pitchFamily="2" charset="0"/>
              </a:rPr>
              <a:t>2021</a:t>
            </a:r>
          </a:p>
        </p:txBody>
      </p:sp>
      <p:sp>
        <p:nvSpPr>
          <p:cNvPr id="8" name="TextBox 7">
            <a:extLst>
              <a:ext uri="{FF2B5EF4-FFF2-40B4-BE49-F238E27FC236}">
                <a16:creationId xmlns:a16="http://schemas.microsoft.com/office/drawing/2014/main" id="{4126D178-EBA6-458C-BBE6-66ED8BDE282E}"/>
              </a:ext>
            </a:extLst>
          </p:cNvPr>
          <p:cNvSpPr txBox="1"/>
          <p:nvPr/>
        </p:nvSpPr>
        <p:spPr>
          <a:xfrm>
            <a:off x="2143864" y="1578591"/>
            <a:ext cx="1308904" cy="523220"/>
          </a:xfrm>
          <a:prstGeom prst="rect">
            <a:avLst/>
          </a:prstGeom>
          <a:noFill/>
        </p:spPr>
        <p:txBody>
          <a:bodyPr wrap="square" rtlCol="0">
            <a:spAutoFit/>
          </a:bodyPr>
          <a:lstStyle/>
          <a:p>
            <a:pPr marL="0" indent="0" algn="ctr">
              <a:buNone/>
            </a:pPr>
            <a:r>
              <a:rPr lang="fi-FI" sz="1400" i="1">
                <a:latin typeface="Barlow" panose="00000500000000000000" pitchFamily="2" charset="0"/>
              </a:rPr>
              <a:t>Rautateiden rahoitus</a:t>
            </a:r>
          </a:p>
        </p:txBody>
      </p:sp>
      <p:grpSp>
        <p:nvGrpSpPr>
          <p:cNvPr id="36" name="Group 35">
            <a:extLst>
              <a:ext uri="{FF2B5EF4-FFF2-40B4-BE49-F238E27FC236}">
                <a16:creationId xmlns:a16="http://schemas.microsoft.com/office/drawing/2014/main" id="{1E86C9F4-BA96-4C9C-9F78-89AB5C0D0B82}"/>
              </a:ext>
            </a:extLst>
          </p:cNvPr>
          <p:cNvGrpSpPr/>
          <p:nvPr/>
        </p:nvGrpSpPr>
        <p:grpSpPr>
          <a:xfrm>
            <a:off x="360000" y="828000"/>
            <a:ext cx="426569" cy="1001493"/>
            <a:chOff x="88642" y="747728"/>
            <a:chExt cx="426569" cy="1001493"/>
          </a:xfrm>
        </p:grpSpPr>
        <p:pic>
          <p:nvPicPr>
            <p:cNvPr id="37" name="Graphic 36">
              <a:extLst>
                <a:ext uri="{FF2B5EF4-FFF2-40B4-BE49-F238E27FC236}">
                  <a16:creationId xmlns:a16="http://schemas.microsoft.com/office/drawing/2014/main" id="{99F1DF9F-DE49-492B-A9F4-09CBD62E3F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642" y="747728"/>
              <a:ext cx="380982" cy="1001493"/>
            </a:xfrm>
            <a:prstGeom prst="rect">
              <a:avLst/>
            </a:prstGeom>
          </p:spPr>
        </p:pic>
        <p:pic>
          <p:nvPicPr>
            <p:cNvPr id="38" name="Picture 2">
              <a:extLst>
                <a:ext uri="{FF2B5EF4-FFF2-40B4-BE49-F238E27FC236}">
                  <a16:creationId xmlns:a16="http://schemas.microsoft.com/office/drawing/2014/main" id="{FB3399BC-3DE7-4074-872F-B939CBD981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835" y="1072728"/>
              <a:ext cx="354376" cy="221485"/>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grpSp>
      <p:sp>
        <p:nvSpPr>
          <p:cNvPr id="9" name="TextBox 8">
            <a:extLst>
              <a:ext uri="{FF2B5EF4-FFF2-40B4-BE49-F238E27FC236}">
                <a16:creationId xmlns:a16="http://schemas.microsoft.com/office/drawing/2014/main" id="{D231176F-D136-4154-82B3-B2B663139EC2}"/>
              </a:ext>
            </a:extLst>
          </p:cNvPr>
          <p:cNvSpPr txBox="1"/>
          <p:nvPr/>
        </p:nvSpPr>
        <p:spPr>
          <a:xfrm>
            <a:off x="897586" y="1030503"/>
            <a:ext cx="909265" cy="338554"/>
          </a:xfrm>
          <a:prstGeom prst="rect">
            <a:avLst/>
          </a:prstGeom>
          <a:solidFill>
            <a:schemeClr val="accent5"/>
          </a:solidFill>
        </p:spPr>
        <p:txBody>
          <a:bodyPr wrap="square" rtlCol="0">
            <a:spAutoFit/>
          </a:bodyPr>
          <a:lstStyle/>
          <a:p>
            <a:pPr marL="0" indent="0" algn="ctr">
              <a:buNone/>
            </a:pPr>
            <a:r>
              <a:rPr lang="fi-FI" sz="1600">
                <a:latin typeface="Barlow" panose="00000500000000000000" pitchFamily="2" charset="0"/>
              </a:rPr>
              <a:t>Ruotsi</a:t>
            </a:r>
          </a:p>
        </p:txBody>
      </p:sp>
      <p:graphicFrame>
        <p:nvGraphicFramePr>
          <p:cNvPr id="32" name="Chart 31" descr="Rautateiden rahoitus Ruotsissa: 39 % perusradanpitoon, 61 % ratainvestointeihin.">
            <a:extLst>
              <a:ext uri="{FF2B5EF4-FFF2-40B4-BE49-F238E27FC236}">
                <a16:creationId xmlns:a16="http://schemas.microsoft.com/office/drawing/2014/main" id="{EC1B42B3-7A95-47D1-BA25-1E818924AECE}"/>
              </a:ext>
            </a:extLst>
          </p:cNvPr>
          <p:cNvGraphicFramePr/>
          <p:nvPr/>
        </p:nvGraphicFramePr>
        <p:xfrm>
          <a:off x="476957" y="1499273"/>
          <a:ext cx="1892397" cy="1261598"/>
        </p:xfrm>
        <a:graphic>
          <a:graphicData uri="http://schemas.openxmlformats.org/drawingml/2006/chart">
            <c:chart xmlns:c="http://schemas.openxmlformats.org/drawingml/2006/chart" xmlns:r="http://schemas.openxmlformats.org/officeDocument/2006/relationships" r:id="rId5"/>
          </a:graphicData>
        </a:graphic>
      </p:graphicFrame>
      <p:sp>
        <p:nvSpPr>
          <p:cNvPr id="24" name="TextBox 23">
            <a:extLst>
              <a:ext uri="{FF2B5EF4-FFF2-40B4-BE49-F238E27FC236}">
                <a16:creationId xmlns:a16="http://schemas.microsoft.com/office/drawing/2014/main" id="{0D78C5B4-4B95-4FAC-B5C9-AC0BBF62CF48}"/>
              </a:ext>
            </a:extLst>
          </p:cNvPr>
          <p:cNvSpPr txBox="1"/>
          <p:nvPr/>
        </p:nvSpPr>
        <p:spPr>
          <a:xfrm>
            <a:off x="512543" y="2772000"/>
            <a:ext cx="1396531" cy="370800"/>
          </a:xfrm>
          <a:prstGeom prst="rect">
            <a:avLst/>
          </a:prstGeom>
          <a:solidFill>
            <a:schemeClr val="bg1">
              <a:lumMod val="95000"/>
            </a:schemeClr>
          </a:solidFill>
        </p:spPr>
        <p:txBody>
          <a:bodyPr wrap="square" tIns="36000" bIns="36000" rtlCol="0" anchor="t">
            <a:noAutofit/>
          </a:bodyPr>
          <a:lstStyle/>
          <a:p>
            <a:pPr marL="0" indent="0" algn="ctr">
              <a:buNone/>
            </a:pPr>
            <a:r>
              <a:rPr lang="fi-FI" sz="2000" b="1">
                <a:solidFill>
                  <a:schemeClr val="accent5"/>
                </a:solidFill>
                <a:latin typeface="Barlow" panose="00000500000000000000" pitchFamily="2" charset="0"/>
              </a:rPr>
              <a:t>3,1</a:t>
            </a:r>
            <a:r>
              <a:rPr lang="fi-FI" sz="2000">
                <a:latin typeface="Barlow" panose="00000500000000000000" pitchFamily="2" charset="0"/>
              </a:rPr>
              <a:t> </a:t>
            </a:r>
            <a:r>
              <a:rPr lang="fi-FI">
                <a:latin typeface="Barlow" panose="00000500000000000000" pitchFamily="2" charset="0"/>
              </a:rPr>
              <a:t>mrd. €</a:t>
            </a:r>
          </a:p>
        </p:txBody>
      </p:sp>
      <p:grpSp>
        <p:nvGrpSpPr>
          <p:cNvPr id="39" name="Group 38">
            <a:extLst>
              <a:ext uri="{FF2B5EF4-FFF2-40B4-BE49-F238E27FC236}">
                <a16:creationId xmlns:a16="http://schemas.microsoft.com/office/drawing/2014/main" id="{B434FBFB-BA33-49E5-85F9-1B1817DD7A18}"/>
              </a:ext>
            </a:extLst>
          </p:cNvPr>
          <p:cNvGrpSpPr/>
          <p:nvPr/>
        </p:nvGrpSpPr>
        <p:grpSpPr>
          <a:xfrm>
            <a:off x="3492000" y="864000"/>
            <a:ext cx="546973" cy="755759"/>
            <a:chOff x="6163225" y="870737"/>
            <a:chExt cx="546973" cy="755759"/>
          </a:xfrm>
        </p:grpSpPr>
        <p:pic>
          <p:nvPicPr>
            <p:cNvPr id="47" name="Graphic 46">
              <a:extLst>
                <a:ext uri="{FF2B5EF4-FFF2-40B4-BE49-F238E27FC236}">
                  <a16:creationId xmlns:a16="http://schemas.microsoft.com/office/drawing/2014/main" id="{47B0043A-6583-4566-8E09-B40F6611B70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63225" y="870737"/>
              <a:ext cx="360564" cy="755759"/>
            </a:xfrm>
            <a:prstGeom prst="rect">
              <a:avLst/>
            </a:prstGeom>
          </p:spPr>
        </p:pic>
        <p:pic>
          <p:nvPicPr>
            <p:cNvPr id="48" name="Picture 2">
              <a:extLst>
                <a:ext uri="{FF2B5EF4-FFF2-40B4-BE49-F238E27FC236}">
                  <a16:creationId xmlns:a16="http://schemas.microsoft.com/office/drawing/2014/main" id="{5CE807BA-D503-4CBC-BDD3-4A8A97E7344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8565" y="1160207"/>
              <a:ext cx="351633" cy="214829"/>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67E20178-14DB-4CD9-9B31-B489F68B9FD1}"/>
              </a:ext>
            </a:extLst>
          </p:cNvPr>
          <p:cNvSpPr txBox="1"/>
          <p:nvPr/>
        </p:nvSpPr>
        <p:spPr>
          <a:xfrm>
            <a:off x="4120660" y="1028737"/>
            <a:ext cx="909265" cy="338554"/>
          </a:xfrm>
          <a:prstGeom prst="rect">
            <a:avLst/>
          </a:prstGeom>
          <a:solidFill>
            <a:schemeClr val="accent3"/>
          </a:solidFill>
        </p:spPr>
        <p:txBody>
          <a:bodyPr wrap="square" rtlCol="0">
            <a:spAutoFit/>
          </a:bodyPr>
          <a:lstStyle/>
          <a:p>
            <a:pPr marL="0" indent="0" algn="ctr">
              <a:buNone/>
            </a:pPr>
            <a:r>
              <a:rPr lang="fi-FI" sz="1600">
                <a:solidFill>
                  <a:schemeClr val="bg1"/>
                </a:solidFill>
                <a:latin typeface="Barlow" panose="00000500000000000000" pitchFamily="2" charset="0"/>
              </a:rPr>
              <a:t>Suomi</a:t>
            </a:r>
          </a:p>
        </p:txBody>
      </p:sp>
      <p:graphicFrame>
        <p:nvGraphicFramePr>
          <p:cNvPr id="7" name="Chart 6" descr="Rautateiden rahoitus Suomessa: 68 % perusradanpitoon, 32 % ratainvestointeihin.">
            <a:extLst>
              <a:ext uri="{FF2B5EF4-FFF2-40B4-BE49-F238E27FC236}">
                <a16:creationId xmlns:a16="http://schemas.microsoft.com/office/drawing/2014/main" id="{78322BA8-2A20-46F2-A2EB-A727E7B11EDA}"/>
              </a:ext>
            </a:extLst>
          </p:cNvPr>
          <p:cNvGraphicFramePr/>
          <p:nvPr/>
        </p:nvGraphicFramePr>
        <p:xfrm>
          <a:off x="3270215" y="1570946"/>
          <a:ext cx="1828467" cy="1218978"/>
        </p:xfrm>
        <a:graphic>
          <a:graphicData uri="http://schemas.openxmlformats.org/drawingml/2006/chart">
            <c:chart xmlns:c="http://schemas.openxmlformats.org/drawingml/2006/chart" xmlns:r="http://schemas.openxmlformats.org/officeDocument/2006/relationships" r:id="rId9"/>
          </a:graphicData>
        </a:graphic>
      </p:graphicFrame>
      <p:sp>
        <p:nvSpPr>
          <p:cNvPr id="11" name="TextBox 10">
            <a:extLst>
              <a:ext uri="{FF2B5EF4-FFF2-40B4-BE49-F238E27FC236}">
                <a16:creationId xmlns:a16="http://schemas.microsoft.com/office/drawing/2014/main" id="{68E13250-468F-453A-98CD-B68F5CEC8A25}"/>
              </a:ext>
            </a:extLst>
          </p:cNvPr>
          <p:cNvSpPr txBox="1"/>
          <p:nvPr/>
        </p:nvSpPr>
        <p:spPr>
          <a:xfrm>
            <a:off x="3495599" y="2772000"/>
            <a:ext cx="1490400" cy="370800"/>
          </a:xfrm>
          <a:prstGeom prst="rect">
            <a:avLst/>
          </a:prstGeom>
          <a:solidFill>
            <a:schemeClr val="bg1">
              <a:lumMod val="95000"/>
            </a:schemeClr>
          </a:solidFill>
        </p:spPr>
        <p:txBody>
          <a:bodyPr wrap="square" tIns="36000" bIns="36000" rtlCol="0" anchor="t">
            <a:noAutofit/>
          </a:bodyPr>
          <a:lstStyle/>
          <a:p>
            <a:pPr marL="0" indent="0" algn="ctr">
              <a:buNone/>
            </a:pPr>
            <a:r>
              <a:rPr lang="fi-FI" sz="1600" b="1">
                <a:solidFill>
                  <a:schemeClr val="accent3"/>
                </a:solidFill>
                <a:latin typeface="Barlow" panose="00000500000000000000" pitchFamily="2" charset="0"/>
              </a:rPr>
              <a:t>0,8</a:t>
            </a:r>
            <a:r>
              <a:rPr lang="fi-FI" sz="2000">
                <a:latin typeface="Barlow" panose="00000500000000000000" pitchFamily="2" charset="0"/>
              </a:rPr>
              <a:t> </a:t>
            </a:r>
            <a:r>
              <a:rPr lang="fi-FI">
                <a:latin typeface="Barlow" panose="00000500000000000000" pitchFamily="2" charset="0"/>
              </a:rPr>
              <a:t>mrd. €</a:t>
            </a:r>
            <a:endParaRPr lang="fi-FI" sz="1400">
              <a:latin typeface="Barlow" panose="00000500000000000000" pitchFamily="2" charset="0"/>
            </a:endParaRPr>
          </a:p>
        </p:txBody>
      </p:sp>
      <p:graphicFrame>
        <p:nvGraphicFramePr>
          <p:cNvPr id="4" name="Table 9">
            <a:extLst>
              <a:ext uri="{FF2B5EF4-FFF2-40B4-BE49-F238E27FC236}">
                <a16:creationId xmlns:a16="http://schemas.microsoft.com/office/drawing/2014/main" id="{FD791981-64A2-406D-B6BF-256710135426}"/>
              </a:ext>
            </a:extLst>
          </p:cNvPr>
          <p:cNvGraphicFramePr>
            <a:graphicFrameLocks noGrp="1"/>
          </p:cNvGraphicFramePr>
          <p:nvPr/>
        </p:nvGraphicFramePr>
        <p:xfrm>
          <a:off x="516079" y="1027791"/>
          <a:ext cx="4470801" cy="5562624"/>
        </p:xfrm>
        <a:graphic>
          <a:graphicData uri="http://schemas.openxmlformats.org/drawingml/2006/table">
            <a:tbl>
              <a:tblPr firstRow="1" bandRow="1">
                <a:tableStyleId>{5C22544A-7EE6-4342-B048-85BDC9FD1C3A}</a:tableStyleId>
              </a:tblPr>
              <a:tblGrid>
                <a:gridCol w="1490267">
                  <a:extLst>
                    <a:ext uri="{9D8B030D-6E8A-4147-A177-3AD203B41FA5}">
                      <a16:colId xmlns:a16="http://schemas.microsoft.com/office/drawing/2014/main" val="4057873773"/>
                    </a:ext>
                  </a:extLst>
                </a:gridCol>
                <a:gridCol w="1490267">
                  <a:extLst>
                    <a:ext uri="{9D8B030D-6E8A-4147-A177-3AD203B41FA5}">
                      <a16:colId xmlns:a16="http://schemas.microsoft.com/office/drawing/2014/main" val="526712868"/>
                    </a:ext>
                  </a:extLst>
                </a:gridCol>
                <a:gridCol w="1490267">
                  <a:extLst>
                    <a:ext uri="{9D8B030D-6E8A-4147-A177-3AD203B41FA5}">
                      <a16:colId xmlns:a16="http://schemas.microsoft.com/office/drawing/2014/main" val="706346612"/>
                    </a:ext>
                  </a:extLst>
                </a:gridCol>
              </a:tblGrid>
              <a:tr h="2122464">
                <a:tc>
                  <a:txBody>
                    <a:bodyPr/>
                    <a:lstStyle/>
                    <a:p>
                      <a:endParaRPr lang="fi-FI"/>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fi-FI" dirty="0"/>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fi-FI"/>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15614197"/>
                  </a:ext>
                </a:extLst>
              </a:tr>
              <a:tr h="54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b="1" u="none" strike="noStrike">
                          <a:solidFill>
                            <a:schemeClr val="accent5"/>
                          </a:solidFill>
                          <a:effectLst/>
                          <a:latin typeface="Barlow" panose="00000500000000000000" pitchFamily="2" charset="0"/>
                          <a:ea typeface="Open Sans" panose="020B0606030504020204" pitchFamily="34" charset="0"/>
                          <a:cs typeface="Open Sans" panose="020B0606030504020204" pitchFamily="34" charset="0"/>
                        </a:rPr>
                        <a:t>10 900 </a:t>
                      </a:r>
                      <a:r>
                        <a:rPr lang="fi-FI" sz="1050" b="0" u="none" strike="noStrike">
                          <a:solidFill>
                            <a:schemeClr val="tx1"/>
                          </a:solidFill>
                          <a:effectLst/>
                          <a:latin typeface="Barlow" panose="00000500000000000000" pitchFamily="2" charset="0"/>
                          <a:ea typeface="Open Sans" panose="020B0606030504020204" pitchFamily="34" charset="0"/>
                          <a:cs typeface="Open Sans" panose="020B0606030504020204" pitchFamily="34" charset="0"/>
                        </a:rPr>
                        <a:t>km</a:t>
                      </a:r>
                      <a:endParaRPr lang="fi-FI" sz="1050" b="0">
                        <a:solidFill>
                          <a:schemeClr val="tx1"/>
                        </a:solidFill>
                        <a:latin typeface="Barlow" panose="00000500000000000000" pitchFamily="2" charset="0"/>
                      </a:endParaRP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0" i="1" u="none" strike="noStrike" kern="1200" cap="none" spc="0" normalizeH="0" baseline="0" noProof="0">
                          <a:ln>
                            <a:noFill/>
                          </a:ln>
                          <a:solidFill>
                            <a:prstClr val="black"/>
                          </a:solidFill>
                          <a:effectLst/>
                          <a:uLnTx/>
                          <a:uFillTx/>
                          <a:latin typeface="Barlow" panose="00000500000000000000" pitchFamily="2" charset="0"/>
                          <a:ea typeface="+mn-ea"/>
                          <a:cs typeface="+mn-cs"/>
                        </a:rPr>
                        <a:t>Valtion rataverkon pituus</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b="1" u="none" strike="noStrike">
                          <a:solidFill>
                            <a:schemeClr val="accent3"/>
                          </a:solidFill>
                          <a:effectLst/>
                          <a:latin typeface="Barlow" panose="00000500000000000000" pitchFamily="2" charset="0"/>
                          <a:ea typeface="Open Sans" panose="020B0606030504020204" pitchFamily="34" charset="0"/>
                          <a:cs typeface="Open Sans" panose="020B0606030504020204" pitchFamily="34" charset="0"/>
                        </a:rPr>
                        <a:t>5 900</a:t>
                      </a:r>
                      <a:r>
                        <a:rPr lang="fi-FI" sz="1600" b="1" i="0" u="none" strike="noStrike">
                          <a:solidFill>
                            <a:schemeClr val="accent3"/>
                          </a:solidFill>
                          <a:effectLst/>
                          <a:latin typeface="Barlow" panose="00000500000000000000" pitchFamily="2" charset="0"/>
                          <a:ea typeface="Open Sans" panose="020B0606030504020204" pitchFamily="34" charset="0"/>
                          <a:cs typeface="Open Sans" panose="020B0606030504020204" pitchFamily="34" charset="0"/>
                        </a:rPr>
                        <a:t> </a:t>
                      </a:r>
                      <a:r>
                        <a:rPr kumimoji="0" lang="fi-FI" sz="1050" b="0" i="0" u="none" strike="noStrike" kern="1200" cap="none" spc="0" normalizeH="0" baseline="0" noProof="0">
                          <a:ln>
                            <a:noFill/>
                          </a:ln>
                          <a:solidFill>
                            <a:prstClr val="black"/>
                          </a:solidFill>
                          <a:effectLst/>
                          <a:uLnTx/>
                          <a:uFillTx/>
                          <a:latin typeface="Barlow" panose="00000500000000000000" pitchFamily="2" charset="0"/>
                          <a:ea typeface="Open Sans" panose="020B0606030504020204" pitchFamily="34" charset="0"/>
                          <a:cs typeface="Open Sans" panose="020B0606030504020204" pitchFamily="34" charset="0"/>
                        </a:rPr>
                        <a:t>km</a:t>
                      </a:r>
                      <a:endParaRPr lang="fi-FI" sz="1600" b="1">
                        <a:solidFill>
                          <a:schemeClr val="accent3"/>
                        </a:solidFill>
                        <a:latin typeface="Barlow" panose="00000500000000000000" pitchFamily="2" charset="0"/>
                      </a:endParaRPr>
                    </a:p>
                  </a:txBody>
                  <a:tcPr anchor="ctr">
                    <a:lnL w="12700" cap="flat" cmpd="sng" algn="ctr">
                      <a:noFill/>
                      <a:prstDash val="solid"/>
                      <a:round/>
                      <a:headEnd type="none" w="med" len="med"/>
                      <a:tailEnd type="none" w="med" len="med"/>
                    </a:lnL>
                    <a:lnR w="12700" cmpd="sng">
                      <a:noFill/>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3618306"/>
                  </a:ext>
                </a:extLst>
              </a:tr>
              <a:tr h="54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b="1">
                          <a:solidFill>
                            <a:schemeClr val="accent5"/>
                          </a:solidFill>
                          <a:latin typeface="Barlow" panose="00000500000000000000" pitchFamily="2" charset="0"/>
                        </a:rPr>
                        <a:t>2,6 %</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0" i="1" u="none" strike="noStrike" kern="1200" cap="none" spc="0" normalizeH="0" baseline="0" noProof="0">
                          <a:ln>
                            <a:noFill/>
                          </a:ln>
                          <a:solidFill>
                            <a:prstClr val="black"/>
                          </a:solidFill>
                          <a:effectLst/>
                          <a:uLnTx/>
                          <a:uFillTx/>
                          <a:latin typeface="Barlow" panose="00000500000000000000" pitchFamily="2" charset="0"/>
                          <a:ea typeface="+mn-ea"/>
                          <a:cs typeface="+mn-cs"/>
                        </a:rPr>
                        <a:t>Rautatierahoitus suhteessa valtion budjettiin</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b="1">
                          <a:solidFill>
                            <a:schemeClr val="accent3"/>
                          </a:solidFill>
                          <a:latin typeface="Barlow" panose="00000500000000000000" pitchFamily="2" charset="0"/>
                        </a:rPr>
                        <a:t>1,2 %</a:t>
                      </a:r>
                    </a:p>
                  </a:txBody>
                  <a:tcPr anchor="ctr">
                    <a:lnL w="12700" cap="flat" cmpd="sng" algn="ctr">
                      <a:noFill/>
                      <a:prstDash val="solid"/>
                      <a:round/>
                      <a:headEnd type="none" w="med" len="med"/>
                      <a:tailEnd type="none" w="med" len="med"/>
                    </a:lnL>
                    <a:lnR w="12700" cmpd="sng">
                      <a:noFill/>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10162603"/>
                  </a:ext>
                </a:extLst>
              </a:tr>
              <a:tr h="540000">
                <a:tc>
                  <a:txBody>
                    <a:bodyPr/>
                    <a:lstStyle/>
                    <a:p>
                      <a:pPr algn="ctr"/>
                      <a:r>
                        <a:rPr lang="fi-FI" sz="1600" b="1" dirty="0">
                          <a:solidFill>
                            <a:schemeClr val="accent5"/>
                          </a:solidFill>
                          <a:latin typeface="Barlow" panose="00000500000000000000" pitchFamily="2" charset="0"/>
                        </a:rPr>
                        <a:t>23,2 mrd. </a:t>
                      </a:r>
                      <a:r>
                        <a:rPr lang="fi-FI" sz="1050" dirty="0">
                          <a:latin typeface="Barlow" panose="00000500000000000000" pitchFamily="2" charset="0"/>
                        </a:rPr>
                        <a:t>tonnikm</a:t>
                      </a:r>
                      <a:endParaRPr lang="fi-FI" sz="1600" dirty="0"/>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0" i="1" u="none" strike="noStrike" kern="1200" cap="none" spc="0" normalizeH="0" baseline="0" noProof="0" dirty="0">
                          <a:ln>
                            <a:noFill/>
                          </a:ln>
                          <a:solidFill>
                            <a:prstClr val="black"/>
                          </a:solidFill>
                          <a:effectLst/>
                          <a:uLnTx/>
                          <a:uFillTx/>
                          <a:latin typeface="Barlow" panose="00000500000000000000" pitchFamily="2" charset="0"/>
                          <a:ea typeface="+mn-ea"/>
                          <a:cs typeface="+mn-cs"/>
                        </a:rPr>
                        <a:t>Tavaraliikenteen kuljetussuorite rautateillä</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b="1" dirty="0">
                          <a:solidFill>
                            <a:schemeClr val="accent3"/>
                          </a:solidFill>
                          <a:latin typeface="Barlow" panose="00000500000000000000" pitchFamily="2" charset="0"/>
                        </a:rPr>
                        <a:t>10,7 mrd. </a:t>
                      </a:r>
                      <a:br>
                        <a:rPr lang="fi-FI" sz="1600" b="1" dirty="0">
                          <a:solidFill>
                            <a:schemeClr val="accent3"/>
                          </a:solidFill>
                          <a:latin typeface="Barlow" panose="00000500000000000000" pitchFamily="2" charset="0"/>
                        </a:rPr>
                      </a:br>
                      <a:r>
                        <a:rPr lang="fi-FI" sz="1050" dirty="0">
                          <a:latin typeface="Barlow" panose="00000500000000000000" pitchFamily="2" charset="0"/>
                        </a:rPr>
                        <a:t>tonnikm</a:t>
                      </a:r>
                      <a:endParaRPr lang="fi-FI" sz="1600" dirty="0">
                        <a:latin typeface="Barlow" panose="00000500000000000000" pitchFamily="2" charset="0"/>
                      </a:endParaRPr>
                    </a:p>
                  </a:txBody>
                  <a:tcPr anchor="ctr">
                    <a:lnL w="12700" cap="flat" cmpd="sng" algn="ctr">
                      <a:noFill/>
                      <a:prstDash val="solid"/>
                      <a:round/>
                      <a:headEnd type="none" w="med" len="med"/>
                      <a:tailEnd type="none" w="med" len="med"/>
                    </a:lnL>
                    <a:lnR w="12700" cmpd="sng">
                      <a:noFill/>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2938707"/>
                  </a:ext>
                </a:extLst>
              </a:tr>
              <a:tr h="540000">
                <a:tc>
                  <a:txBody>
                    <a:bodyPr/>
                    <a:lstStyle/>
                    <a:p>
                      <a:pPr marL="0" indent="0" algn="ctr">
                        <a:buNone/>
                      </a:pPr>
                      <a:r>
                        <a:rPr lang="fi-FI" sz="1600" b="1">
                          <a:solidFill>
                            <a:schemeClr val="accent5"/>
                          </a:solidFill>
                          <a:latin typeface="Barlow" panose="00000500000000000000" pitchFamily="2" charset="0"/>
                        </a:rPr>
                        <a:t>10,4 milj. </a:t>
                      </a:r>
                    </a:p>
                    <a:p>
                      <a:pPr marL="0" indent="0" algn="ctr">
                        <a:buNone/>
                      </a:pPr>
                      <a:r>
                        <a:rPr lang="fi-FI" sz="1050">
                          <a:latin typeface="Barlow" panose="00000500000000000000" pitchFamily="2" charset="0"/>
                        </a:rPr>
                        <a:t>asukasta</a:t>
                      </a:r>
                      <a:endParaRPr lang="fi-FI" sz="1200">
                        <a:latin typeface="Barlow" panose="00000500000000000000" pitchFamily="2" charset="0"/>
                      </a:endParaRP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0" i="1" u="none" strike="noStrike" kern="1200" cap="none" spc="0" normalizeH="0" baseline="0" noProof="0">
                          <a:ln>
                            <a:noFill/>
                          </a:ln>
                          <a:solidFill>
                            <a:prstClr val="black"/>
                          </a:solidFill>
                          <a:effectLst/>
                          <a:uLnTx/>
                          <a:uFillTx/>
                          <a:latin typeface="Barlow" panose="00000500000000000000" pitchFamily="2" charset="0"/>
                          <a:ea typeface="+mn-ea"/>
                          <a:cs typeface="+mn-cs"/>
                        </a:rPr>
                        <a:t>Väkiluku</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buNone/>
                      </a:pPr>
                      <a:r>
                        <a:rPr lang="fi-FI" sz="1600" b="1">
                          <a:solidFill>
                            <a:schemeClr val="accent3"/>
                          </a:solidFill>
                          <a:latin typeface="Barlow" panose="00000500000000000000" pitchFamily="2" charset="0"/>
                        </a:rPr>
                        <a:t>5,5 milj. </a:t>
                      </a:r>
                    </a:p>
                    <a:p>
                      <a:pPr marL="0" indent="0" algn="ctr">
                        <a:buNone/>
                      </a:pPr>
                      <a:r>
                        <a:rPr lang="fi-FI" sz="1050">
                          <a:latin typeface="Barlow" panose="00000500000000000000" pitchFamily="2" charset="0"/>
                        </a:rPr>
                        <a:t>asukasta</a:t>
                      </a:r>
                      <a:endParaRPr lang="fi-FI" sz="1200">
                        <a:latin typeface="Barlow" panose="00000500000000000000" pitchFamily="2" charset="0"/>
                      </a:endParaRPr>
                    </a:p>
                  </a:txBody>
                  <a:tcPr anchor="ctr">
                    <a:lnL w="12700" cap="flat" cmpd="sng" algn="ctr">
                      <a:noFill/>
                      <a:prstDash val="solid"/>
                      <a:round/>
                      <a:headEnd type="none" w="med" len="med"/>
                      <a:tailEnd type="none" w="med" len="med"/>
                    </a:lnL>
                    <a:lnR w="12700" cmpd="sng">
                      <a:noFill/>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3372036"/>
                  </a:ext>
                </a:extLst>
              </a:tr>
              <a:tr h="54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b="1">
                          <a:solidFill>
                            <a:schemeClr val="accent5"/>
                          </a:solidFill>
                          <a:latin typeface="Barlow" panose="00000500000000000000" pitchFamily="2" charset="0"/>
                        </a:rPr>
                        <a:t>528 400 </a:t>
                      </a:r>
                      <a:r>
                        <a:rPr lang="fi-FI" sz="1050">
                          <a:latin typeface="Barlow" panose="00000500000000000000" pitchFamily="2" charset="0"/>
                        </a:rPr>
                        <a:t>km</a:t>
                      </a:r>
                      <a:r>
                        <a:rPr lang="fi-FI" sz="1050" baseline="30000">
                          <a:latin typeface="Barlow" panose="00000500000000000000" pitchFamily="2" charset="0"/>
                        </a:rPr>
                        <a:t>2</a:t>
                      </a:r>
                      <a:endParaRPr lang="fi-FI" sz="1200" baseline="30000">
                        <a:latin typeface="Barlow" panose="00000500000000000000" pitchFamily="2" charset="0"/>
                      </a:endParaRP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0" i="1" u="none" strike="noStrike" kern="1200" cap="none" spc="0" normalizeH="0" baseline="0" noProof="0">
                          <a:ln>
                            <a:noFill/>
                          </a:ln>
                          <a:solidFill>
                            <a:prstClr val="black"/>
                          </a:solidFill>
                          <a:effectLst/>
                          <a:uLnTx/>
                          <a:uFillTx/>
                          <a:latin typeface="Barlow" panose="00000500000000000000" pitchFamily="2" charset="0"/>
                          <a:ea typeface="+mn-ea"/>
                          <a:cs typeface="+mn-cs"/>
                        </a:rPr>
                        <a:t>Pinta-ala</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b="1">
                          <a:solidFill>
                            <a:schemeClr val="accent3"/>
                          </a:solidFill>
                          <a:latin typeface="Barlow" panose="00000500000000000000" pitchFamily="2" charset="0"/>
                        </a:rPr>
                        <a:t>338 400 </a:t>
                      </a:r>
                      <a:r>
                        <a:rPr lang="fi-FI" sz="1200">
                          <a:latin typeface="Barlow" panose="00000500000000000000" pitchFamily="2" charset="0"/>
                        </a:rPr>
                        <a:t>km</a:t>
                      </a:r>
                      <a:r>
                        <a:rPr lang="fi-FI" sz="1200" baseline="30000">
                          <a:latin typeface="Barlow" panose="00000500000000000000" pitchFamily="2" charset="0"/>
                        </a:rPr>
                        <a:t>2</a:t>
                      </a:r>
                      <a:endParaRPr lang="fi-FI" sz="1600" baseline="30000">
                        <a:latin typeface="Barlow" panose="00000500000000000000" pitchFamily="2" charset="0"/>
                      </a:endParaRPr>
                    </a:p>
                  </a:txBody>
                  <a:tcPr anchor="ctr">
                    <a:lnL w="12700" cap="flat" cmpd="sng" algn="ctr">
                      <a:noFill/>
                      <a:prstDash val="solid"/>
                      <a:round/>
                      <a:headEnd type="none" w="med" len="med"/>
                      <a:tailEnd type="none" w="med" len="med"/>
                    </a:lnL>
                    <a:lnR w="12700" cmpd="sng">
                      <a:noFill/>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5132483"/>
                  </a:ext>
                </a:extLst>
              </a:tr>
              <a:tr h="540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fi-FI" sz="1600" b="1" i="0" u="none" strike="noStrike" kern="1200" cap="none" spc="0" normalizeH="0" baseline="0" noProof="0">
                          <a:ln>
                            <a:noFill/>
                          </a:ln>
                          <a:solidFill>
                            <a:schemeClr val="accent5"/>
                          </a:solidFill>
                          <a:effectLst/>
                          <a:uLnTx/>
                          <a:uFillTx/>
                          <a:latin typeface="Barlow" panose="00000500000000000000" pitchFamily="2" charset="0"/>
                          <a:ea typeface="+mn-ea"/>
                          <a:cs typeface="+mn-cs"/>
                        </a:rPr>
                        <a:t>50 950</a:t>
                      </a:r>
                      <a:br>
                        <a:rPr kumimoji="0" lang="fi-FI" sz="1050" b="1" i="0" u="none" strike="noStrike" kern="1200" cap="none" spc="0" normalizeH="0" baseline="0" noProof="0">
                          <a:ln>
                            <a:noFill/>
                          </a:ln>
                          <a:solidFill>
                            <a:prstClr val="black"/>
                          </a:solidFill>
                          <a:effectLst/>
                          <a:uLnTx/>
                          <a:uFillTx/>
                          <a:latin typeface="Barlow" panose="00000500000000000000" pitchFamily="2" charset="0"/>
                          <a:ea typeface="+mn-ea"/>
                          <a:cs typeface="+mn-cs"/>
                        </a:rPr>
                      </a:br>
                      <a:r>
                        <a:rPr kumimoji="0" lang="fi-FI" sz="900" b="0" i="0" u="none" strike="noStrike" kern="1200" cap="none" spc="0" normalizeH="0" baseline="0" noProof="0">
                          <a:ln>
                            <a:noFill/>
                          </a:ln>
                          <a:solidFill>
                            <a:prstClr val="black"/>
                          </a:solidFill>
                          <a:effectLst/>
                          <a:uLnTx/>
                          <a:uFillTx/>
                          <a:latin typeface="Barlow" panose="00000500000000000000" pitchFamily="2" charset="0"/>
                          <a:ea typeface="+mn-ea"/>
                          <a:cs typeface="+mn-cs"/>
                        </a:rPr>
                        <a:t>€</a:t>
                      </a:r>
                      <a:r>
                        <a:rPr kumimoji="0" lang="fi-FI" sz="1050" b="0" i="0" u="none" strike="noStrike" kern="1200" cap="none" spc="0" normalizeH="0" baseline="0" noProof="0">
                          <a:ln>
                            <a:noFill/>
                          </a:ln>
                          <a:solidFill>
                            <a:prstClr val="black"/>
                          </a:solidFill>
                          <a:effectLst/>
                          <a:uLnTx/>
                          <a:uFillTx/>
                          <a:latin typeface="Barlow" panose="00000500000000000000" pitchFamily="2" charset="0"/>
                          <a:ea typeface="+mn-ea"/>
                          <a:cs typeface="+mn-cs"/>
                        </a:rPr>
                        <a:t> /asukas</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0" i="1" u="none" strike="noStrike" kern="1200" cap="none" spc="0" normalizeH="0" baseline="0" noProof="0">
                          <a:ln>
                            <a:noFill/>
                          </a:ln>
                          <a:solidFill>
                            <a:prstClr val="black"/>
                          </a:solidFill>
                          <a:effectLst/>
                          <a:uLnTx/>
                          <a:uFillTx/>
                          <a:latin typeface="Barlow" panose="00000500000000000000" pitchFamily="2" charset="0"/>
                          <a:ea typeface="+mn-ea"/>
                          <a:cs typeface="+mn-cs"/>
                        </a:rPr>
                        <a:t>BKT per asukas</a:t>
                      </a:r>
                    </a:p>
                  </a:txBody>
                  <a:tcPr anchor="ctr">
                    <a:lnL w="12700" cmpd="sng">
                      <a:noFill/>
                    </a:lnL>
                    <a:lnR w="12700" cap="flat" cmpd="sng" algn="ctr">
                      <a:noFill/>
                      <a:prstDash val="solid"/>
                      <a:round/>
                      <a:headEnd type="none" w="med" len="med"/>
                      <a:tailEnd type="none" w="med" len="med"/>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i-FI" sz="1600" b="1" dirty="0">
                          <a:solidFill>
                            <a:schemeClr val="accent3"/>
                          </a:solidFill>
                          <a:effectLst/>
                          <a:latin typeface="Barlow" panose="00000500000000000000" pitchFamily="2" charset="0"/>
                        </a:rPr>
                        <a:t>43 660</a:t>
                      </a:r>
                    </a:p>
                    <a:p>
                      <a:pPr algn="ctr" fontAlgn="ctr"/>
                      <a:r>
                        <a:rPr kumimoji="0" lang="fi-FI" sz="900" b="0" i="0" u="none" strike="noStrike" kern="1200" cap="none" spc="0" normalizeH="0" baseline="0" noProof="0" dirty="0">
                          <a:ln>
                            <a:noFill/>
                          </a:ln>
                          <a:solidFill>
                            <a:prstClr val="black"/>
                          </a:solidFill>
                          <a:effectLst/>
                          <a:uLnTx/>
                          <a:uFillTx/>
                          <a:latin typeface="Barlow" panose="00000500000000000000" pitchFamily="2" charset="0"/>
                          <a:ea typeface="+mn-ea"/>
                          <a:cs typeface="+mn-cs"/>
                        </a:rPr>
                        <a:t>€ </a:t>
                      </a:r>
                      <a:r>
                        <a:rPr kumimoji="0" lang="fi-FI" sz="1050" b="0" i="0" u="none" strike="noStrike" kern="1200" cap="none" spc="0" normalizeH="0" baseline="0" noProof="0" dirty="0">
                          <a:ln>
                            <a:noFill/>
                          </a:ln>
                          <a:solidFill>
                            <a:prstClr val="black"/>
                          </a:solidFill>
                          <a:effectLst/>
                          <a:uLnTx/>
                          <a:uFillTx/>
                          <a:latin typeface="Barlow" panose="00000500000000000000" pitchFamily="2" charset="0"/>
                          <a:ea typeface="+mn-ea"/>
                          <a:cs typeface="+mn-cs"/>
                        </a:rPr>
                        <a:t>/asukas</a:t>
                      </a:r>
                      <a:endParaRPr lang="fi-FI" sz="1050" dirty="0">
                        <a:effectLst/>
                        <a:latin typeface="Barlow" panose="00000500000000000000" pitchFamily="2" charset="0"/>
                      </a:endParaRPr>
                    </a:p>
                  </a:txBody>
                  <a:tcPr anchor="ctr">
                    <a:lnL w="12700" cap="flat" cmpd="sng" algn="ctr">
                      <a:noFill/>
                      <a:prstDash val="solid"/>
                      <a:round/>
                      <a:headEnd type="none" w="med" len="med"/>
                      <a:tailEnd type="none" w="med" len="med"/>
                    </a:lnL>
                    <a:lnR w="12700" cmpd="sng">
                      <a:noFill/>
                    </a:lnR>
                    <a:lnT w="12700" cap="flat" cmpd="sng" algn="ctr">
                      <a:solidFill>
                        <a:schemeClr val="accent2">
                          <a:lumMod val="90000"/>
                        </a:schemeClr>
                      </a:solidFill>
                      <a:prstDash val="solid"/>
                      <a:round/>
                      <a:headEnd type="none" w="med" len="med"/>
                      <a:tailEnd type="none" w="med" len="med"/>
                    </a:lnT>
                    <a:lnB w="12700" cap="flat" cmpd="sng" algn="ctr">
                      <a:solidFill>
                        <a:schemeClr val="accent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8784054"/>
                  </a:ext>
                </a:extLst>
              </a:tr>
            </a:tbl>
          </a:graphicData>
        </a:graphic>
      </p:graphicFrame>
      <p:grpSp>
        <p:nvGrpSpPr>
          <p:cNvPr id="25" name="Group 24">
            <a:extLst>
              <a:ext uri="{FF2B5EF4-FFF2-40B4-BE49-F238E27FC236}">
                <a16:creationId xmlns:a16="http://schemas.microsoft.com/office/drawing/2014/main" id="{A686C96A-DB00-4AE8-A8C1-31E3B84AF2AA}"/>
              </a:ext>
              <a:ext uri="{C183D7F6-B498-43B3-948B-1728B52AA6E4}">
                <adec:decorative xmlns:adec="http://schemas.microsoft.com/office/drawing/2017/decorative" val="1"/>
              </a:ext>
            </a:extLst>
          </p:cNvPr>
          <p:cNvGrpSpPr/>
          <p:nvPr/>
        </p:nvGrpSpPr>
        <p:grpSpPr>
          <a:xfrm>
            <a:off x="2213785" y="2095404"/>
            <a:ext cx="1675706" cy="566968"/>
            <a:chOff x="2401907" y="2141333"/>
            <a:chExt cx="1675706" cy="566968"/>
          </a:xfrm>
        </p:grpSpPr>
        <p:sp>
          <p:nvSpPr>
            <p:cNvPr id="26" name="Rectangle 25">
              <a:extLst>
                <a:ext uri="{FF2B5EF4-FFF2-40B4-BE49-F238E27FC236}">
                  <a16:creationId xmlns:a16="http://schemas.microsoft.com/office/drawing/2014/main" id="{FD81D8A4-B3CA-4A78-8399-A3C64F6C688B}"/>
                </a:ext>
              </a:extLst>
            </p:cNvPr>
            <p:cNvSpPr/>
            <p:nvPr/>
          </p:nvSpPr>
          <p:spPr>
            <a:xfrm>
              <a:off x="2401907" y="2178760"/>
              <a:ext cx="198418" cy="1984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7" name="Rectangle 26">
              <a:extLst>
                <a:ext uri="{FF2B5EF4-FFF2-40B4-BE49-F238E27FC236}">
                  <a16:creationId xmlns:a16="http://schemas.microsoft.com/office/drawing/2014/main" id="{9CE38254-7A5B-4537-A6D8-730D522A524F}"/>
                </a:ext>
              </a:extLst>
            </p:cNvPr>
            <p:cNvSpPr/>
            <p:nvPr/>
          </p:nvSpPr>
          <p:spPr>
            <a:xfrm>
              <a:off x="2401907" y="2488996"/>
              <a:ext cx="198418" cy="1984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TextBox 27">
              <a:extLst>
                <a:ext uri="{FF2B5EF4-FFF2-40B4-BE49-F238E27FC236}">
                  <a16:creationId xmlns:a16="http://schemas.microsoft.com/office/drawing/2014/main" id="{3BFC0413-7763-4DF8-972A-92D3B7527EB9}"/>
                </a:ext>
              </a:extLst>
            </p:cNvPr>
            <p:cNvSpPr txBox="1"/>
            <p:nvPr/>
          </p:nvSpPr>
          <p:spPr>
            <a:xfrm>
              <a:off x="2589764" y="2141333"/>
              <a:ext cx="1136553" cy="261610"/>
            </a:xfrm>
            <a:prstGeom prst="rect">
              <a:avLst/>
            </a:prstGeom>
            <a:noFill/>
          </p:spPr>
          <p:txBody>
            <a:bodyPr wrap="square" rtlCol="0">
              <a:spAutoFit/>
            </a:bodyPr>
            <a:lstStyle/>
            <a:p>
              <a:pPr marL="0" indent="0">
                <a:buNone/>
              </a:pPr>
              <a:r>
                <a:rPr lang="fi-FI" sz="1100" i="1">
                  <a:latin typeface="Barlow" panose="00000500000000000000" pitchFamily="2" charset="0"/>
                </a:rPr>
                <a:t>Perusradanpito</a:t>
              </a:r>
            </a:p>
          </p:txBody>
        </p:sp>
        <p:sp>
          <p:nvSpPr>
            <p:cNvPr id="29" name="TextBox 28">
              <a:extLst>
                <a:ext uri="{FF2B5EF4-FFF2-40B4-BE49-F238E27FC236}">
                  <a16:creationId xmlns:a16="http://schemas.microsoft.com/office/drawing/2014/main" id="{AE8F49DF-B7DB-4689-AD69-CD30948D562B}"/>
                </a:ext>
              </a:extLst>
            </p:cNvPr>
            <p:cNvSpPr txBox="1"/>
            <p:nvPr/>
          </p:nvSpPr>
          <p:spPr>
            <a:xfrm>
              <a:off x="2589765" y="2446691"/>
              <a:ext cx="1487848" cy="261610"/>
            </a:xfrm>
            <a:prstGeom prst="rect">
              <a:avLst/>
            </a:prstGeom>
            <a:noFill/>
          </p:spPr>
          <p:txBody>
            <a:bodyPr wrap="square" rtlCol="0">
              <a:spAutoFit/>
            </a:bodyPr>
            <a:lstStyle/>
            <a:p>
              <a:pPr marL="0" indent="0">
                <a:buNone/>
              </a:pPr>
              <a:r>
                <a:rPr lang="fi-FI" sz="1100" i="1">
                  <a:latin typeface="Barlow" panose="00000500000000000000" pitchFamily="2" charset="0"/>
                </a:rPr>
                <a:t>Ratainvestoinnit</a:t>
              </a:r>
            </a:p>
          </p:txBody>
        </p:sp>
      </p:grpSp>
      <p:cxnSp>
        <p:nvCxnSpPr>
          <p:cNvPr id="45" name="Straight Connector 44">
            <a:extLst>
              <a:ext uri="{FF2B5EF4-FFF2-40B4-BE49-F238E27FC236}">
                <a16:creationId xmlns:a16="http://schemas.microsoft.com/office/drawing/2014/main" id="{56012A73-B391-4FAA-AF32-E359E5453086}"/>
              </a:ext>
              <a:ext uri="{C183D7F6-B498-43B3-948B-1728B52AA6E4}">
                <adec:decorative xmlns:adec="http://schemas.microsoft.com/office/drawing/2017/decorative" val="1"/>
              </a:ext>
            </a:extLst>
          </p:cNvPr>
          <p:cNvCxnSpPr>
            <a:cxnSpLocks/>
          </p:cNvCxnSpPr>
          <p:nvPr/>
        </p:nvCxnSpPr>
        <p:spPr>
          <a:xfrm>
            <a:off x="5217270" y="1045346"/>
            <a:ext cx="0" cy="5346216"/>
          </a:xfrm>
          <a:prstGeom prst="line">
            <a:avLst/>
          </a:prstGeom>
          <a:ln w="28575">
            <a:solidFill>
              <a:schemeClr val="accent2">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605C112A-BF2B-4947-8D49-F03D1312E45E}"/>
              </a:ext>
            </a:extLst>
          </p:cNvPr>
          <p:cNvSpPr txBox="1"/>
          <p:nvPr/>
        </p:nvSpPr>
        <p:spPr>
          <a:xfrm>
            <a:off x="5789573" y="972935"/>
            <a:ext cx="4610431" cy="553998"/>
          </a:xfrm>
          <a:prstGeom prst="rect">
            <a:avLst/>
          </a:prstGeom>
          <a:noFill/>
        </p:spPr>
        <p:txBody>
          <a:bodyPr wrap="square" rtlCol="0">
            <a:spAutoFit/>
          </a:bodyPr>
          <a:lstStyle/>
          <a:p>
            <a:pPr marL="0" indent="0">
              <a:buNone/>
            </a:pPr>
            <a:r>
              <a:rPr lang="fi-FI" sz="1600" b="1" i="1">
                <a:latin typeface="Barlow" panose="00000500000000000000" pitchFamily="2" charset="0"/>
              </a:rPr>
              <a:t>Ruotsi-Suomi –vertailu 2021 </a:t>
            </a:r>
            <a:br>
              <a:rPr lang="fi-FI" sz="1600" b="1" i="1">
                <a:latin typeface="Barlow" panose="00000500000000000000" pitchFamily="2" charset="0"/>
              </a:rPr>
            </a:br>
            <a:r>
              <a:rPr lang="fi-FI" sz="1400" i="1">
                <a:latin typeface="Barlow" panose="00000500000000000000" pitchFamily="2" charset="0"/>
              </a:rPr>
              <a:t>luvut indeksoitu Ruotsin mukaan</a:t>
            </a:r>
            <a:endParaRPr lang="fi-FI" sz="1600" i="1">
              <a:latin typeface="Barlow" panose="00000500000000000000" pitchFamily="2" charset="0"/>
            </a:endParaRPr>
          </a:p>
        </p:txBody>
      </p:sp>
      <p:graphicFrame>
        <p:nvGraphicFramePr>
          <p:cNvPr id="33" name="Chart 32">
            <a:extLst>
              <a:ext uri="{FF2B5EF4-FFF2-40B4-BE49-F238E27FC236}">
                <a16:creationId xmlns:a16="http://schemas.microsoft.com/office/drawing/2014/main" id="{0841E17C-190C-4A45-8B54-45F7DF70902C}"/>
              </a:ext>
            </a:extLst>
          </p:cNvPr>
          <p:cNvGraphicFramePr>
            <a:graphicFrameLocks/>
          </p:cNvGraphicFramePr>
          <p:nvPr/>
        </p:nvGraphicFramePr>
        <p:xfrm>
          <a:off x="5594400" y="1555200"/>
          <a:ext cx="4290986" cy="4833851"/>
        </p:xfrm>
        <a:graphic>
          <a:graphicData uri="http://schemas.openxmlformats.org/drawingml/2006/chart">
            <c:chart xmlns:c="http://schemas.openxmlformats.org/drawingml/2006/chart" xmlns:r="http://schemas.openxmlformats.org/officeDocument/2006/relationships" r:id="rId10"/>
          </a:graphicData>
        </a:graphic>
      </p:graphicFrame>
      <p:sp>
        <p:nvSpPr>
          <p:cNvPr id="40" name="Rectangle: Rounded Corners 39">
            <a:extLst>
              <a:ext uri="{FF2B5EF4-FFF2-40B4-BE49-F238E27FC236}">
                <a16:creationId xmlns:a16="http://schemas.microsoft.com/office/drawing/2014/main" id="{E3854058-15BD-4117-8671-E9655706F874}"/>
              </a:ext>
            </a:extLst>
          </p:cNvPr>
          <p:cNvSpPr/>
          <p:nvPr/>
        </p:nvSpPr>
        <p:spPr>
          <a:xfrm>
            <a:off x="9864000" y="1764000"/>
            <a:ext cx="1713331" cy="648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i-FI" sz="1000" i="1" dirty="0">
                <a:solidFill>
                  <a:schemeClr val="tx1"/>
                </a:solidFill>
                <a:latin typeface="Barlow"/>
              </a:rPr>
              <a:t>Ruotsissa käytetään yli </a:t>
            </a:r>
            <a:br>
              <a:rPr lang="fi-FI" sz="1000" i="1" dirty="0">
                <a:solidFill>
                  <a:schemeClr val="tx1"/>
                </a:solidFill>
                <a:latin typeface="Barlow"/>
              </a:rPr>
            </a:br>
            <a:r>
              <a:rPr lang="fi-FI" sz="1000" i="1" dirty="0">
                <a:solidFill>
                  <a:schemeClr val="tx1"/>
                </a:solidFill>
                <a:latin typeface="Barlow"/>
              </a:rPr>
              <a:t>2-kertaisesti rahaa rautateihin per asukas</a:t>
            </a:r>
          </a:p>
        </p:txBody>
      </p:sp>
      <p:sp>
        <p:nvSpPr>
          <p:cNvPr id="41" name="Rectangle: Rounded Corners 40">
            <a:extLst>
              <a:ext uri="{FF2B5EF4-FFF2-40B4-BE49-F238E27FC236}">
                <a16:creationId xmlns:a16="http://schemas.microsoft.com/office/drawing/2014/main" id="{290A88D3-6533-4166-85FD-9728528A2917}"/>
              </a:ext>
            </a:extLst>
          </p:cNvPr>
          <p:cNvSpPr/>
          <p:nvPr/>
        </p:nvSpPr>
        <p:spPr>
          <a:xfrm>
            <a:off x="9864000" y="2682000"/>
            <a:ext cx="1713331" cy="648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i-FI" sz="1000" i="1" dirty="0">
                <a:solidFill>
                  <a:schemeClr val="tx1"/>
                </a:solidFill>
                <a:latin typeface="Barlow"/>
              </a:rPr>
              <a:t>Ruotsissa käytetään yli </a:t>
            </a:r>
            <a:br>
              <a:rPr lang="fi-FI" sz="1000" i="1" dirty="0">
                <a:solidFill>
                  <a:schemeClr val="tx1"/>
                </a:solidFill>
                <a:latin typeface="Barlow"/>
              </a:rPr>
            </a:br>
            <a:r>
              <a:rPr lang="fi-FI" sz="1000" i="1" dirty="0">
                <a:solidFill>
                  <a:schemeClr val="tx1"/>
                </a:solidFill>
                <a:latin typeface="Barlow"/>
              </a:rPr>
              <a:t>2-kertaisesti rahaa rautateihin per ratakilometri</a:t>
            </a:r>
          </a:p>
        </p:txBody>
      </p:sp>
      <p:sp>
        <p:nvSpPr>
          <p:cNvPr id="42" name="Rectangle: Rounded Corners 41">
            <a:extLst>
              <a:ext uri="{FF2B5EF4-FFF2-40B4-BE49-F238E27FC236}">
                <a16:creationId xmlns:a16="http://schemas.microsoft.com/office/drawing/2014/main" id="{B84726AB-9FA7-416A-A5D8-871C14C21C90}"/>
              </a:ext>
            </a:extLst>
          </p:cNvPr>
          <p:cNvSpPr/>
          <p:nvPr/>
        </p:nvSpPr>
        <p:spPr>
          <a:xfrm>
            <a:off x="9864000" y="3600000"/>
            <a:ext cx="1713331" cy="648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000" i="1">
                <a:solidFill>
                  <a:schemeClr val="tx1"/>
                </a:solidFill>
                <a:latin typeface="Barlow" panose="00000500000000000000" pitchFamily="2" charset="0"/>
              </a:rPr>
              <a:t>Ruotsissa käytetään lähes </a:t>
            </a:r>
            <a:r>
              <a:rPr lang="fi-FI" sz="1000" i="1">
                <a:solidFill>
                  <a:schemeClr val="tx1"/>
                </a:solidFill>
                <a:latin typeface="Barlow"/>
              </a:rPr>
              <a:t>2-kertaisesti </a:t>
            </a:r>
            <a:r>
              <a:rPr lang="fi-FI" sz="1000" i="1">
                <a:solidFill>
                  <a:schemeClr val="tx1"/>
                </a:solidFill>
                <a:latin typeface="Barlow" panose="00000500000000000000" pitchFamily="2" charset="0"/>
              </a:rPr>
              <a:t>rahaa rautateihin per tonnikilometri</a:t>
            </a:r>
          </a:p>
        </p:txBody>
      </p:sp>
      <p:sp>
        <p:nvSpPr>
          <p:cNvPr id="43" name="Rectangle: Rounded Corners 42">
            <a:extLst>
              <a:ext uri="{FF2B5EF4-FFF2-40B4-BE49-F238E27FC236}">
                <a16:creationId xmlns:a16="http://schemas.microsoft.com/office/drawing/2014/main" id="{E84BCF5D-758B-4B2B-8616-2F90E6859DB7}"/>
              </a:ext>
            </a:extLst>
          </p:cNvPr>
          <p:cNvSpPr/>
          <p:nvPr/>
        </p:nvSpPr>
        <p:spPr>
          <a:xfrm>
            <a:off x="9864000" y="4518000"/>
            <a:ext cx="1713331" cy="648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000" i="1">
                <a:solidFill>
                  <a:schemeClr val="tx1"/>
                </a:solidFill>
                <a:latin typeface="Barlow" panose="00000500000000000000" pitchFamily="2" charset="0"/>
              </a:rPr>
              <a:t>Ruotsissa on suhteessa Suomeen hieman enemmän ratoja per neliökilometri</a:t>
            </a:r>
          </a:p>
        </p:txBody>
      </p:sp>
      <p:sp>
        <p:nvSpPr>
          <p:cNvPr id="44" name="Rectangle: Rounded Corners 43">
            <a:extLst>
              <a:ext uri="{FF2B5EF4-FFF2-40B4-BE49-F238E27FC236}">
                <a16:creationId xmlns:a16="http://schemas.microsoft.com/office/drawing/2014/main" id="{D8FB2C95-06CC-4B59-B5B2-7677FE81B06B}"/>
              </a:ext>
            </a:extLst>
          </p:cNvPr>
          <p:cNvSpPr/>
          <p:nvPr/>
        </p:nvSpPr>
        <p:spPr>
          <a:xfrm>
            <a:off x="9864000" y="5436000"/>
            <a:ext cx="1713331" cy="648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000" i="1">
                <a:solidFill>
                  <a:schemeClr val="tx1"/>
                </a:solidFill>
                <a:latin typeface="Barlow" panose="00000500000000000000" pitchFamily="2" charset="0"/>
              </a:rPr>
              <a:t>Ratapituus per asukas on molemmissa maissa samankaltainen</a:t>
            </a:r>
          </a:p>
        </p:txBody>
      </p:sp>
      <p:pic>
        <p:nvPicPr>
          <p:cNvPr id="34" name="Picture 2">
            <a:extLst>
              <a:ext uri="{FF2B5EF4-FFF2-40B4-BE49-F238E27FC236}">
                <a16:creationId xmlns:a16="http://schemas.microsoft.com/office/drawing/2014/main" id="{BB64EE75-58EF-4858-901D-F74AC864FDA5}"/>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6000" y="1955563"/>
            <a:ext cx="238198" cy="148874"/>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2">
            <a:extLst>
              <a:ext uri="{FF2B5EF4-FFF2-40B4-BE49-F238E27FC236}">
                <a16:creationId xmlns:a16="http://schemas.microsoft.com/office/drawing/2014/main" id="{1C7BC6ED-49D4-423B-BF29-6FB91FADECB8}"/>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60000" y="2208141"/>
            <a:ext cx="243676" cy="148873"/>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9" name="Picture 2">
            <a:extLst>
              <a:ext uri="{FF2B5EF4-FFF2-40B4-BE49-F238E27FC236}">
                <a16:creationId xmlns:a16="http://schemas.microsoft.com/office/drawing/2014/main" id="{1CC526DC-A718-47EE-876D-1C719C4EC5FA}"/>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6000" y="5596185"/>
            <a:ext cx="238198" cy="148874"/>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0" name="Picture 2">
            <a:extLst>
              <a:ext uri="{FF2B5EF4-FFF2-40B4-BE49-F238E27FC236}">
                <a16:creationId xmlns:a16="http://schemas.microsoft.com/office/drawing/2014/main" id="{4EA9C6F0-F5FB-4836-993C-D2977604DBBE}"/>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6000" y="4686028"/>
            <a:ext cx="238198" cy="148874"/>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 name="Picture 2">
            <a:extLst>
              <a:ext uri="{FF2B5EF4-FFF2-40B4-BE49-F238E27FC236}">
                <a16:creationId xmlns:a16="http://schemas.microsoft.com/office/drawing/2014/main" id="{9C6FBF1E-7A92-4A80-B618-9390AEE3D6D6}"/>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6000" y="3775873"/>
            <a:ext cx="238198" cy="148874"/>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2" name="Picture 2">
            <a:extLst>
              <a:ext uri="{FF2B5EF4-FFF2-40B4-BE49-F238E27FC236}">
                <a16:creationId xmlns:a16="http://schemas.microsoft.com/office/drawing/2014/main" id="{8CBED8EC-7A55-41A2-BB66-30A5A70DCE8D}"/>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6000" y="2865718"/>
            <a:ext cx="238198" cy="148874"/>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3" name="Picture 2">
            <a:extLst>
              <a:ext uri="{FF2B5EF4-FFF2-40B4-BE49-F238E27FC236}">
                <a16:creationId xmlns:a16="http://schemas.microsoft.com/office/drawing/2014/main" id="{39A281CC-822D-42AD-A4FE-C9BA5954F4D0}"/>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60000" y="3113525"/>
            <a:ext cx="243676" cy="148873"/>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4" name="Picture 2">
            <a:extLst>
              <a:ext uri="{FF2B5EF4-FFF2-40B4-BE49-F238E27FC236}">
                <a16:creationId xmlns:a16="http://schemas.microsoft.com/office/drawing/2014/main" id="{032391CC-3853-4C4C-BB0F-B0B478C43AD5}"/>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68000" y="4018909"/>
            <a:ext cx="243676" cy="148873"/>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5" name="Picture 2">
            <a:extLst>
              <a:ext uri="{FF2B5EF4-FFF2-40B4-BE49-F238E27FC236}">
                <a16:creationId xmlns:a16="http://schemas.microsoft.com/office/drawing/2014/main" id="{C8CF0D5C-A7F2-45C9-9D65-19CC0A7FCE99}"/>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0000" y="4924293"/>
            <a:ext cx="243676" cy="148873"/>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6" name="Picture 2">
            <a:extLst>
              <a:ext uri="{FF2B5EF4-FFF2-40B4-BE49-F238E27FC236}">
                <a16:creationId xmlns:a16="http://schemas.microsoft.com/office/drawing/2014/main" id="{4F3D5CDD-6C78-4ADC-8813-CE0FA9B7AB15}"/>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52000" y="5829678"/>
            <a:ext cx="243676" cy="148873"/>
          </a:xfrm>
          <a:prstGeom prst="rect">
            <a:avLst/>
          </a:prstGeom>
          <a:noFill/>
          <a:ln>
            <a:noFill/>
          </a:ln>
          <a:effectLst>
            <a:outerShdw blurRad="381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7" name="Picture 2">
            <a:extLst>
              <a:ext uri="{FF2B5EF4-FFF2-40B4-BE49-F238E27FC236}">
                <a16:creationId xmlns:a16="http://schemas.microsoft.com/office/drawing/2014/main" id="{1AAA3B5B-CAF6-44A3-B50C-B2B395A9F899}"/>
              </a:ext>
              <a:ext uri="{C183D7F6-B498-43B3-948B-1728B52AA6E4}">
                <adec:decorative xmlns:adec="http://schemas.microsoft.com/office/drawing/2017/decorative" val="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p:blipFill>
        <p:spPr bwMode="auto">
          <a:xfrm>
            <a:off x="0" y="166"/>
            <a:ext cx="376611" cy="229756"/>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9" name="TextBox 58">
            <a:extLst>
              <a:ext uri="{FF2B5EF4-FFF2-40B4-BE49-F238E27FC236}">
                <a16:creationId xmlns:a16="http://schemas.microsoft.com/office/drawing/2014/main" id="{C9BA0BD8-78C9-4607-A82C-1D3D2DBEF3BD}"/>
              </a:ext>
            </a:extLst>
          </p:cNvPr>
          <p:cNvSpPr txBox="1"/>
          <p:nvPr/>
        </p:nvSpPr>
        <p:spPr>
          <a:xfrm>
            <a:off x="11820882" y="6429931"/>
            <a:ext cx="336193" cy="205809"/>
          </a:xfrm>
          <a:prstGeom prst="rect">
            <a:avLst/>
          </a:prstGeom>
          <a:noFill/>
        </p:spPr>
        <p:txBody>
          <a:bodyPr wrap="square" rtlCol="0">
            <a:noAutofit/>
          </a:bodyPr>
          <a:lstStyle/>
          <a:p>
            <a:pPr marR="0" defTabSz="914400" rtl="0" eaLnBrk="1" fontAlgn="auto" latinLnBrk="0" hangingPunct="1">
              <a:lnSpc>
                <a:spcPct val="100000"/>
              </a:lnSpc>
              <a:spcBef>
                <a:spcPts val="300"/>
              </a:spcBef>
              <a:spcAft>
                <a:spcPts val="0"/>
              </a:spcAft>
              <a:buClrTx/>
              <a:buSzTx/>
              <a:tabLst/>
            </a:pPr>
            <a:r>
              <a:rPr kumimoji="0" lang="fi-FI" sz="700" i="0" u="none" strike="noStrike" kern="1200" cap="none" spc="0" normalizeH="0" baseline="0" noProof="0">
                <a:ln>
                  <a:noFill/>
                </a:ln>
                <a:effectLst/>
                <a:uLnTx/>
                <a:uFillTx/>
                <a:latin typeface="Barlow" panose="00000500000000000000" pitchFamily="2" charset="0"/>
                <a:ea typeface="+mn-ea"/>
                <a:cs typeface="+mn-cs"/>
              </a:rPr>
              <a:t>4.2</a:t>
            </a:r>
          </a:p>
        </p:txBody>
      </p:sp>
      <p:sp>
        <p:nvSpPr>
          <p:cNvPr id="3" name="Slide Number Placeholder 2">
            <a:extLst>
              <a:ext uri="{FF2B5EF4-FFF2-40B4-BE49-F238E27FC236}">
                <a16:creationId xmlns:a16="http://schemas.microsoft.com/office/drawing/2014/main" id="{3B2BFC8E-C343-483B-80E2-184976712ACE}"/>
              </a:ext>
            </a:extLst>
          </p:cNvPr>
          <p:cNvSpPr>
            <a:spLocks noGrp="1"/>
          </p:cNvSpPr>
          <p:nvPr>
            <p:ph type="sldNum" sz="quarter" idx="4"/>
          </p:nvPr>
        </p:nvSpPr>
        <p:spPr/>
        <p:txBody>
          <a:bodyPr/>
          <a:lstStyle/>
          <a:p>
            <a:fld id="{12327FE3-E870-4157-BF7A-BFE1BCB038AF}" type="slidenum">
              <a:rPr lang="fi-FI" smtClean="0"/>
              <a:pPr/>
              <a:t>12</a:t>
            </a:fld>
            <a:endParaRPr lang="fi-FI"/>
          </a:p>
        </p:txBody>
      </p:sp>
    </p:spTree>
    <p:extLst>
      <p:ext uri="{BB962C8B-B14F-4D97-AF65-F5344CB8AC3E}">
        <p14:creationId xmlns:p14="http://schemas.microsoft.com/office/powerpoint/2010/main" val="3597769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FCE459-D1B8-4F7E-9962-8F0DA4BC618C}"/>
              </a:ext>
            </a:extLst>
          </p:cNvPr>
          <p:cNvSpPr>
            <a:spLocks noGrp="1"/>
          </p:cNvSpPr>
          <p:nvPr>
            <p:ph type="title"/>
          </p:nvPr>
        </p:nvSpPr>
        <p:spPr/>
        <p:txBody>
          <a:bodyPr/>
          <a:lstStyle/>
          <a:p>
            <a:r>
              <a:rPr lang="fi-FI"/>
              <a:t>Intermodaalikuljetukset – Ruotsin sisämaan satamien verkosto</a:t>
            </a:r>
          </a:p>
        </p:txBody>
      </p:sp>
      <p:pic>
        <p:nvPicPr>
          <p:cNvPr id="20" name="Picture 2">
            <a:extLst>
              <a:ext uri="{FF2B5EF4-FFF2-40B4-BE49-F238E27FC236}">
                <a16:creationId xmlns:a16="http://schemas.microsoft.com/office/drawing/2014/main" id="{645668CA-4EA8-45F1-9203-B249424B8117}"/>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223"/>
            <a:ext cx="362246" cy="226403"/>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14" name="Rectangle 13" descr="Göteborgin valtamerisatama &#10;toimii sisämaan satamaverkoston solmupisteenä. 828800 TEU vuonna 2021, 60 % sataman konteista kuljetetaan rautateitse.">
            <a:extLst>
              <a:ext uri="{FF2B5EF4-FFF2-40B4-BE49-F238E27FC236}">
                <a16:creationId xmlns:a16="http://schemas.microsoft.com/office/drawing/2014/main" id="{C31BA7AE-7BF6-4C36-BC24-C5798AA7F64A}"/>
              </a:ext>
            </a:extLst>
          </p:cNvPr>
          <p:cNvSpPr/>
          <p:nvPr/>
        </p:nvSpPr>
        <p:spPr>
          <a:xfrm>
            <a:off x="4545431" y="971550"/>
            <a:ext cx="3888126" cy="21374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7" name="Picture 6" descr="Map&#10;&#10;Description automatically generated">
            <a:extLst>
              <a:ext uri="{FF2B5EF4-FFF2-40B4-BE49-F238E27FC236}">
                <a16:creationId xmlns:a16="http://schemas.microsoft.com/office/drawing/2014/main" id="{9E67F372-649E-42EA-94ED-9C3F42EE54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5235" y="159390"/>
            <a:ext cx="4683853" cy="6262003"/>
          </a:xfrm>
          <a:prstGeom prst="rect">
            <a:avLst/>
          </a:prstGeom>
        </p:spPr>
      </p:pic>
      <p:sp>
        <p:nvSpPr>
          <p:cNvPr id="8" name="Text Placeholder 7">
            <a:extLst>
              <a:ext uri="{FF2B5EF4-FFF2-40B4-BE49-F238E27FC236}">
                <a16:creationId xmlns:a16="http://schemas.microsoft.com/office/drawing/2014/main" id="{3AD92D98-2BE2-452A-8AEF-07947D67F990}"/>
              </a:ext>
            </a:extLst>
          </p:cNvPr>
          <p:cNvSpPr>
            <a:spLocks noGrp="1"/>
          </p:cNvSpPr>
          <p:nvPr>
            <p:ph type="body" sz="quarter" idx="10"/>
          </p:nvPr>
        </p:nvSpPr>
        <p:spPr>
          <a:xfrm>
            <a:off x="442912" y="917078"/>
            <a:ext cx="3913008" cy="2700312"/>
          </a:xfrm>
        </p:spPr>
        <p:txBody>
          <a:bodyPr numCol="1"/>
          <a:lstStyle/>
          <a:p>
            <a:r>
              <a:rPr lang="fi-FI" err="1"/>
              <a:t>Intermodaalikuljetuksilla</a:t>
            </a:r>
            <a:r>
              <a:rPr lang="fi-FI"/>
              <a:t> tarkoitetaan kuljetuksia, joissa tavarat ovat koko ajan samassa kuljetusyksikössä, esimerkiksi kontissa tai perävaunussa, ja kuljetusyksikköä siirretään usealla eri kuljetusmuodolla. Järjestelmässä hyödynnetään sekä tie- että rautatieliikenteen ominaisuuksia täysimääräisesti. EU:n liikennepolitiikassa </a:t>
            </a:r>
            <a:r>
              <a:rPr lang="fi-FI" err="1"/>
              <a:t>intermodaalikuljetukset</a:t>
            </a:r>
            <a:r>
              <a:rPr lang="fi-FI"/>
              <a:t> ovat tärkeässä roolissa.</a:t>
            </a:r>
            <a:endParaRPr lang="fi-FI" b="1"/>
          </a:p>
          <a:p>
            <a:r>
              <a:rPr lang="fi-FI" b="1"/>
              <a:t>RAILPORT INTERMODAL ‑JÄRJESTELMÄ</a:t>
            </a:r>
          </a:p>
          <a:p>
            <a:r>
              <a:rPr lang="fi-FI"/>
              <a:t>Viimeisten 20 vuoden aikana Ruotsissa on kehitetty tehokasta </a:t>
            </a:r>
            <a:r>
              <a:rPr lang="fi-FI" err="1"/>
              <a:t>intermodaalista</a:t>
            </a:r>
            <a:r>
              <a:rPr lang="fi-FI"/>
              <a:t> kuljetusjärjestelmää. Päivittäiset kontti- sekä trailerijunat operoidaan Göteborgin valtamerisataman ja sisämaan terminaalien (”sisämaan satamien”) välillä Ruotsissa ja Norjassa. Junakuljetukset ovat kestävä, kustannustehokas ja pitkäaikainen ratkaisu, joka varmistaa, että suuret rahtimäärät pääsevät loppuasiakkaille nopeasti ja tehokkaasti. </a:t>
            </a:r>
          </a:p>
          <a:p>
            <a:r>
              <a:rPr lang="fi-FI" b="1"/>
              <a:t>SISÄMAAN SATAMAT</a:t>
            </a:r>
          </a:p>
          <a:p>
            <a:r>
              <a:rPr lang="fi-FI"/>
              <a:t>Noin 40 sisämaaterminaalia on kytketty rautateitse Göteborgin satamaan. Terminaalit tarjoavat laajan valikoiman palveluja, kuten tulli-, varasto- ja tyhjävarastopalveluja, jotka kaikki räätälöidään asiakkaiden tarpeiden mukaan.</a:t>
            </a:r>
          </a:p>
        </p:txBody>
      </p:sp>
      <p:sp>
        <p:nvSpPr>
          <p:cNvPr id="10" name="Content Placeholder 1">
            <a:extLst>
              <a:ext uri="{FF2B5EF4-FFF2-40B4-BE49-F238E27FC236}">
                <a16:creationId xmlns:a16="http://schemas.microsoft.com/office/drawing/2014/main" id="{6468020E-94D1-4067-A738-AAE2DC8F720D}"/>
              </a:ext>
            </a:extLst>
          </p:cNvPr>
          <p:cNvSpPr txBox="1">
            <a:spLocks/>
          </p:cNvSpPr>
          <p:nvPr/>
        </p:nvSpPr>
        <p:spPr>
          <a:xfrm>
            <a:off x="442912" y="3645742"/>
            <a:ext cx="5914852" cy="2587113"/>
          </a:xfrm>
          <a:prstGeom prst="roundRect">
            <a:avLst>
              <a:gd name="adj" fmla="val 5562"/>
            </a:avLst>
          </a:prstGeom>
          <a:solidFill>
            <a:schemeClr val="bg1">
              <a:lumMod val="95000"/>
            </a:schemeClr>
          </a:solidFill>
        </p:spPr>
        <p:txBody>
          <a:bodyPr/>
          <a:lstStyle>
            <a:lvl1pPr marL="0" indent="0" algn="l" rtl="0" eaLnBrk="1" fontAlgn="base" hangingPunct="1">
              <a:lnSpc>
                <a:spcPct val="90000"/>
              </a:lnSpc>
              <a:spcBef>
                <a:spcPts val="300"/>
              </a:spcBef>
              <a:spcAft>
                <a:spcPct val="0"/>
              </a:spcAft>
              <a:buFont typeface="Arial" panose="020B0604020202020204" pitchFamily="34" charset="0"/>
              <a:buNone/>
              <a:defRPr sz="1000" kern="1200">
                <a:solidFill>
                  <a:srgbClr val="1E242B"/>
                </a:solidFill>
                <a:latin typeface="Hind Light" panose="02000000000000000000" pitchFamily="2" charset="0"/>
                <a:ea typeface="Montserrat" panose="00000500000000000000" pitchFamily="2" charset="0"/>
                <a:cs typeface="Hind Light" panose="02000000000000000000" pitchFamily="2" charset="0"/>
              </a:defRPr>
            </a:lvl1pPr>
            <a:lvl2pPr marL="457200" indent="0" algn="l" rtl="0" eaLnBrk="1" fontAlgn="base" hangingPunct="1">
              <a:lnSpc>
                <a:spcPct val="90000"/>
              </a:lnSpc>
              <a:spcBef>
                <a:spcPts val="300"/>
              </a:spcBef>
              <a:spcAft>
                <a:spcPct val="0"/>
              </a:spcAft>
              <a:buFont typeface="Arial" panose="020B0604020202020204" pitchFamily="34" charset="0"/>
              <a:buNone/>
              <a:defRPr sz="1000" i="0" kern="1200">
                <a:solidFill>
                  <a:srgbClr val="1E242B"/>
                </a:solidFill>
                <a:latin typeface="Hind Light" panose="02000000000000000000" pitchFamily="2" charset="0"/>
                <a:ea typeface="Montserrat" panose="00000500000000000000" pitchFamily="2" charset="0"/>
                <a:cs typeface="Hind Light" panose="02000000000000000000" pitchFamily="2" charset="0"/>
              </a:defRPr>
            </a:lvl2pPr>
            <a:lvl3pPr marL="914400" indent="0" algn="l" rtl="0" eaLnBrk="1" fontAlgn="base" hangingPunct="1">
              <a:lnSpc>
                <a:spcPct val="90000"/>
              </a:lnSpc>
              <a:spcBef>
                <a:spcPts val="300"/>
              </a:spcBef>
              <a:spcAft>
                <a:spcPct val="0"/>
              </a:spcAft>
              <a:buFont typeface="Arial" panose="020B0604020202020204" pitchFamily="34" charset="0"/>
              <a:buNone/>
              <a:defRPr sz="1000" i="0" kern="1200">
                <a:solidFill>
                  <a:srgbClr val="1E242B"/>
                </a:solidFill>
                <a:latin typeface="Hind Light" panose="02000000000000000000" pitchFamily="2" charset="0"/>
                <a:ea typeface="Montserrat" panose="00000500000000000000" pitchFamily="2" charset="0"/>
                <a:cs typeface="Hind Light" panose="02000000000000000000" pitchFamily="2" charset="0"/>
              </a:defRPr>
            </a:lvl3pPr>
            <a:lvl4pPr marL="1371600" indent="0" algn="l" rtl="0" eaLnBrk="1" fontAlgn="base" hangingPunct="1">
              <a:lnSpc>
                <a:spcPct val="90000"/>
              </a:lnSpc>
              <a:spcBef>
                <a:spcPts val="300"/>
              </a:spcBef>
              <a:spcAft>
                <a:spcPct val="0"/>
              </a:spcAft>
              <a:buFont typeface="Arial" panose="020B0604020202020204" pitchFamily="34" charset="0"/>
              <a:buNone/>
              <a:defRPr sz="1000" i="0" kern="1200">
                <a:solidFill>
                  <a:srgbClr val="1E242B"/>
                </a:solidFill>
                <a:latin typeface="Hind Light" panose="02000000000000000000" pitchFamily="2" charset="0"/>
                <a:ea typeface="Montserrat" panose="00000500000000000000" pitchFamily="2" charset="0"/>
                <a:cs typeface="Hind Light" panose="02000000000000000000" pitchFamily="2" charset="0"/>
              </a:defRPr>
            </a:lvl4pPr>
            <a:lvl5pPr marL="1828800" indent="0" algn="l" rtl="0" eaLnBrk="1" fontAlgn="base" hangingPunct="1">
              <a:lnSpc>
                <a:spcPct val="90000"/>
              </a:lnSpc>
              <a:spcBef>
                <a:spcPts val="300"/>
              </a:spcBef>
              <a:spcAft>
                <a:spcPct val="0"/>
              </a:spcAft>
              <a:buFont typeface="Arial" panose="020B0604020202020204" pitchFamily="34" charset="0"/>
              <a:buNone/>
              <a:defRPr sz="1000" i="0" kern="1200">
                <a:solidFill>
                  <a:srgbClr val="1E242B"/>
                </a:solidFill>
                <a:latin typeface="Hind Light" panose="02000000000000000000" pitchFamily="2" charset="0"/>
                <a:ea typeface="Montserrat" panose="00000500000000000000" pitchFamily="2" charset="0"/>
                <a:cs typeface="Hind Light" panose="02000000000000000000" pitchFamily="2"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i-FI" sz="1200" b="1">
                <a:solidFill>
                  <a:schemeClr val="accent5"/>
                </a:solidFill>
                <a:latin typeface="Barlow" panose="00000500000000000000" pitchFamily="2" charset="0"/>
              </a:rPr>
              <a:t>Esimerkkinä </a:t>
            </a:r>
            <a:r>
              <a:rPr lang="fi-FI" sz="1200" b="1" err="1">
                <a:solidFill>
                  <a:schemeClr val="accent5"/>
                </a:solidFill>
                <a:latin typeface="Barlow" panose="00000500000000000000" pitchFamily="2" charset="0"/>
              </a:rPr>
              <a:t>Båramo</a:t>
            </a:r>
            <a:r>
              <a:rPr lang="fi-FI" sz="1200" b="1">
                <a:solidFill>
                  <a:schemeClr val="accent5"/>
                </a:solidFill>
                <a:latin typeface="Barlow" panose="00000500000000000000" pitchFamily="2" charset="0"/>
              </a:rPr>
              <a:t> </a:t>
            </a:r>
            <a:r>
              <a:rPr lang="fi-FI" sz="1200" b="1" err="1">
                <a:solidFill>
                  <a:schemeClr val="accent5"/>
                </a:solidFill>
                <a:latin typeface="Barlow" panose="00000500000000000000" pitchFamily="2" charset="0"/>
              </a:rPr>
              <a:t>terminal</a:t>
            </a:r>
            <a:r>
              <a:rPr lang="fi-FI" sz="1200" b="1">
                <a:solidFill>
                  <a:schemeClr val="accent5"/>
                </a:solidFill>
                <a:latin typeface="Barlow" panose="00000500000000000000" pitchFamily="2" charset="0"/>
              </a:rPr>
              <a:t>, </a:t>
            </a:r>
            <a:r>
              <a:rPr lang="fi-FI" sz="1200" b="1" err="1">
                <a:solidFill>
                  <a:schemeClr val="accent5"/>
                </a:solidFill>
                <a:latin typeface="Barlow" panose="00000500000000000000" pitchFamily="2" charset="0"/>
              </a:rPr>
              <a:t>Vaggeryd</a:t>
            </a:r>
            <a:r>
              <a:rPr lang="fi-FI" sz="1200" b="1">
                <a:solidFill>
                  <a:schemeClr val="accent5"/>
                </a:solidFill>
                <a:latin typeface="Barlow" panose="00000500000000000000" pitchFamily="2" charset="0"/>
              </a:rPr>
              <a:t> </a:t>
            </a:r>
          </a:p>
          <a:p>
            <a:r>
              <a:rPr lang="fi-FI" b="1">
                <a:latin typeface="Barlow" panose="00000500000000000000" pitchFamily="2" charset="0"/>
              </a:rPr>
              <a:t>Yritykset</a:t>
            </a:r>
          </a:p>
          <a:p>
            <a:r>
              <a:rPr lang="fi-FI">
                <a:latin typeface="Barlow" panose="00000500000000000000" pitchFamily="2" charset="0"/>
              </a:rPr>
              <a:t>Green </a:t>
            </a:r>
            <a:r>
              <a:rPr lang="fi-FI" err="1">
                <a:latin typeface="Barlow" panose="00000500000000000000" pitchFamily="2" charset="0"/>
              </a:rPr>
              <a:t>Cargo</a:t>
            </a:r>
            <a:r>
              <a:rPr lang="fi-FI">
                <a:latin typeface="Barlow" panose="00000500000000000000" pitchFamily="2" charset="0"/>
              </a:rPr>
              <a:t> on operoinut usean vuoden ajan kuljetuksia </a:t>
            </a:r>
            <a:r>
              <a:rPr lang="fi-FI" err="1">
                <a:latin typeface="Barlow" panose="00000500000000000000" pitchFamily="2" charset="0"/>
              </a:rPr>
              <a:t>Båramon</a:t>
            </a:r>
            <a:r>
              <a:rPr lang="fi-FI">
                <a:latin typeface="Barlow" panose="00000500000000000000" pitchFamily="2" charset="0"/>
              </a:rPr>
              <a:t> terminaalin ja Göteborgin sataman välillä. Palvelu on muodostettu yhteistyössä rautatieoperaattori Green </a:t>
            </a:r>
            <a:r>
              <a:rPr lang="fi-FI" err="1">
                <a:latin typeface="Barlow" panose="00000500000000000000" pitchFamily="2" charset="0"/>
              </a:rPr>
              <a:t>Cargon</a:t>
            </a:r>
            <a:r>
              <a:rPr lang="fi-FI">
                <a:latin typeface="Barlow" panose="00000500000000000000" pitchFamily="2" charset="0"/>
              </a:rPr>
              <a:t>, terminaalioperaattori PGF Terminalin ja logistiikkaoperaattori </a:t>
            </a:r>
            <a:r>
              <a:rPr lang="fi-FI" err="1">
                <a:latin typeface="Barlow" panose="00000500000000000000" pitchFamily="2" charset="0"/>
              </a:rPr>
              <a:t>GDL:n</a:t>
            </a:r>
            <a:r>
              <a:rPr lang="fi-FI">
                <a:latin typeface="Barlow" panose="00000500000000000000" pitchFamily="2" charset="0"/>
              </a:rPr>
              <a:t> kesken. GDL vastaa palvelun markkinoinnista ja terminaalin syöttö- ja jakelukuljetuksista, Green </a:t>
            </a:r>
            <a:r>
              <a:rPr lang="fi-FI" err="1">
                <a:latin typeface="Barlow" panose="00000500000000000000" pitchFamily="2" charset="0"/>
              </a:rPr>
              <a:t>Cargo</a:t>
            </a:r>
            <a:r>
              <a:rPr lang="fi-FI">
                <a:latin typeface="Barlow" panose="00000500000000000000" pitchFamily="2" charset="0"/>
              </a:rPr>
              <a:t> operoi junaa ja PGF-terminaalia, jonka omistaa </a:t>
            </a:r>
            <a:r>
              <a:rPr lang="fi-FI" err="1">
                <a:latin typeface="Barlow" panose="00000500000000000000" pitchFamily="2" charset="0"/>
              </a:rPr>
              <a:t>Vaggerydin</a:t>
            </a:r>
            <a:r>
              <a:rPr lang="fi-FI">
                <a:latin typeface="Barlow" panose="00000500000000000000" pitchFamily="2" charset="0"/>
              </a:rPr>
              <a:t> kunta. Toiminta on ollut kannattavaa ja se on kasvussa. </a:t>
            </a:r>
          </a:p>
          <a:p>
            <a:r>
              <a:rPr lang="fi-FI" b="1">
                <a:latin typeface="Barlow" panose="00000500000000000000" pitchFamily="2" charset="0"/>
              </a:rPr>
              <a:t>Rautatiepalvelut ja tuotesortimentit</a:t>
            </a:r>
          </a:p>
          <a:p>
            <a:pPr marL="171450" indent="-171450">
              <a:buFont typeface="Arial" panose="020B0604020202020204" pitchFamily="34" charset="0"/>
              <a:buChar char="•"/>
            </a:pPr>
            <a:r>
              <a:rPr lang="fi-FI">
                <a:latin typeface="Barlow" panose="00000500000000000000" pitchFamily="2" charset="0"/>
              </a:rPr>
              <a:t>Terminaali sijaitsee 200 km päässä Göteborgin satamasta</a:t>
            </a:r>
          </a:p>
          <a:p>
            <a:pPr marL="171450" indent="-171450">
              <a:buFont typeface="Arial" panose="020B0604020202020204" pitchFamily="34" charset="0"/>
              <a:buChar char="•"/>
            </a:pPr>
            <a:r>
              <a:rPr lang="fi-FI">
                <a:latin typeface="Barlow" panose="00000500000000000000" pitchFamily="2" charset="0"/>
              </a:rPr>
              <a:t>84 TEU juna 6 kertaa viikossa Göteborg–</a:t>
            </a:r>
            <a:r>
              <a:rPr lang="fi-FI" err="1">
                <a:latin typeface="Barlow" panose="00000500000000000000" pitchFamily="2" charset="0"/>
              </a:rPr>
              <a:t>Vaggeryd</a:t>
            </a:r>
            <a:endParaRPr lang="fi-FI">
              <a:latin typeface="Barlow" panose="00000500000000000000" pitchFamily="2" charset="0"/>
            </a:endParaRPr>
          </a:p>
          <a:p>
            <a:pPr marL="171450" indent="-171450">
              <a:buFont typeface="Arial" panose="020B0604020202020204" pitchFamily="34" charset="0"/>
              <a:buChar char="•"/>
            </a:pPr>
            <a:r>
              <a:rPr lang="fi-FI">
                <a:latin typeface="Barlow" panose="00000500000000000000" pitchFamily="2" charset="0"/>
              </a:rPr>
              <a:t>52 000 TEU vuodessa (2020)</a:t>
            </a:r>
          </a:p>
          <a:p>
            <a:pPr marL="171450" indent="-171450">
              <a:buFont typeface="Arial" panose="020B0604020202020204" pitchFamily="34" charset="0"/>
              <a:buChar char="•"/>
            </a:pPr>
            <a:r>
              <a:rPr lang="fi-FI">
                <a:latin typeface="Barlow" panose="00000500000000000000" pitchFamily="2" charset="0"/>
              </a:rPr>
              <a:t>Operatiivinen alue 50 km säde terminaalista</a:t>
            </a:r>
          </a:p>
          <a:p>
            <a:pPr marL="171450" indent="-171450">
              <a:buFont typeface="Arial" panose="020B0604020202020204" pitchFamily="34" charset="0"/>
              <a:buChar char="•"/>
            </a:pPr>
            <a:r>
              <a:rPr lang="fi-FI">
                <a:latin typeface="Barlow" panose="00000500000000000000" pitchFamily="2" charset="0"/>
              </a:rPr>
              <a:t>Päävientivirta </a:t>
            </a:r>
            <a:r>
              <a:rPr lang="fi-FI" err="1">
                <a:latin typeface="Barlow" panose="00000500000000000000" pitchFamily="2" charset="0"/>
              </a:rPr>
              <a:t>Waggeryd</a:t>
            </a:r>
            <a:r>
              <a:rPr lang="fi-FI">
                <a:latin typeface="Barlow" panose="00000500000000000000" pitchFamily="2" charset="0"/>
              </a:rPr>
              <a:t> Cellin sahatuotteita – 20 kappaletta 40 jalan kontteja per päivä</a:t>
            </a:r>
          </a:p>
          <a:p>
            <a:pPr marL="171450" indent="-171450">
              <a:buFont typeface="Arial" panose="020B0604020202020204" pitchFamily="34" charset="0"/>
              <a:buChar char="•"/>
            </a:pPr>
            <a:r>
              <a:rPr lang="fi-FI">
                <a:latin typeface="Barlow" panose="00000500000000000000" pitchFamily="2" charset="0"/>
              </a:rPr>
              <a:t>Tuontivirta pääosin vähittäistavarakaupan tuotteita</a:t>
            </a:r>
          </a:p>
          <a:p>
            <a:pPr algn="r"/>
            <a:r>
              <a:rPr lang="fi-FI" sz="700">
                <a:solidFill>
                  <a:schemeClr val="bg1">
                    <a:lumMod val="50000"/>
                  </a:schemeClr>
                </a:solidFill>
                <a:latin typeface="Barlow" panose="00000500000000000000" pitchFamily="2" charset="0"/>
              </a:rPr>
              <a:t>Lähde: </a:t>
            </a:r>
            <a:r>
              <a:rPr lang="fi-FI" sz="700" err="1">
                <a:solidFill>
                  <a:schemeClr val="bg1">
                    <a:lumMod val="50000"/>
                  </a:schemeClr>
                </a:solidFill>
                <a:latin typeface="Barlow" panose="00000500000000000000" pitchFamily="2" charset="0"/>
              </a:rPr>
              <a:t>Båramo</a:t>
            </a:r>
            <a:r>
              <a:rPr lang="fi-FI" sz="700">
                <a:solidFill>
                  <a:schemeClr val="bg1">
                    <a:lumMod val="50000"/>
                  </a:schemeClr>
                </a:solidFill>
                <a:latin typeface="Barlow" panose="00000500000000000000" pitchFamily="2" charset="0"/>
              </a:rPr>
              <a:t> Terminal</a:t>
            </a:r>
          </a:p>
        </p:txBody>
      </p:sp>
      <p:sp>
        <p:nvSpPr>
          <p:cNvPr id="2" name="Oval 1">
            <a:extLst>
              <a:ext uri="{FF2B5EF4-FFF2-40B4-BE49-F238E27FC236}">
                <a16:creationId xmlns:a16="http://schemas.microsoft.com/office/drawing/2014/main" id="{B9B8D45F-E939-4681-972D-439CD7C4DD17}"/>
              </a:ext>
              <a:ext uri="{C183D7F6-B498-43B3-948B-1728B52AA6E4}">
                <adec:decorative xmlns:adec="http://schemas.microsoft.com/office/drawing/2017/decorative" val="1"/>
              </a:ext>
            </a:extLst>
          </p:cNvPr>
          <p:cNvSpPr/>
          <p:nvPr/>
        </p:nvSpPr>
        <p:spPr>
          <a:xfrm>
            <a:off x="8756650" y="4660900"/>
            <a:ext cx="279400" cy="279400"/>
          </a:xfrm>
          <a:prstGeom prst="ellipse">
            <a:avLst/>
          </a:prstGeom>
          <a:solidFill>
            <a:schemeClr val="accent6">
              <a:alpha val="39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cxnSp>
        <p:nvCxnSpPr>
          <p:cNvPr id="11" name="Straight Arrow Connector 10">
            <a:extLst>
              <a:ext uri="{FF2B5EF4-FFF2-40B4-BE49-F238E27FC236}">
                <a16:creationId xmlns:a16="http://schemas.microsoft.com/office/drawing/2014/main" id="{2E262386-100C-4DC6-B911-524FF82030D2}"/>
              </a:ext>
              <a:ext uri="{C183D7F6-B498-43B3-948B-1728B52AA6E4}">
                <adec:decorative xmlns:adec="http://schemas.microsoft.com/office/drawing/2017/decorative" val="1"/>
              </a:ext>
            </a:extLst>
          </p:cNvPr>
          <p:cNvCxnSpPr>
            <a:cxnSpLocks/>
          </p:cNvCxnSpPr>
          <p:nvPr/>
        </p:nvCxnSpPr>
        <p:spPr>
          <a:xfrm>
            <a:off x="6261100" y="4146550"/>
            <a:ext cx="2495550" cy="654050"/>
          </a:xfrm>
          <a:prstGeom prst="straightConnector1">
            <a:avLst/>
          </a:prstGeom>
          <a:ln w="12700">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FE985D3-9F1E-45C5-B2DA-97CDCFAC9C99}"/>
              </a:ext>
              <a:ext uri="{C183D7F6-B498-43B3-948B-1728B52AA6E4}">
                <adec:decorative xmlns:adec="http://schemas.microsoft.com/office/drawing/2017/decorative" val="1"/>
              </a:ext>
            </a:extLst>
          </p:cNvPr>
          <p:cNvGrpSpPr/>
          <p:nvPr/>
        </p:nvGrpSpPr>
        <p:grpSpPr>
          <a:xfrm>
            <a:off x="4625762" y="1043721"/>
            <a:ext cx="3557838" cy="1975010"/>
            <a:chOff x="4015561" y="1162068"/>
            <a:chExt cx="3557838" cy="1975010"/>
          </a:xfrm>
        </p:grpSpPr>
        <p:sp>
          <p:nvSpPr>
            <p:cNvPr id="4" name="TextBox 3">
              <a:extLst>
                <a:ext uri="{FF2B5EF4-FFF2-40B4-BE49-F238E27FC236}">
                  <a16:creationId xmlns:a16="http://schemas.microsoft.com/office/drawing/2014/main" id="{A501B310-F073-4880-821C-651F60B6E7E9}"/>
                </a:ext>
              </a:extLst>
            </p:cNvPr>
            <p:cNvSpPr txBox="1"/>
            <p:nvPr/>
          </p:nvSpPr>
          <p:spPr>
            <a:xfrm>
              <a:off x="4205742" y="1162068"/>
              <a:ext cx="3331130" cy="738664"/>
            </a:xfrm>
            <a:prstGeom prst="rect">
              <a:avLst/>
            </a:prstGeom>
            <a:noFill/>
          </p:spPr>
          <p:txBody>
            <a:bodyPr wrap="square" lIns="91440" tIns="45720" rIns="91440" bIns="45720" rtlCol="0" anchor="t">
              <a:spAutoFit/>
            </a:bodyPr>
            <a:lstStyle/>
            <a:p>
              <a:pPr algn="ctr"/>
              <a:r>
                <a:rPr lang="fi-FI" sz="1400" b="1">
                  <a:solidFill>
                    <a:schemeClr val="accent3"/>
                  </a:solidFill>
                  <a:latin typeface="Barlow"/>
                </a:rPr>
                <a:t>Göteborgin valtamerisatama </a:t>
              </a:r>
              <a:br>
                <a:rPr lang="fi-FI" sz="1400" b="1">
                  <a:latin typeface="Barlow" panose="00000500000000000000" pitchFamily="2" charset="0"/>
                </a:rPr>
              </a:br>
              <a:r>
                <a:rPr lang="fi-FI" sz="1400">
                  <a:latin typeface="Barlow"/>
                </a:rPr>
                <a:t>toimii sisämaan satamaverkoston solmupisteenä</a:t>
              </a:r>
            </a:p>
          </p:txBody>
        </p:sp>
        <p:pic>
          <p:nvPicPr>
            <p:cNvPr id="12" name="Graphic 11">
              <a:extLst>
                <a:ext uri="{FF2B5EF4-FFF2-40B4-BE49-F238E27FC236}">
                  <a16:creationId xmlns:a16="http://schemas.microsoft.com/office/drawing/2014/main" id="{EEFA3371-EA8D-44FA-9016-8128331E67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40540" y="2030136"/>
              <a:ext cx="686226" cy="358476"/>
            </a:xfrm>
            <a:prstGeom prst="rect">
              <a:avLst/>
            </a:prstGeom>
          </p:spPr>
        </p:pic>
        <p:sp>
          <p:nvSpPr>
            <p:cNvPr id="13" name="TextBox 12">
              <a:extLst>
                <a:ext uri="{FF2B5EF4-FFF2-40B4-BE49-F238E27FC236}">
                  <a16:creationId xmlns:a16="http://schemas.microsoft.com/office/drawing/2014/main" id="{2FBA7C3A-3378-4F79-B782-233915A155E5}"/>
                </a:ext>
              </a:extLst>
            </p:cNvPr>
            <p:cNvSpPr txBox="1"/>
            <p:nvPr/>
          </p:nvSpPr>
          <p:spPr>
            <a:xfrm>
              <a:off x="4015561" y="2459970"/>
              <a:ext cx="1536183" cy="523220"/>
            </a:xfrm>
            <a:prstGeom prst="rect">
              <a:avLst/>
            </a:prstGeom>
            <a:noFill/>
          </p:spPr>
          <p:txBody>
            <a:bodyPr wrap="square" rtlCol="0">
              <a:spAutoFit/>
            </a:bodyPr>
            <a:lstStyle/>
            <a:p>
              <a:pPr marL="0" indent="0" algn="ctr">
                <a:buNone/>
              </a:pPr>
              <a:r>
                <a:rPr lang="fi-FI" sz="1600" b="1">
                  <a:latin typeface="Barlow" panose="00000500000000000000" pitchFamily="2" charset="0"/>
                </a:rPr>
                <a:t>828 800 TEU </a:t>
              </a:r>
              <a:r>
                <a:rPr lang="fi-FI" sz="1100">
                  <a:latin typeface="Barlow" panose="00000500000000000000" pitchFamily="2" charset="0"/>
                </a:rPr>
                <a:t>vuonna 2021</a:t>
              </a:r>
              <a:endParaRPr lang="fi-FI" sz="1600" b="1">
                <a:latin typeface="Barlow" panose="00000500000000000000" pitchFamily="2" charset="0"/>
              </a:endParaRPr>
            </a:p>
          </p:txBody>
        </p:sp>
        <p:pic>
          <p:nvPicPr>
            <p:cNvPr id="15" name="Graphic 14">
              <a:extLst>
                <a:ext uri="{FF2B5EF4-FFF2-40B4-BE49-F238E27FC236}">
                  <a16:creationId xmlns:a16="http://schemas.microsoft.com/office/drawing/2014/main" id="{E37F6F8A-3A1A-4A6C-A7DD-C5EE03FF12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71307" y="2104026"/>
              <a:ext cx="1621155" cy="305512"/>
            </a:xfrm>
            <a:prstGeom prst="rect">
              <a:avLst/>
            </a:prstGeom>
          </p:spPr>
        </p:pic>
        <p:sp>
          <p:nvSpPr>
            <p:cNvPr id="17" name="TextBox 16">
              <a:extLst>
                <a:ext uri="{FF2B5EF4-FFF2-40B4-BE49-F238E27FC236}">
                  <a16:creationId xmlns:a16="http://schemas.microsoft.com/office/drawing/2014/main" id="{ABB9BFCE-1CEB-4BE9-9BE2-672F131DDC6A}"/>
                </a:ext>
              </a:extLst>
            </p:cNvPr>
            <p:cNvSpPr txBox="1"/>
            <p:nvPr/>
          </p:nvSpPr>
          <p:spPr>
            <a:xfrm>
              <a:off x="5577097" y="2459970"/>
              <a:ext cx="1996302" cy="677108"/>
            </a:xfrm>
            <a:prstGeom prst="rect">
              <a:avLst/>
            </a:prstGeom>
            <a:noFill/>
          </p:spPr>
          <p:txBody>
            <a:bodyPr wrap="square" rtlCol="0">
              <a:spAutoFit/>
            </a:bodyPr>
            <a:lstStyle/>
            <a:p>
              <a:pPr marL="0" indent="0" algn="ctr">
                <a:buNone/>
              </a:pPr>
              <a:r>
                <a:rPr lang="fi-FI" sz="1600" b="1">
                  <a:latin typeface="Barlow" panose="00000500000000000000" pitchFamily="2" charset="0"/>
                </a:rPr>
                <a:t>60 % </a:t>
              </a:r>
              <a:br>
                <a:rPr lang="fi-FI" sz="1600" b="1">
                  <a:latin typeface="Barlow" panose="00000500000000000000" pitchFamily="2" charset="0"/>
                </a:rPr>
              </a:br>
              <a:r>
                <a:rPr lang="fi-FI" sz="1100">
                  <a:latin typeface="Barlow" panose="00000500000000000000" pitchFamily="2" charset="0"/>
                </a:rPr>
                <a:t>sataman konteista kuljetetaan rautateitse</a:t>
              </a:r>
              <a:endParaRPr lang="fi-FI" sz="1600">
                <a:latin typeface="Barlow" panose="00000500000000000000" pitchFamily="2" charset="0"/>
              </a:endParaRPr>
            </a:p>
          </p:txBody>
        </p:sp>
      </p:grpSp>
      <p:grpSp>
        <p:nvGrpSpPr>
          <p:cNvPr id="16" name="Group 15">
            <a:extLst>
              <a:ext uri="{FF2B5EF4-FFF2-40B4-BE49-F238E27FC236}">
                <a16:creationId xmlns:a16="http://schemas.microsoft.com/office/drawing/2014/main" id="{81F5FDBD-8B5E-4EB3-9B9B-EB03FC29181A}"/>
              </a:ext>
              <a:ext uri="{C183D7F6-B498-43B3-948B-1728B52AA6E4}">
                <adec:decorative xmlns:adec="http://schemas.microsoft.com/office/drawing/2017/decorative" val="1"/>
              </a:ext>
            </a:extLst>
          </p:cNvPr>
          <p:cNvGrpSpPr/>
          <p:nvPr/>
        </p:nvGrpSpPr>
        <p:grpSpPr>
          <a:xfrm>
            <a:off x="3504049" y="3515135"/>
            <a:ext cx="500051" cy="500050"/>
            <a:chOff x="5507999" y="3564000"/>
            <a:chExt cx="576001" cy="576000"/>
          </a:xfrm>
        </p:grpSpPr>
        <p:pic>
          <p:nvPicPr>
            <p:cNvPr id="18" name="Graphic 17" descr="Idea with solid fill">
              <a:extLst>
                <a:ext uri="{FF2B5EF4-FFF2-40B4-BE49-F238E27FC236}">
                  <a16:creationId xmlns:a16="http://schemas.microsoft.com/office/drawing/2014/main" id="{37E94F10-E645-4D82-BCB8-50E5B6FDB2A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08000" y="3564000"/>
              <a:ext cx="576000" cy="576000"/>
            </a:xfrm>
            <a:prstGeom prst="rect">
              <a:avLst/>
            </a:prstGeom>
          </p:spPr>
        </p:pic>
        <p:pic>
          <p:nvPicPr>
            <p:cNvPr id="19" name="Graphic 18" descr="Idea outline">
              <a:extLst>
                <a:ext uri="{FF2B5EF4-FFF2-40B4-BE49-F238E27FC236}">
                  <a16:creationId xmlns:a16="http://schemas.microsoft.com/office/drawing/2014/main" id="{887E8E1B-CBD3-4BEF-9D73-34B25BB7034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507999" y="3564000"/>
              <a:ext cx="576000" cy="576000"/>
            </a:xfrm>
            <a:prstGeom prst="rect">
              <a:avLst/>
            </a:prstGeom>
          </p:spPr>
        </p:pic>
      </p:grpSp>
      <p:sp>
        <p:nvSpPr>
          <p:cNvPr id="9" name="TextBox 8">
            <a:extLst>
              <a:ext uri="{FF2B5EF4-FFF2-40B4-BE49-F238E27FC236}">
                <a16:creationId xmlns:a16="http://schemas.microsoft.com/office/drawing/2014/main" id="{7B22D6F0-2645-4594-BF14-C422927949CA}"/>
              </a:ext>
            </a:extLst>
          </p:cNvPr>
          <p:cNvSpPr txBox="1"/>
          <p:nvPr/>
        </p:nvSpPr>
        <p:spPr>
          <a:xfrm>
            <a:off x="1476000" y="6552000"/>
            <a:ext cx="6138862" cy="200055"/>
          </a:xfrm>
          <a:prstGeom prst="rect">
            <a:avLst/>
          </a:prstGeom>
          <a:noFill/>
        </p:spPr>
        <p:txBody>
          <a:bodyPr wrap="square" rtlCol="0">
            <a:spAutoFit/>
          </a:bodyPr>
          <a:lstStyle/>
          <a:p>
            <a:pPr algn="l"/>
            <a:r>
              <a:rPr lang="fi-FI" sz="700">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Lähteet: Port of </a:t>
            </a:r>
            <a:r>
              <a:rPr lang="fi-FI" sz="700" err="1">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Gothenburg</a:t>
            </a:r>
            <a:r>
              <a:rPr lang="fi-FI" sz="700">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 2022. </a:t>
            </a:r>
            <a:r>
              <a:rPr lang="fi-FI" sz="700" err="1">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Railport</a:t>
            </a:r>
            <a:r>
              <a:rPr lang="fi-FI" sz="700">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 </a:t>
            </a:r>
            <a:r>
              <a:rPr lang="fi-FI" sz="700" err="1">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Intermodal</a:t>
            </a:r>
            <a:r>
              <a:rPr lang="fi-FI" sz="700">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 04/2022. Saatavissa: https://www.goteborgshamn.se/railport</a:t>
            </a:r>
            <a:endParaRPr lang="fi-FI" sz="700" b="0">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548B1DCD-5F2D-486A-96B9-BC9231E6B9A1}"/>
              </a:ext>
            </a:extLst>
          </p:cNvPr>
          <p:cNvSpPr txBox="1"/>
          <p:nvPr/>
        </p:nvSpPr>
        <p:spPr>
          <a:xfrm>
            <a:off x="11820882" y="6429931"/>
            <a:ext cx="336193" cy="205809"/>
          </a:xfrm>
          <a:prstGeom prst="rect">
            <a:avLst/>
          </a:prstGeom>
          <a:noFill/>
        </p:spPr>
        <p:txBody>
          <a:bodyPr wrap="square" rtlCol="0">
            <a:noAutofit/>
          </a:bodyPr>
          <a:lstStyle/>
          <a:p>
            <a:pPr marR="0" defTabSz="914400" rtl="0" eaLnBrk="1" fontAlgn="auto" latinLnBrk="0" hangingPunct="1">
              <a:lnSpc>
                <a:spcPct val="100000"/>
              </a:lnSpc>
              <a:spcBef>
                <a:spcPts val="300"/>
              </a:spcBef>
              <a:spcAft>
                <a:spcPts val="0"/>
              </a:spcAft>
              <a:buClrTx/>
              <a:buSzTx/>
              <a:tabLst/>
            </a:pPr>
            <a:r>
              <a:rPr kumimoji="0" lang="fi-FI" sz="700" i="0" u="none" strike="noStrike" kern="1200" cap="none" spc="0" normalizeH="0" baseline="0" noProof="0">
                <a:ln>
                  <a:noFill/>
                </a:ln>
                <a:effectLst/>
                <a:uLnTx/>
                <a:uFillTx/>
                <a:latin typeface="Barlow" panose="00000500000000000000" pitchFamily="2" charset="0"/>
                <a:ea typeface="+mn-ea"/>
                <a:cs typeface="+mn-cs"/>
              </a:rPr>
              <a:t>4.7</a:t>
            </a:r>
          </a:p>
        </p:txBody>
      </p:sp>
      <p:sp>
        <p:nvSpPr>
          <p:cNvPr id="5" name="Slide Number Placeholder 4">
            <a:extLst>
              <a:ext uri="{FF2B5EF4-FFF2-40B4-BE49-F238E27FC236}">
                <a16:creationId xmlns:a16="http://schemas.microsoft.com/office/drawing/2014/main" id="{1ED9FA33-54BD-4100-BE13-92FC436C006E}"/>
              </a:ext>
            </a:extLst>
          </p:cNvPr>
          <p:cNvSpPr>
            <a:spLocks noGrp="1"/>
          </p:cNvSpPr>
          <p:nvPr>
            <p:ph type="sldNum" sz="quarter" idx="4"/>
          </p:nvPr>
        </p:nvSpPr>
        <p:spPr/>
        <p:txBody>
          <a:bodyPr/>
          <a:lstStyle/>
          <a:p>
            <a:fld id="{12327FE3-E870-4157-BF7A-BFE1BCB038AF}" type="slidenum">
              <a:rPr lang="fi-FI" smtClean="0"/>
              <a:pPr/>
              <a:t>13</a:t>
            </a:fld>
            <a:endParaRPr lang="fi-FI"/>
          </a:p>
        </p:txBody>
      </p:sp>
    </p:spTree>
    <p:extLst>
      <p:ext uri="{BB962C8B-B14F-4D97-AF65-F5344CB8AC3E}">
        <p14:creationId xmlns:p14="http://schemas.microsoft.com/office/powerpoint/2010/main" val="2587202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06966-4BE2-4BA2-998D-89EED91F0AD1}"/>
              </a:ext>
            </a:extLst>
          </p:cNvPr>
          <p:cNvSpPr>
            <a:spLocks noGrp="1"/>
          </p:cNvSpPr>
          <p:nvPr>
            <p:ph type="title"/>
          </p:nvPr>
        </p:nvSpPr>
        <p:spPr>
          <a:xfrm>
            <a:off x="442913" y="302780"/>
            <a:ext cx="6180911" cy="800031"/>
          </a:xfrm>
        </p:spPr>
        <p:txBody>
          <a:bodyPr>
            <a:normAutofit/>
          </a:bodyPr>
          <a:lstStyle/>
          <a:p>
            <a:r>
              <a:rPr lang="fi-FI" err="1">
                <a:latin typeface="Barlow"/>
                <a:ea typeface="Open Sans"/>
                <a:cs typeface="Open Sans"/>
              </a:rPr>
              <a:t>Intermodaalisille</a:t>
            </a:r>
            <a:r>
              <a:rPr lang="fi-FI">
                <a:latin typeface="Barlow"/>
                <a:ea typeface="Open Sans"/>
                <a:cs typeface="Open Sans"/>
              </a:rPr>
              <a:t> kuljetuksille soveltuvia ratayhteyksiä Suomessa </a:t>
            </a:r>
            <a:endParaRPr lang="fi-FI"/>
          </a:p>
        </p:txBody>
      </p:sp>
      <p:sp>
        <p:nvSpPr>
          <p:cNvPr id="3" name=" 2">
            <a:extLst>
              <a:ext uri="{FF2B5EF4-FFF2-40B4-BE49-F238E27FC236}">
                <a16:creationId xmlns:a16="http://schemas.microsoft.com/office/drawing/2014/main" id="{BA9D01C3-B0B9-428D-9F32-9774FE60A312}"/>
              </a:ext>
            </a:extLst>
          </p:cNvPr>
          <p:cNvSpPr>
            <a:spLocks noGrp="1"/>
          </p:cNvSpPr>
          <p:nvPr>
            <p:ph idx="4294967295"/>
          </p:nvPr>
        </p:nvSpPr>
        <p:spPr>
          <a:xfrm>
            <a:off x="442913" y="1133186"/>
            <a:ext cx="6510115" cy="4944341"/>
          </a:xfrm>
          <a:prstGeom prst="rect">
            <a:avLst/>
          </a:prstGeom>
        </p:spPr>
        <p:txBody>
          <a:bodyPr vert="horz" lIns="91440" tIns="45720" rIns="91440" bIns="45720" numCol="2" spcCol="360000" rtlCol="0" anchor="t">
            <a:noAutofit/>
          </a:bodyPr>
          <a:lstStyle/>
          <a:p>
            <a:pPr marL="0" indent="0">
              <a:spcBef>
                <a:spcPts val="300"/>
              </a:spcBef>
              <a:buNone/>
            </a:pPr>
            <a:r>
              <a:rPr lang="fi-FI" sz="1200" b="1">
                <a:solidFill>
                  <a:schemeClr val="accent3"/>
                </a:solidFill>
                <a:latin typeface="Barlow"/>
                <a:ea typeface="Open Sans"/>
                <a:cs typeface="Open Sans"/>
              </a:rPr>
              <a:t>Päärata on keskeisin investointikohde</a:t>
            </a:r>
          </a:p>
          <a:p>
            <a:pPr>
              <a:spcBef>
                <a:spcPts val="300"/>
              </a:spcBef>
            </a:pPr>
            <a:r>
              <a:rPr lang="fi-FI" sz="900" err="1">
                <a:latin typeface="Barlow"/>
                <a:ea typeface="Open Sans"/>
                <a:cs typeface="Open Sans"/>
              </a:rPr>
              <a:t>Intermodaalisten</a:t>
            </a:r>
            <a:r>
              <a:rPr lang="fi-FI" sz="900">
                <a:latin typeface="Barlow"/>
                <a:ea typeface="Open Sans"/>
                <a:cs typeface="Open Sans"/>
              </a:rPr>
              <a:t> kuljetusten verkosto voi kehittyä myös Suomessa Ruotsin järjestelmän oppien mukaisesti. Se merkitsee, että tärkeimmillä pitkän matkan yhteysväleillä rautateitse voidaan kuljettaa kontteja, rekkoja ja irtoperävaunuja. Paitsi että tarvitaan riittävää ratakapasiteettia, tulee toteuttaa </a:t>
            </a:r>
            <a:r>
              <a:rPr lang="fi-FI" sz="900" err="1">
                <a:latin typeface="Barlow"/>
                <a:ea typeface="Open Sans"/>
                <a:cs typeface="Open Sans"/>
              </a:rPr>
              <a:t>intermodaalisten</a:t>
            </a:r>
            <a:r>
              <a:rPr lang="fi-FI" sz="900">
                <a:latin typeface="Barlow"/>
                <a:ea typeface="Open Sans"/>
                <a:cs typeface="Open Sans"/>
              </a:rPr>
              <a:t> terminaalien verkosto. Keräily- ja jakelukuljetukset suoritetaan aina tiekuljetuksina. Se korostaa tiekuljetusten merkitystä silloinkin, kun osa runkokuljetuksista suoritetaan </a:t>
            </a:r>
            <a:r>
              <a:rPr lang="fi-FI" sz="900" err="1">
                <a:latin typeface="Barlow"/>
                <a:ea typeface="Open Sans"/>
                <a:cs typeface="Open Sans"/>
              </a:rPr>
              <a:t>intermodaalisesti</a:t>
            </a:r>
            <a:r>
              <a:rPr lang="fi-FI" sz="900">
                <a:latin typeface="Barlow"/>
                <a:ea typeface="Open Sans"/>
                <a:cs typeface="Open Sans"/>
              </a:rPr>
              <a:t> junalla. </a:t>
            </a:r>
          </a:p>
          <a:p>
            <a:pPr marL="0" indent="0">
              <a:spcBef>
                <a:spcPts val="300"/>
              </a:spcBef>
              <a:buNone/>
            </a:pPr>
            <a:r>
              <a:rPr lang="fi-FI" sz="900">
                <a:latin typeface="Barlow"/>
                <a:ea typeface="Open Sans"/>
                <a:cs typeface="Open Sans"/>
              </a:rPr>
              <a:t>Potentiaalisin yhteys kuljetusmuotojen siirtymälle infrastruktuurin näkökulmasta on päärata Helsingistä Tampereen ja Oulun kautta Tornioon. Tällä yhteysvälillä on aikanaan liikennöinyt tavarajuna, joka kuljetti kontteja, puoliperävaunuja ja täysperävaunullisia rekkoja. Toiminta loppui aikataulun epävarmuuteen, mikä johtui ratatöistä. Tällä hetkellä etelän ja pohjoisen välinen kappaletavaraliikenne kulkee pääosin valtatietä 4 pitkin. </a:t>
            </a:r>
            <a:endParaRPr lang="fi-FI" sz="900"/>
          </a:p>
          <a:p>
            <a:pPr marL="0" marR="0" lvl="0" indent="0" algn="l"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fi-FI" sz="1200" b="1" i="0" u="none" strike="noStrike" kern="1200" cap="none" spc="0" normalizeH="0" baseline="0" noProof="0">
                <a:ln>
                  <a:noFill/>
                </a:ln>
                <a:solidFill>
                  <a:srgbClr val="2190C8"/>
                </a:solidFill>
                <a:effectLst/>
                <a:uLnTx/>
                <a:uFillTx/>
                <a:latin typeface="Barlow"/>
                <a:ea typeface="Open Sans"/>
                <a:cs typeface="Open Sans"/>
              </a:rPr>
              <a:t>Toiminnan edellytyksiä</a:t>
            </a:r>
            <a:endParaRPr lang="fi-FI" sz="900">
              <a:latin typeface="Barlow"/>
              <a:ea typeface="Open Sans"/>
              <a:cs typeface="Open Sans"/>
            </a:endParaRPr>
          </a:p>
          <a:p>
            <a:pPr marL="0" indent="0">
              <a:spcBef>
                <a:spcPts val="300"/>
              </a:spcBef>
              <a:buNone/>
            </a:pPr>
            <a:r>
              <a:rPr lang="fi-FI" sz="900">
                <a:latin typeface="Barlow"/>
                <a:ea typeface="Open Sans"/>
                <a:cs typeface="Open Sans"/>
              </a:rPr>
              <a:t>Edellytyksenä </a:t>
            </a:r>
            <a:r>
              <a:rPr lang="fi-FI" sz="900" err="1">
                <a:latin typeface="Barlow"/>
                <a:ea typeface="Open Sans"/>
                <a:cs typeface="Open Sans"/>
              </a:rPr>
              <a:t>intermodaalisen</a:t>
            </a:r>
            <a:r>
              <a:rPr lang="fi-FI" sz="900">
                <a:latin typeface="Barlow"/>
                <a:ea typeface="Open Sans"/>
                <a:cs typeface="Open Sans"/>
              </a:rPr>
              <a:t> liikenteen uudelleen aloittamiselle </a:t>
            </a:r>
            <a:r>
              <a:rPr lang="fi-FI" sz="900" b="1">
                <a:latin typeface="Barlow"/>
                <a:ea typeface="Open Sans"/>
                <a:cs typeface="Open Sans"/>
              </a:rPr>
              <a:t>on riittävän ratakapasiteetin turvaaminen </a:t>
            </a:r>
            <a:r>
              <a:rPr lang="fi-FI" sz="900">
                <a:latin typeface="Barlow"/>
                <a:ea typeface="Open Sans"/>
                <a:cs typeface="Open Sans"/>
              </a:rPr>
              <a:t>koko yhteysvälille Helsingistä Ouluun. Se edellyttää Riihimäen ja Tampereen välille vähintään kolmatta raidetta. Tampereen ja Oulun välillä radan tulisi olla kokonaan 2-raiteinen. Toinen edellytys on, että jokin </a:t>
            </a:r>
            <a:r>
              <a:rPr lang="fi-FI" sz="900" b="1">
                <a:latin typeface="Barlow"/>
                <a:ea typeface="Open Sans"/>
                <a:cs typeface="Open Sans"/>
              </a:rPr>
              <a:t>rautatieoperaattori ottaa </a:t>
            </a:r>
            <a:r>
              <a:rPr lang="fi-FI" sz="900" b="1" err="1">
                <a:latin typeface="Barlow"/>
                <a:ea typeface="Open Sans"/>
                <a:cs typeface="Open Sans"/>
              </a:rPr>
              <a:t>intermodaalisen</a:t>
            </a:r>
            <a:r>
              <a:rPr lang="fi-FI" sz="900" b="1">
                <a:latin typeface="Barlow"/>
                <a:ea typeface="Open Sans"/>
                <a:cs typeface="Open Sans"/>
              </a:rPr>
              <a:t> liikenteen harjoittamisen ydinliiketoiminnakseen</a:t>
            </a:r>
            <a:r>
              <a:rPr lang="fi-FI" sz="900">
                <a:latin typeface="Barlow"/>
                <a:ea typeface="Open Sans"/>
                <a:cs typeface="Open Sans"/>
              </a:rPr>
              <a:t>. Tiekuljetusyrityksille etu junakuljetuksesta on, että säästetään merkittävä määrä ajokilometrejä runkokuljetuksissa. </a:t>
            </a:r>
          </a:p>
          <a:p>
            <a:pPr>
              <a:spcBef>
                <a:spcPts val="300"/>
              </a:spcBef>
            </a:pPr>
            <a:r>
              <a:rPr lang="fi-FI" sz="900">
                <a:latin typeface="Barlow"/>
                <a:ea typeface="Open Sans"/>
                <a:cs typeface="Open Sans"/>
              </a:rPr>
              <a:t>Suomessa on useita vahvoja satamia, jotka ovat avoimessa kilpailussa keskenään. </a:t>
            </a:r>
            <a:r>
              <a:rPr lang="fi-FI" sz="900">
                <a:latin typeface="Barlow"/>
                <a:ea typeface="Tahoma"/>
                <a:cs typeface="Tahoma"/>
              </a:rPr>
              <a:t>Viime vuosina on kuitenkin vahvistunut ilmiö, että teollisuus ei välttämättä käytä lähimpänä olevaa satamaa. Suuren laivafrekvenssin tarjoavat tai hyvin pitkälle erikoistuneet satamat pystyvät palvelemaan koko Suomen aluetta ja houkuttelemaan tavaravirtoja. Pitkämatkaisilla suuren volyymin rautatiekuljetuksilla saadaan kilpailuetua. </a:t>
            </a:r>
            <a:endParaRPr lang="fi-FI" sz="900"/>
          </a:p>
          <a:p>
            <a:pPr>
              <a:spcBef>
                <a:spcPts val="300"/>
              </a:spcBef>
            </a:pPr>
            <a:r>
              <a:rPr lang="fi-FI" sz="900">
                <a:latin typeface="Barlow"/>
                <a:ea typeface="Open Sans"/>
                <a:cs typeface="Open Sans"/>
              </a:rPr>
              <a:t>Yhdistettyjen kuljetusten palvelun uudelleen käynnistäminen edellyttää </a:t>
            </a:r>
            <a:r>
              <a:rPr lang="fi-FI" sz="900" b="1">
                <a:latin typeface="Barlow"/>
                <a:ea typeface="Open Sans"/>
                <a:cs typeface="Open Sans"/>
              </a:rPr>
              <a:t>kannattavuuden perustaksi säännöllisiä meno-paluukuljetusvirtoja</a:t>
            </a:r>
            <a:r>
              <a:rPr lang="fi-FI" sz="900">
                <a:latin typeface="Barlow"/>
                <a:ea typeface="Open Sans"/>
                <a:cs typeface="Open Sans"/>
              </a:rPr>
              <a:t>. Pohjoisesta etelään kuljetusvirrat ovat pääasiassa erilaisia teollisuuden tuotteita, mutta etelästä pohjoiseen virrat muodostuisivat käytännössä kaupan ja kappaletavaraliikennejärjestelmän runkokuljetuksista. Matka-aika ja kuljetusten aikataulutus ovat olennaisimmat tekijät tämän kuljetussuunnan toteutumiselle. </a:t>
            </a:r>
            <a:endParaRPr lang="fi-FI" sz="900">
              <a:latin typeface="Barlow" panose="00000500000000000000" pitchFamily="2" charset="0"/>
            </a:endParaRPr>
          </a:p>
          <a:p>
            <a:pPr>
              <a:spcBef>
                <a:spcPts val="300"/>
              </a:spcBef>
            </a:pPr>
            <a:r>
              <a:rPr lang="fi-FI" sz="900">
                <a:latin typeface="Barlow"/>
                <a:ea typeface="Open Sans"/>
                <a:cs typeface="Open Sans"/>
              </a:rPr>
              <a:t>Pääradan kehittämisen lisäksi </a:t>
            </a:r>
            <a:r>
              <a:rPr lang="fi-FI" sz="900" b="1">
                <a:latin typeface="Barlow"/>
                <a:ea typeface="Open Sans"/>
                <a:cs typeface="Open Sans"/>
              </a:rPr>
              <a:t>tarvitaan tehokkaita siirtokuormausterminaaleja</a:t>
            </a:r>
            <a:r>
              <a:rPr lang="fi-FI" sz="900">
                <a:latin typeface="Barlow"/>
                <a:ea typeface="Open Sans"/>
                <a:cs typeface="Open Sans"/>
              </a:rPr>
              <a:t>, jotka avaavat palvelutasollaan uusia mahdollisuuksia kuljetuskonseptien kehittämiselle. Mikäli kuljetuksia halutaan lisätä TEN-T–verkon mukaisesti Narvikiin asti, se edellyttää Haaparanta-Tornio ratainfran kehittämistä sekä mahdollisesti nykyisten </a:t>
            </a:r>
            <a:r>
              <a:rPr lang="fi-FI" sz="900" err="1">
                <a:latin typeface="Barlow"/>
                <a:ea typeface="Open Sans"/>
                <a:cs typeface="Open Sans"/>
              </a:rPr>
              <a:t>siirtokuormausfasiliteettien</a:t>
            </a:r>
            <a:r>
              <a:rPr lang="fi-FI" sz="900">
                <a:latin typeface="Barlow"/>
                <a:ea typeface="Open Sans"/>
                <a:cs typeface="Open Sans"/>
              </a:rPr>
              <a:t> kehittämistä. </a:t>
            </a:r>
          </a:p>
          <a:p>
            <a:pPr>
              <a:spcBef>
                <a:spcPts val="600"/>
              </a:spcBef>
            </a:pPr>
            <a:r>
              <a:rPr kumimoji="0" lang="fi-FI" sz="1200" b="1" i="0" u="none" strike="noStrike" kern="1200" cap="none" spc="0" normalizeH="0" baseline="0" noProof="0">
                <a:ln>
                  <a:noFill/>
                </a:ln>
                <a:solidFill>
                  <a:srgbClr val="2190C8"/>
                </a:solidFill>
                <a:effectLst/>
                <a:uLnTx/>
                <a:uFillTx/>
                <a:latin typeface="Barlow"/>
                <a:ea typeface="Open Sans"/>
                <a:cs typeface="Open Sans"/>
              </a:rPr>
              <a:t>Muut potentiaaliset yhteydet</a:t>
            </a:r>
            <a:endParaRPr lang="fi-FI" sz="1200" b="1">
              <a:latin typeface="Barlow"/>
              <a:ea typeface="Open Sans"/>
              <a:cs typeface="Open Sans"/>
            </a:endParaRPr>
          </a:p>
          <a:p>
            <a:pPr>
              <a:spcBef>
                <a:spcPts val="300"/>
              </a:spcBef>
            </a:pPr>
            <a:r>
              <a:rPr lang="fi-FI" sz="900">
                <a:latin typeface="Barlow"/>
                <a:ea typeface="Open Sans"/>
                <a:cs typeface="Open Sans"/>
              </a:rPr>
              <a:t>Myös muita ratayhteyksiä voidaan käyttää </a:t>
            </a:r>
            <a:r>
              <a:rPr lang="fi-FI" sz="900" err="1">
                <a:latin typeface="Barlow"/>
                <a:ea typeface="Open Sans"/>
                <a:cs typeface="Open Sans"/>
              </a:rPr>
              <a:t>intermodaalisiin</a:t>
            </a:r>
            <a:r>
              <a:rPr lang="fi-FI" sz="900">
                <a:latin typeface="Barlow"/>
                <a:ea typeface="Open Sans"/>
                <a:cs typeface="Open Sans"/>
              </a:rPr>
              <a:t> kuljetuksiin. Se edellyttää toimivia markkinoita, </a:t>
            </a:r>
            <a:r>
              <a:rPr lang="fi-FI" sz="900" err="1">
                <a:latin typeface="Barlow"/>
                <a:ea typeface="Open Sans"/>
                <a:cs typeface="Open Sans"/>
              </a:rPr>
              <a:t>intermodaalista</a:t>
            </a:r>
            <a:r>
              <a:rPr lang="fi-FI" sz="900">
                <a:latin typeface="Barlow"/>
                <a:ea typeface="Open Sans"/>
                <a:cs typeface="Open Sans"/>
              </a:rPr>
              <a:t> palvelua tarjoavaa operaattoria sekä riittävää ratakapasiteettia sujuvan ja häiriöttömän </a:t>
            </a:r>
            <a:r>
              <a:rPr lang="fi-FI" sz="900" err="1">
                <a:latin typeface="Barlow"/>
                <a:ea typeface="Open Sans"/>
                <a:cs typeface="Open Sans"/>
              </a:rPr>
              <a:t>intermodaalikuljetuksen</a:t>
            </a:r>
            <a:r>
              <a:rPr lang="fi-FI" sz="900">
                <a:latin typeface="Barlow"/>
                <a:ea typeface="Open Sans"/>
                <a:cs typeface="Open Sans"/>
              </a:rPr>
              <a:t> turvaamiseksi. </a:t>
            </a:r>
          </a:p>
          <a:p>
            <a:pPr>
              <a:spcBef>
                <a:spcPts val="300"/>
              </a:spcBef>
            </a:pPr>
            <a:r>
              <a:rPr lang="fi-FI" sz="900">
                <a:latin typeface="Barlow"/>
                <a:ea typeface="Open Sans"/>
                <a:cs typeface="Open Sans"/>
              </a:rPr>
              <a:t>Potentiaalisia kohteita ovat suuret väestökeskittymät sekä teollisuuspaikkakunnat, joista voidaan muodostaa tehokkaita meno-paluukuljetuksia. Vienti koostuu useimmiten teollisuustuotteista ja tuonti raaka-aineista, komponenteista sekä kulutustavarasta.</a:t>
            </a:r>
          </a:p>
          <a:p>
            <a:pPr>
              <a:spcBef>
                <a:spcPts val="300"/>
              </a:spcBef>
            </a:pPr>
            <a:r>
              <a:rPr lang="fi-FI" sz="900">
                <a:latin typeface="Barlow"/>
                <a:ea typeface="Open Sans"/>
                <a:cs typeface="Open Sans"/>
              </a:rPr>
              <a:t>Suomen markkinat ovat haastavat, koska volyymit ovat usein pienehköt. Väestön keskittymiskehitys kasvattaa kuluttajatuotteiden kysynnän keskittymistä, mikä osaltaan voi lisätä rautatiekuljetusten toimintaedellytyksiä kappaletavaramarkkinoilla. </a:t>
            </a:r>
          </a:p>
        </p:txBody>
      </p:sp>
      <p:sp>
        <p:nvSpPr>
          <p:cNvPr id="21" name="TextBox 20">
            <a:extLst>
              <a:ext uri="{FF2B5EF4-FFF2-40B4-BE49-F238E27FC236}">
                <a16:creationId xmlns:a16="http://schemas.microsoft.com/office/drawing/2014/main" id="{36C335E1-5FAE-4032-A513-202D4D2E2455}"/>
              </a:ext>
            </a:extLst>
          </p:cNvPr>
          <p:cNvSpPr txBox="1"/>
          <p:nvPr/>
        </p:nvSpPr>
        <p:spPr>
          <a:xfrm>
            <a:off x="1476000" y="6552000"/>
            <a:ext cx="3905625" cy="200055"/>
          </a:xfrm>
          <a:prstGeom prst="rect">
            <a:avLst/>
          </a:prstGeom>
          <a:noFill/>
        </p:spPr>
        <p:txBody>
          <a:bodyPr wrap="square" rtlCol="0">
            <a:spAutoFit/>
          </a:bodyPr>
          <a:lstStyle/>
          <a:p>
            <a:pPr algn="l"/>
            <a:r>
              <a:rPr lang="fi-FI" sz="700">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rPr>
              <a:t>Mukaillen Väylä 2021: Kuljetusmuotosiirtymät ja kapasiteetti - Tavaraliikenteen tarkastelut</a:t>
            </a:r>
            <a:endParaRPr lang="fi-FI" sz="700" b="0">
              <a:solidFill>
                <a:schemeClr val="bg1">
                  <a:lumMod val="65000"/>
                </a:schemeClr>
              </a:solidFill>
              <a:latin typeface="Barlow" panose="00000500000000000000" pitchFamily="2" charset="0"/>
              <a:ea typeface="Open Sans" panose="020B0606030504020204" pitchFamily="34" charset="0"/>
              <a:cs typeface="Open Sans" panose="020B0606030504020204" pitchFamily="34" charset="0"/>
            </a:endParaRPr>
          </a:p>
        </p:txBody>
      </p:sp>
      <p:pic>
        <p:nvPicPr>
          <p:cNvPr id="25" name="Picture 2">
            <a:extLst>
              <a:ext uri="{FF2B5EF4-FFF2-40B4-BE49-F238E27FC236}">
                <a16:creationId xmlns:a16="http://schemas.microsoft.com/office/drawing/2014/main" id="{B06E04D3-2F42-4AD7-B272-589FC1BA4601}"/>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76611" cy="230089"/>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AEFD98A4-6228-452D-9236-B66B72757B9C}"/>
              </a:ext>
            </a:extLst>
          </p:cNvPr>
          <p:cNvSpPr txBox="1"/>
          <p:nvPr/>
        </p:nvSpPr>
        <p:spPr>
          <a:xfrm>
            <a:off x="11820882" y="6429931"/>
            <a:ext cx="336193" cy="205809"/>
          </a:xfrm>
          <a:prstGeom prst="rect">
            <a:avLst/>
          </a:prstGeom>
          <a:noFill/>
        </p:spPr>
        <p:txBody>
          <a:bodyPr wrap="square" rtlCol="0">
            <a:noAutofit/>
          </a:bodyPr>
          <a:lstStyle/>
          <a:p>
            <a:pPr marR="0" defTabSz="914400" rtl="0" eaLnBrk="1" fontAlgn="auto" latinLnBrk="0" hangingPunct="1">
              <a:lnSpc>
                <a:spcPct val="100000"/>
              </a:lnSpc>
              <a:spcBef>
                <a:spcPts val="300"/>
              </a:spcBef>
              <a:spcAft>
                <a:spcPts val="0"/>
              </a:spcAft>
              <a:buClrTx/>
              <a:buSzTx/>
              <a:tabLst/>
            </a:pPr>
            <a:r>
              <a:rPr kumimoji="0" lang="fi-FI" sz="700" i="0" u="none" strike="noStrike" kern="1200" cap="none" spc="0" normalizeH="0" baseline="0" noProof="0">
                <a:ln>
                  <a:noFill/>
                </a:ln>
                <a:effectLst/>
                <a:uLnTx/>
                <a:uFillTx/>
                <a:latin typeface="Barlow" panose="00000500000000000000" pitchFamily="2" charset="0"/>
                <a:ea typeface="+mn-ea"/>
                <a:cs typeface="+mn-cs"/>
              </a:rPr>
              <a:t>4.8</a:t>
            </a:r>
          </a:p>
        </p:txBody>
      </p:sp>
      <p:sp>
        <p:nvSpPr>
          <p:cNvPr id="5" name="Slide Number Placeholder 4">
            <a:extLst>
              <a:ext uri="{FF2B5EF4-FFF2-40B4-BE49-F238E27FC236}">
                <a16:creationId xmlns:a16="http://schemas.microsoft.com/office/drawing/2014/main" id="{B7F1ECF2-8772-47D4-BD66-8F83643C8226}"/>
              </a:ext>
            </a:extLst>
          </p:cNvPr>
          <p:cNvSpPr>
            <a:spLocks noGrp="1"/>
          </p:cNvSpPr>
          <p:nvPr>
            <p:ph type="sldNum" sz="quarter" idx="4"/>
          </p:nvPr>
        </p:nvSpPr>
        <p:spPr/>
        <p:txBody>
          <a:bodyPr/>
          <a:lstStyle/>
          <a:p>
            <a:fld id="{12327FE3-E870-4157-BF7A-BFE1BCB038AF}" type="slidenum">
              <a:rPr lang="fi-FI" smtClean="0"/>
              <a:pPr/>
              <a:t>14</a:t>
            </a:fld>
            <a:endParaRPr lang="fi-FI"/>
          </a:p>
        </p:txBody>
      </p:sp>
      <p:grpSp>
        <p:nvGrpSpPr>
          <p:cNvPr id="48" name="Group 47">
            <a:extLst>
              <a:ext uri="{FF2B5EF4-FFF2-40B4-BE49-F238E27FC236}">
                <a16:creationId xmlns:a16="http://schemas.microsoft.com/office/drawing/2014/main" id="{D8208C02-596E-40FD-A927-514644A59C24}"/>
              </a:ext>
            </a:extLst>
          </p:cNvPr>
          <p:cNvGrpSpPr/>
          <p:nvPr/>
        </p:nvGrpSpPr>
        <p:grpSpPr>
          <a:xfrm>
            <a:off x="7420571" y="179946"/>
            <a:ext cx="4123103" cy="5970435"/>
            <a:chOff x="7742551" y="251664"/>
            <a:chExt cx="3783191" cy="5478228"/>
          </a:xfrm>
        </p:grpSpPr>
        <p:pic>
          <p:nvPicPr>
            <p:cNvPr id="23" name="Picture 22" descr="Map&#10;&#10;Description automatically generated">
              <a:extLst>
                <a:ext uri="{FF2B5EF4-FFF2-40B4-BE49-F238E27FC236}">
                  <a16:creationId xmlns:a16="http://schemas.microsoft.com/office/drawing/2014/main" id="{3C232555-F0F3-47CE-8048-690FFEB228AA}"/>
                </a:ext>
              </a:extLst>
            </p:cNvPr>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7742551" y="251664"/>
              <a:ext cx="3783191" cy="5349854"/>
            </a:xfrm>
            <a:prstGeom prst="rect">
              <a:avLst/>
            </a:prstGeom>
          </p:spPr>
        </p:pic>
        <p:sp>
          <p:nvSpPr>
            <p:cNvPr id="6" name="Oval 5">
              <a:extLst>
                <a:ext uri="{FF2B5EF4-FFF2-40B4-BE49-F238E27FC236}">
                  <a16:creationId xmlns:a16="http://schemas.microsoft.com/office/drawing/2014/main" id="{7F561AFE-E5A3-4248-A68C-5AE522954F0F}"/>
                </a:ext>
              </a:extLst>
            </p:cNvPr>
            <p:cNvSpPr/>
            <p:nvPr/>
          </p:nvSpPr>
          <p:spPr>
            <a:xfrm>
              <a:off x="9930624" y="4841015"/>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50" b="1">
                <a:solidFill>
                  <a:schemeClr val="bg1"/>
                </a:solidFill>
                <a:latin typeface="Barlow" panose="00000500000000000000" pitchFamily="2" charset="0"/>
              </a:endParaRPr>
            </a:p>
          </p:txBody>
        </p:sp>
        <p:sp>
          <p:nvSpPr>
            <p:cNvPr id="10" name="Oval 9">
              <a:extLst>
                <a:ext uri="{FF2B5EF4-FFF2-40B4-BE49-F238E27FC236}">
                  <a16:creationId xmlns:a16="http://schemas.microsoft.com/office/drawing/2014/main" id="{C6E11CFA-76C7-4AB1-A22F-833093D7D7DE}"/>
                </a:ext>
              </a:extLst>
            </p:cNvPr>
            <p:cNvSpPr/>
            <p:nvPr/>
          </p:nvSpPr>
          <p:spPr>
            <a:xfrm>
              <a:off x="9616549" y="2774869"/>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11" name="Oval 10">
              <a:extLst>
                <a:ext uri="{FF2B5EF4-FFF2-40B4-BE49-F238E27FC236}">
                  <a16:creationId xmlns:a16="http://schemas.microsoft.com/office/drawing/2014/main" id="{E4A59595-F368-49A1-92D0-696E2ED80B95}"/>
                </a:ext>
              </a:extLst>
            </p:cNvPr>
            <p:cNvSpPr/>
            <p:nvPr/>
          </p:nvSpPr>
          <p:spPr>
            <a:xfrm>
              <a:off x="8745534" y="5045468"/>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15" name="Oval 14">
              <a:extLst>
                <a:ext uri="{FF2B5EF4-FFF2-40B4-BE49-F238E27FC236}">
                  <a16:creationId xmlns:a16="http://schemas.microsoft.com/office/drawing/2014/main" id="{83563B2E-CFD0-4D5D-B783-59092CF868C0}"/>
                </a:ext>
              </a:extLst>
            </p:cNvPr>
            <p:cNvSpPr/>
            <p:nvPr/>
          </p:nvSpPr>
          <p:spPr>
            <a:xfrm>
              <a:off x="9445549" y="2396566"/>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18" name="Oval 17">
              <a:extLst>
                <a:ext uri="{FF2B5EF4-FFF2-40B4-BE49-F238E27FC236}">
                  <a16:creationId xmlns:a16="http://schemas.microsoft.com/office/drawing/2014/main" id="{48155451-28E6-4570-B3F2-8F0781EE960F}"/>
                </a:ext>
              </a:extLst>
            </p:cNvPr>
            <p:cNvSpPr/>
            <p:nvPr/>
          </p:nvSpPr>
          <p:spPr>
            <a:xfrm>
              <a:off x="9145028" y="4528660"/>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34" name="Oval 33">
              <a:extLst>
                <a:ext uri="{FF2B5EF4-FFF2-40B4-BE49-F238E27FC236}">
                  <a16:creationId xmlns:a16="http://schemas.microsoft.com/office/drawing/2014/main" id="{ABBF405C-2C94-43A7-BBDF-10C69E429A6D}"/>
                </a:ext>
              </a:extLst>
            </p:cNvPr>
            <p:cNvSpPr/>
            <p:nvPr/>
          </p:nvSpPr>
          <p:spPr>
            <a:xfrm>
              <a:off x="8579838" y="4657034"/>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35" name="Oval 34">
              <a:extLst>
                <a:ext uri="{FF2B5EF4-FFF2-40B4-BE49-F238E27FC236}">
                  <a16:creationId xmlns:a16="http://schemas.microsoft.com/office/drawing/2014/main" id="{6A20BBF4-09F5-4763-952A-9279C0A1F7B8}"/>
                </a:ext>
              </a:extLst>
            </p:cNvPr>
            <p:cNvSpPr/>
            <p:nvPr/>
          </p:nvSpPr>
          <p:spPr>
            <a:xfrm>
              <a:off x="9462068" y="5173842"/>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36" name="Oval 35">
              <a:extLst>
                <a:ext uri="{FF2B5EF4-FFF2-40B4-BE49-F238E27FC236}">
                  <a16:creationId xmlns:a16="http://schemas.microsoft.com/office/drawing/2014/main" id="{2E2BD9FA-9A1A-4B8B-A716-339005052661}"/>
                </a:ext>
              </a:extLst>
            </p:cNvPr>
            <p:cNvSpPr/>
            <p:nvPr/>
          </p:nvSpPr>
          <p:spPr>
            <a:xfrm>
              <a:off x="9942269" y="5045468"/>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16" name="TextBox 15">
              <a:extLst>
                <a:ext uri="{FF2B5EF4-FFF2-40B4-BE49-F238E27FC236}">
                  <a16:creationId xmlns:a16="http://schemas.microsoft.com/office/drawing/2014/main" id="{622CB0A5-8044-4C80-B0F2-AEEAE4F7832C}"/>
                </a:ext>
              </a:extLst>
            </p:cNvPr>
            <p:cNvSpPr txBox="1"/>
            <p:nvPr/>
          </p:nvSpPr>
          <p:spPr>
            <a:xfrm>
              <a:off x="10301470" y="4785408"/>
              <a:ext cx="628611"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Kouvola</a:t>
              </a:r>
            </a:p>
          </p:txBody>
        </p:sp>
        <p:sp>
          <p:nvSpPr>
            <p:cNvPr id="37" name="TextBox 36">
              <a:extLst>
                <a:ext uri="{FF2B5EF4-FFF2-40B4-BE49-F238E27FC236}">
                  <a16:creationId xmlns:a16="http://schemas.microsoft.com/office/drawing/2014/main" id="{CAB94EC3-3AB5-4391-B612-8824C1461331}"/>
                </a:ext>
              </a:extLst>
            </p:cNvPr>
            <p:cNvSpPr txBox="1"/>
            <p:nvPr/>
          </p:nvSpPr>
          <p:spPr>
            <a:xfrm>
              <a:off x="10304480" y="5143870"/>
              <a:ext cx="927771"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HaminaKotka</a:t>
              </a:r>
            </a:p>
          </p:txBody>
        </p:sp>
        <p:sp>
          <p:nvSpPr>
            <p:cNvPr id="38" name="TextBox 37">
              <a:extLst>
                <a:ext uri="{FF2B5EF4-FFF2-40B4-BE49-F238E27FC236}">
                  <a16:creationId xmlns:a16="http://schemas.microsoft.com/office/drawing/2014/main" id="{5A39C863-B088-4430-A719-DEBAAD014CB9}"/>
                </a:ext>
              </a:extLst>
            </p:cNvPr>
            <p:cNvSpPr txBox="1"/>
            <p:nvPr/>
          </p:nvSpPr>
          <p:spPr>
            <a:xfrm>
              <a:off x="9718817" y="5473144"/>
              <a:ext cx="628611"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Helsinki</a:t>
              </a:r>
            </a:p>
          </p:txBody>
        </p:sp>
        <p:sp>
          <p:nvSpPr>
            <p:cNvPr id="41" name="TextBox 40">
              <a:extLst>
                <a:ext uri="{FF2B5EF4-FFF2-40B4-BE49-F238E27FC236}">
                  <a16:creationId xmlns:a16="http://schemas.microsoft.com/office/drawing/2014/main" id="{F7CC26AB-58DB-4D50-9D6B-9CA48C341967}"/>
                </a:ext>
              </a:extLst>
            </p:cNvPr>
            <p:cNvSpPr txBox="1"/>
            <p:nvPr/>
          </p:nvSpPr>
          <p:spPr>
            <a:xfrm>
              <a:off x="8194262" y="5049999"/>
              <a:ext cx="498540"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Turku</a:t>
              </a:r>
            </a:p>
          </p:txBody>
        </p:sp>
        <p:sp>
          <p:nvSpPr>
            <p:cNvPr id="42" name="TextBox 41">
              <a:extLst>
                <a:ext uri="{FF2B5EF4-FFF2-40B4-BE49-F238E27FC236}">
                  <a16:creationId xmlns:a16="http://schemas.microsoft.com/office/drawing/2014/main" id="{37303EB4-184B-4155-8140-470F9EED3187}"/>
                </a:ext>
              </a:extLst>
            </p:cNvPr>
            <p:cNvSpPr txBox="1"/>
            <p:nvPr/>
          </p:nvSpPr>
          <p:spPr>
            <a:xfrm>
              <a:off x="7971248" y="4663124"/>
              <a:ext cx="554870"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Rauma</a:t>
              </a:r>
            </a:p>
          </p:txBody>
        </p:sp>
        <p:sp>
          <p:nvSpPr>
            <p:cNvPr id="43" name="Oval 42">
              <a:extLst>
                <a:ext uri="{FF2B5EF4-FFF2-40B4-BE49-F238E27FC236}">
                  <a16:creationId xmlns:a16="http://schemas.microsoft.com/office/drawing/2014/main" id="{1CF05BA4-27FB-4FE0-92AE-E7D36DF323A4}"/>
                </a:ext>
              </a:extLst>
            </p:cNvPr>
            <p:cNvSpPr/>
            <p:nvPr/>
          </p:nvSpPr>
          <p:spPr>
            <a:xfrm>
              <a:off x="8659327" y="3651764"/>
              <a:ext cx="256750" cy="256748"/>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44" name="TextBox 43">
              <a:extLst>
                <a:ext uri="{FF2B5EF4-FFF2-40B4-BE49-F238E27FC236}">
                  <a16:creationId xmlns:a16="http://schemas.microsoft.com/office/drawing/2014/main" id="{C6C8BE8F-112D-4F40-9D7E-36324168EE97}"/>
                </a:ext>
              </a:extLst>
            </p:cNvPr>
            <p:cNvSpPr txBox="1"/>
            <p:nvPr/>
          </p:nvSpPr>
          <p:spPr>
            <a:xfrm>
              <a:off x="8021842" y="3629336"/>
              <a:ext cx="504276"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Vaasa</a:t>
              </a:r>
            </a:p>
          </p:txBody>
        </p:sp>
        <p:sp>
          <p:nvSpPr>
            <p:cNvPr id="45" name="TextBox 44">
              <a:extLst>
                <a:ext uri="{FF2B5EF4-FFF2-40B4-BE49-F238E27FC236}">
                  <a16:creationId xmlns:a16="http://schemas.microsoft.com/office/drawing/2014/main" id="{FAA9E4F2-A565-480E-B8E8-9B74788C9D83}"/>
                </a:ext>
              </a:extLst>
            </p:cNvPr>
            <p:cNvSpPr txBox="1"/>
            <p:nvPr/>
          </p:nvSpPr>
          <p:spPr>
            <a:xfrm>
              <a:off x="9445232" y="4505566"/>
              <a:ext cx="687607" cy="226200"/>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Tampere</a:t>
              </a:r>
            </a:p>
          </p:txBody>
        </p:sp>
        <p:sp>
          <p:nvSpPr>
            <p:cNvPr id="46" name="TextBox 45">
              <a:extLst>
                <a:ext uri="{FF2B5EF4-FFF2-40B4-BE49-F238E27FC236}">
                  <a16:creationId xmlns:a16="http://schemas.microsoft.com/office/drawing/2014/main" id="{A6D22204-394C-4FF3-A476-4FD15DC91EF1}"/>
                </a:ext>
              </a:extLst>
            </p:cNvPr>
            <p:cNvSpPr txBox="1"/>
            <p:nvPr/>
          </p:nvSpPr>
          <p:spPr>
            <a:xfrm>
              <a:off x="9930624" y="2774869"/>
              <a:ext cx="458750"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Oulu</a:t>
              </a:r>
            </a:p>
          </p:txBody>
        </p:sp>
        <p:sp>
          <p:nvSpPr>
            <p:cNvPr id="47" name="TextBox 46">
              <a:extLst>
                <a:ext uri="{FF2B5EF4-FFF2-40B4-BE49-F238E27FC236}">
                  <a16:creationId xmlns:a16="http://schemas.microsoft.com/office/drawing/2014/main" id="{EE6DCF90-6C68-4148-9B90-143D8BD80C2C}"/>
                </a:ext>
              </a:extLst>
            </p:cNvPr>
            <p:cNvSpPr txBox="1"/>
            <p:nvPr/>
          </p:nvSpPr>
          <p:spPr>
            <a:xfrm>
              <a:off x="9762929" y="2363341"/>
              <a:ext cx="1225613" cy="256748"/>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Haaparanta/Tornio</a:t>
              </a:r>
            </a:p>
          </p:txBody>
        </p:sp>
      </p:grpSp>
      <p:sp>
        <p:nvSpPr>
          <p:cNvPr id="32" name="Oval 31">
            <a:extLst>
              <a:ext uri="{FF2B5EF4-FFF2-40B4-BE49-F238E27FC236}">
                <a16:creationId xmlns:a16="http://schemas.microsoft.com/office/drawing/2014/main" id="{550092DF-0A6D-4BA0-B6DE-D7AA2A1C1C4D}"/>
              </a:ext>
            </a:extLst>
          </p:cNvPr>
          <p:cNvSpPr/>
          <p:nvPr/>
        </p:nvSpPr>
        <p:spPr>
          <a:xfrm>
            <a:off x="9511018" y="4454262"/>
            <a:ext cx="279818" cy="279816"/>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33" name="TextBox 32">
            <a:extLst>
              <a:ext uri="{FF2B5EF4-FFF2-40B4-BE49-F238E27FC236}">
                <a16:creationId xmlns:a16="http://schemas.microsoft.com/office/drawing/2014/main" id="{7E9B6D5D-65E0-4AD6-B836-78EBC933FC82}"/>
              </a:ext>
            </a:extLst>
          </p:cNvPr>
          <p:cNvSpPr txBox="1"/>
          <p:nvPr/>
        </p:nvSpPr>
        <p:spPr>
          <a:xfrm>
            <a:off x="9867717" y="4454262"/>
            <a:ext cx="799537" cy="279816"/>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Jyväskylä</a:t>
            </a:r>
          </a:p>
        </p:txBody>
      </p:sp>
      <p:sp>
        <p:nvSpPr>
          <p:cNvPr id="49" name="Oval 48">
            <a:extLst>
              <a:ext uri="{FF2B5EF4-FFF2-40B4-BE49-F238E27FC236}">
                <a16:creationId xmlns:a16="http://schemas.microsoft.com/office/drawing/2014/main" id="{8337E608-9196-48F8-BC5F-3F9FCFA89355}"/>
              </a:ext>
            </a:extLst>
          </p:cNvPr>
          <p:cNvSpPr/>
          <p:nvPr/>
        </p:nvSpPr>
        <p:spPr>
          <a:xfrm>
            <a:off x="10005727" y="4012883"/>
            <a:ext cx="279818" cy="279816"/>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50" name="TextBox 49">
            <a:extLst>
              <a:ext uri="{FF2B5EF4-FFF2-40B4-BE49-F238E27FC236}">
                <a16:creationId xmlns:a16="http://schemas.microsoft.com/office/drawing/2014/main" id="{D1BD1ED5-B491-463E-B3F2-B490BFD2E2B7}"/>
              </a:ext>
            </a:extLst>
          </p:cNvPr>
          <p:cNvSpPr txBox="1"/>
          <p:nvPr/>
        </p:nvSpPr>
        <p:spPr>
          <a:xfrm>
            <a:off x="10353319" y="4005729"/>
            <a:ext cx="633770" cy="279816"/>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Kuopio</a:t>
            </a:r>
          </a:p>
        </p:txBody>
      </p:sp>
      <p:sp>
        <p:nvSpPr>
          <p:cNvPr id="51" name="Oval 50">
            <a:extLst>
              <a:ext uri="{FF2B5EF4-FFF2-40B4-BE49-F238E27FC236}">
                <a16:creationId xmlns:a16="http://schemas.microsoft.com/office/drawing/2014/main" id="{5533A400-CA25-4718-B4B9-F1377A793993}"/>
              </a:ext>
            </a:extLst>
          </p:cNvPr>
          <p:cNvSpPr/>
          <p:nvPr/>
        </p:nvSpPr>
        <p:spPr>
          <a:xfrm>
            <a:off x="8809148" y="4145637"/>
            <a:ext cx="279818" cy="279816"/>
          </a:xfrm>
          <a:prstGeom prst="ellipse">
            <a:avLst/>
          </a:prstGeom>
          <a:solidFill>
            <a:schemeClr val="accent5"/>
          </a:solidFill>
          <a:ln>
            <a:solidFill>
              <a:schemeClr val="tx1"/>
            </a:solidFill>
          </a:ln>
          <a:effectLst>
            <a:outerShdw blurRad="63500" sx="102000" sy="102000" algn="ctr" rotWithShape="0">
              <a:prstClr val="black">
                <a:alpha val="40000"/>
              </a:prstClr>
            </a:outerShdw>
          </a:effectLst>
        </p:spPr>
        <p:txBody>
          <a:bodyPr wrap="square" rtlCol="0" anchor="ctr">
            <a:noAutofit/>
          </a:bodyPr>
          <a:lstStyle/>
          <a:p>
            <a:pPr algn="l"/>
            <a:endParaRPr lang="en-US" sz="1000" b="1">
              <a:solidFill>
                <a:schemeClr val="bg1"/>
              </a:solidFill>
              <a:latin typeface="Barlow" panose="00000500000000000000" pitchFamily="2" charset="0"/>
            </a:endParaRPr>
          </a:p>
        </p:txBody>
      </p:sp>
      <p:sp>
        <p:nvSpPr>
          <p:cNvPr id="52" name="TextBox 51">
            <a:extLst>
              <a:ext uri="{FF2B5EF4-FFF2-40B4-BE49-F238E27FC236}">
                <a16:creationId xmlns:a16="http://schemas.microsoft.com/office/drawing/2014/main" id="{F416EBA1-CF7C-4182-AC98-617B5084B711}"/>
              </a:ext>
            </a:extLst>
          </p:cNvPr>
          <p:cNvSpPr txBox="1"/>
          <p:nvPr/>
        </p:nvSpPr>
        <p:spPr>
          <a:xfrm>
            <a:off x="9136324" y="4133459"/>
            <a:ext cx="749387" cy="279816"/>
          </a:xfrm>
          <a:prstGeom prst="rect">
            <a:avLst/>
          </a:prstGeom>
          <a:solidFill>
            <a:schemeClr val="bg1"/>
          </a:solidFill>
          <a:ln>
            <a:solidFill>
              <a:schemeClr val="accent5"/>
            </a:solidFill>
          </a:ln>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i="0" u="none" strike="noStrike" kern="1200" cap="none" spc="0" normalizeH="0" baseline="0" noProof="0">
                <a:ln>
                  <a:noFill/>
                </a:ln>
                <a:effectLst/>
                <a:uLnTx/>
                <a:uFillTx/>
                <a:latin typeface="Barlow" panose="00000500000000000000" pitchFamily="2" charset="0"/>
                <a:ea typeface="+mn-ea"/>
                <a:cs typeface="+mn-cs"/>
              </a:rPr>
              <a:t>Seinäjoki</a:t>
            </a:r>
          </a:p>
        </p:txBody>
      </p:sp>
      <p:sp>
        <p:nvSpPr>
          <p:cNvPr id="4" name="TextBox 3">
            <a:extLst>
              <a:ext uri="{FF2B5EF4-FFF2-40B4-BE49-F238E27FC236}">
                <a16:creationId xmlns:a16="http://schemas.microsoft.com/office/drawing/2014/main" id="{A18D191F-A29B-44CD-A7E4-2C693D3DADCB}"/>
              </a:ext>
            </a:extLst>
          </p:cNvPr>
          <p:cNvSpPr txBox="1"/>
          <p:nvPr/>
        </p:nvSpPr>
        <p:spPr>
          <a:xfrm>
            <a:off x="7699265" y="2248655"/>
            <a:ext cx="2026022" cy="1133100"/>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400" b="1" i="1" u="none" strike="noStrike" kern="1200" cap="none" spc="0" normalizeH="0" baseline="0" noProof="0">
                <a:ln>
                  <a:noFill/>
                </a:ln>
                <a:effectLst/>
                <a:uLnTx/>
                <a:uFillTx/>
                <a:latin typeface="Barlow" panose="00000500000000000000" pitchFamily="2" charset="0"/>
                <a:ea typeface="+mn-ea"/>
                <a:cs typeface="+mn-cs"/>
              </a:rPr>
              <a:t>Mahdollinen tulevaisuuden intermodaalisten solmupisteiden verkosto</a:t>
            </a:r>
          </a:p>
        </p:txBody>
      </p:sp>
    </p:spTree>
    <p:extLst>
      <p:ext uri="{BB962C8B-B14F-4D97-AF65-F5344CB8AC3E}">
        <p14:creationId xmlns:p14="http://schemas.microsoft.com/office/powerpoint/2010/main" val="2126330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8B7DC6-3F20-4A4E-857A-A9F8B837EE4E}"/>
              </a:ext>
            </a:extLst>
          </p:cNvPr>
          <p:cNvSpPr/>
          <p:nvPr/>
        </p:nvSpPr>
        <p:spPr>
          <a:xfrm>
            <a:off x="1" y="0"/>
            <a:ext cx="3048000" cy="80229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2400">
                <a:solidFill>
                  <a:schemeClr val="accent5"/>
                </a:solidFill>
                <a:latin typeface="Barlow" panose="00000500000000000000" pitchFamily="2" charset="0"/>
              </a:rPr>
              <a:t>VÄYLÄVISIO </a:t>
            </a:r>
            <a:r>
              <a:rPr lang="fi-FI" sz="2400" b="1">
                <a:solidFill>
                  <a:schemeClr val="accent5"/>
                </a:solidFill>
                <a:latin typeface="Barlow" panose="00000500000000000000" pitchFamily="2" charset="0"/>
              </a:rPr>
              <a:t>2050</a:t>
            </a:r>
          </a:p>
        </p:txBody>
      </p:sp>
      <p:sp>
        <p:nvSpPr>
          <p:cNvPr id="2" name="Title 1">
            <a:extLst>
              <a:ext uri="{FF2B5EF4-FFF2-40B4-BE49-F238E27FC236}">
                <a16:creationId xmlns:a16="http://schemas.microsoft.com/office/drawing/2014/main" id="{8487FE2E-BC8D-D58D-731E-4DA49328B7D4}"/>
              </a:ext>
            </a:extLst>
          </p:cNvPr>
          <p:cNvSpPr>
            <a:spLocks noGrp="1"/>
          </p:cNvSpPr>
          <p:nvPr>
            <p:ph type="title"/>
          </p:nvPr>
        </p:nvSpPr>
        <p:spPr>
          <a:xfrm>
            <a:off x="3130286" y="87075"/>
            <a:ext cx="8542926" cy="667072"/>
          </a:xfrm>
        </p:spPr>
        <p:txBody>
          <a:bodyPr>
            <a:noAutofit/>
          </a:bodyPr>
          <a:lstStyle/>
          <a:p>
            <a:r>
              <a:rPr lang="fi-FI" b="1">
                <a:latin typeface="Barlow"/>
                <a:ea typeface="Open Sans"/>
                <a:cs typeface="Open Sans"/>
              </a:rPr>
              <a:t>2050-luvun kilpailukykyinen ja hiilineutraali </a:t>
            </a:r>
            <a:br>
              <a:rPr lang="fi-FI" b="1">
                <a:latin typeface="Barlow"/>
                <a:ea typeface="Open Sans"/>
                <a:cs typeface="Open Sans"/>
              </a:rPr>
            </a:br>
            <a:r>
              <a:rPr lang="fi-FI" b="1">
                <a:latin typeface="Barlow"/>
                <a:ea typeface="Open Sans"/>
                <a:cs typeface="Open Sans"/>
              </a:rPr>
              <a:t>Suomi rakentuu modernien väylien varaan</a:t>
            </a:r>
          </a:p>
        </p:txBody>
      </p:sp>
      <p:grpSp>
        <p:nvGrpSpPr>
          <p:cNvPr id="13" name="Group 12">
            <a:extLst>
              <a:ext uri="{FF2B5EF4-FFF2-40B4-BE49-F238E27FC236}">
                <a16:creationId xmlns:a16="http://schemas.microsoft.com/office/drawing/2014/main" id="{7DEC25C1-813D-4F81-B2DA-FFCD4D22D678}"/>
              </a:ext>
            </a:extLst>
          </p:cNvPr>
          <p:cNvGrpSpPr/>
          <p:nvPr/>
        </p:nvGrpSpPr>
        <p:grpSpPr>
          <a:xfrm>
            <a:off x="280861" y="971833"/>
            <a:ext cx="2700000" cy="1130112"/>
            <a:chOff x="280861" y="751690"/>
            <a:chExt cx="2700000" cy="1130112"/>
          </a:xfrm>
        </p:grpSpPr>
        <p:pic>
          <p:nvPicPr>
            <p:cNvPr id="6" name="Graphic 5">
              <a:extLst>
                <a:ext uri="{FF2B5EF4-FFF2-40B4-BE49-F238E27FC236}">
                  <a16:creationId xmlns:a16="http://schemas.microsoft.com/office/drawing/2014/main" id="{7FFE6920-089D-B074-34BD-DC9F0E79D008}"/>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6948" y="751690"/>
              <a:ext cx="886350" cy="565983"/>
            </a:xfrm>
            <a:prstGeom prst="rect">
              <a:avLst/>
            </a:prstGeom>
          </p:spPr>
        </p:pic>
        <p:sp>
          <p:nvSpPr>
            <p:cNvPr id="11" name="TextBox 10">
              <a:extLst>
                <a:ext uri="{FF2B5EF4-FFF2-40B4-BE49-F238E27FC236}">
                  <a16:creationId xmlns:a16="http://schemas.microsoft.com/office/drawing/2014/main" id="{0C8838DF-698F-6AD3-39C9-D46C49E716C9}"/>
                </a:ext>
              </a:extLst>
            </p:cNvPr>
            <p:cNvSpPr txBox="1"/>
            <p:nvPr/>
          </p:nvSpPr>
          <p:spPr>
            <a:xfrm>
              <a:off x="280861" y="1406365"/>
              <a:ext cx="2700000" cy="475437"/>
            </a:xfrm>
            <a:prstGeom prst="rect">
              <a:avLst/>
            </a:prstGeom>
            <a:solidFill>
              <a:schemeClr val="accent2"/>
            </a:solidFill>
            <a:ln>
              <a:noFill/>
            </a:ln>
          </p:spPr>
          <p:txBody>
            <a:bodyPr wrap="square" lIns="91440" tIns="45720" rIns="91440" bIns="45720" rtlCol="0" anchor="t">
              <a:noAutofit/>
            </a:bodyPr>
            <a:lstStyle/>
            <a:p>
              <a:pPr algn="ctr"/>
              <a:r>
                <a:rPr lang="fi-FI" sz="1200">
                  <a:latin typeface="Barlow"/>
                </a:rPr>
                <a:t>TIE- JA RATAVERKKO </a:t>
              </a:r>
              <a:br>
                <a:rPr lang="fi-FI" sz="1200">
                  <a:latin typeface="Barlow"/>
                </a:rPr>
              </a:br>
              <a:r>
                <a:rPr lang="fi-FI" sz="1200">
                  <a:latin typeface="Barlow"/>
                </a:rPr>
                <a:t>ON HYVÄSSÄ KUNNOSSA</a:t>
              </a:r>
            </a:p>
          </p:txBody>
        </p:sp>
      </p:grpSp>
      <p:sp>
        <p:nvSpPr>
          <p:cNvPr id="65" name="Rectangle 64">
            <a:extLst>
              <a:ext uri="{FF2B5EF4-FFF2-40B4-BE49-F238E27FC236}">
                <a16:creationId xmlns:a16="http://schemas.microsoft.com/office/drawing/2014/main" id="{895BE618-6196-6D86-2AE1-3A8EF8BD2C1C}"/>
              </a:ext>
            </a:extLst>
          </p:cNvPr>
          <p:cNvSpPr/>
          <p:nvPr/>
        </p:nvSpPr>
        <p:spPr>
          <a:xfrm>
            <a:off x="278402" y="2926155"/>
            <a:ext cx="2699999" cy="4064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200" b="1">
                <a:solidFill>
                  <a:schemeClr val="bg1"/>
                </a:solidFill>
                <a:latin typeface="Barlow" panose="00000500000000000000" pitchFamily="2" charset="0"/>
              </a:rPr>
              <a:t>Toimiva perusväylänpito</a:t>
            </a:r>
          </a:p>
        </p:txBody>
      </p:sp>
      <p:sp>
        <p:nvSpPr>
          <p:cNvPr id="61" name="TextBox 60">
            <a:extLst>
              <a:ext uri="{FF2B5EF4-FFF2-40B4-BE49-F238E27FC236}">
                <a16:creationId xmlns:a16="http://schemas.microsoft.com/office/drawing/2014/main" id="{C873F1D6-5FD8-42A7-8D2E-491E0A39F36E}"/>
              </a:ext>
            </a:extLst>
          </p:cNvPr>
          <p:cNvSpPr txBox="1"/>
          <p:nvPr/>
        </p:nvSpPr>
        <p:spPr>
          <a:xfrm>
            <a:off x="557482" y="2221051"/>
            <a:ext cx="2188448" cy="481901"/>
          </a:xfrm>
          <a:prstGeom prst="roundRect">
            <a:avLst/>
          </a:prstGeom>
          <a:solidFill>
            <a:schemeClr val="accent3">
              <a:lumMod val="20000"/>
              <a:lumOff val="80000"/>
            </a:schemeClr>
          </a:solidFill>
        </p:spPr>
        <p:txBody>
          <a:bodyPr wrap="square" rtlCol="0">
            <a:noAutofit/>
          </a:bodyPr>
          <a:lstStyle/>
          <a:p>
            <a:pPr marR="0" algn="ctr" defTabSz="914400" rtl="0" eaLnBrk="1" fontAlgn="auto" latinLnBrk="0" hangingPunct="1">
              <a:lnSpc>
                <a:spcPct val="100000"/>
              </a:lnSpc>
              <a:spcBef>
                <a:spcPts val="300"/>
              </a:spcBef>
              <a:spcAft>
                <a:spcPts val="0"/>
              </a:spcAft>
              <a:buClrTx/>
              <a:buSzTx/>
              <a:tabLst/>
            </a:pPr>
            <a:r>
              <a:rPr kumimoji="0" lang="fi-FI" sz="1100" b="1" i="0" u="none" strike="noStrike" kern="1200" cap="none" spc="0" normalizeH="0" baseline="0" noProof="0">
                <a:ln>
                  <a:noFill/>
                </a:ln>
                <a:solidFill>
                  <a:sysClr val="windowText" lastClr="000000"/>
                </a:solidFill>
                <a:effectLst/>
                <a:uLnTx/>
                <a:uFillTx/>
                <a:latin typeface="Barlow" panose="00000500000000000000" pitchFamily="2" charset="0"/>
                <a:ea typeface="+mn-ea"/>
                <a:cs typeface="+mn-cs"/>
              </a:rPr>
              <a:t>Tavoitteena pitkäjänteinen väyläpolitiikka</a:t>
            </a:r>
          </a:p>
        </p:txBody>
      </p:sp>
      <p:sp>
        <p:nvSpPr>
          <p:cNvPr id="72" name="Arrow: Down 71">
            <a:extLst>
              <a:ext uri="{FF2B5EF4-FFF2-40B4-BE49-F238E27FC236}">
                <a16:creationId xmlns:a16="http://schemas.microsoft.com/office/drawing/2014/main" id="{274B8290-CA99-0320-559A-D1039F13EB8B}"/>
              </a:ext>
              <a:ext uri="{C183D7F6-B498-43B3-948B-1728B52AA6E4}">
                <adec:decorative xmlns:adec="http://schemas.microsoft.com/office/drawing/2017/decorative" val="1"/>
              </a:ext>
            </a:extLst>
          </p:cNvPr>
          <p:cNvSpPr/>
          <p:nvPr/>
        </p:nvSpPr>
        <p:spPr>
          <a:xfrm>
            <a:off x="1387315" y="3458395"/>
            <a:ext cx="387831" cy="304562"/>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latin typeface="Barlow" panose="00000500000000000000" pitchFamily="2" charset="0"/>
            </a:endParaRPr>
          </a:p>
        </p:txBody>
      </p:sp>
      <p:sp>
        <p:nvSpPr>
          <p:cNvPr id="73" name="TextBox 72">
            <a:extLst>
              <a:ext uri="{FF2B5EF4-FFF2-40B4-BE49-F238E27FC236}">
                <a16:creationId xmlns:a16="http://schemas.microsoft.com/office/drawing/2014/main" id="{523E4E3B-AA56-D904-5986-FAA535963189}"/>
              </a:ext>
            </a:extLst>
          </p:cNvPr>
          <p:cNvSpPr txBox="1"/>
          <p:nvPr/>
        </p:nvSpPr>
        <p:spPr>
          <a:xfrm>
            <a:off x="1825607" y="3403326"/>
            <a:ext cx="1049045" cy="259680"/>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lang="fi-FI" sz="1100" i="1">
                <a:latin typeface="Barlow" panose="00000500000000000000" pitchFamily="2" charset="0"/>
              </a:rPr>
              <a:t>Luo edellytykset</a:t>
            </a:r>
            <a:endParaRPr kumimoji="0" lang="fi-FI" sz="1100" i="1" u="none" strike="noStrike" kern="1200" cap="none" spc="0" normalizeH="0" baseline="0" noProof="0">
              <a:ln>
                <a:noFill/>
              </a:ln>
              <a:effectLst/>
              <a:uLnTx/>
              <a:uFillTx/>
              <a:latin typeface="Barlow" panose="00000500000000000000" pitchFamily="2" charset="0"/>
              <a:ea typeface="+mn-ea"/>
              <a:cs typeface="+mn-cs"/>
            </a:endParaRPr>
          </a:p>
        </p:txBody>
      </p:sp>
      <p:sp>
        <p:nvSpPr>
          <p:cNvPr id="66" name="Rectangle 65">
            <a:extLst>
              <a:ext uri="{FF2B5EF4-FFF2-40B4-BE49-F238E27FC236}">
                <a16:creationId xmlns:a16="http://schemas.microsoft.com/office/drawing/2014/main" id="{915267F2-B6A0-D570-BEA3-F674D7D15681}"/>
              </a:ext>
            </a:extLst>
          </p:cNvPr>
          <p:cNvSpPr/>
          <p:nvPr/>
        </p:nvSpPr>
        <p:spPr>
          <a:xfrm>
            <a:off x="279691" y="3873772"/>
            <a:ext cx="2699999" cy="406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200" b="1">
                <a:solidFill>
                  <a:schemeClr val="tx1"/>
                </a:solidFill>
                <a:latin typeface="Barlow" panose="00000500000000000000" pitchFamily="2" charset="0"/>
              </a:rPr>
              <a:t>Väyläinvestoinnit</a:t>
            </a:r>
          </a:p>
        </p:txBody>
      </p:sp>
      <p:sp>
        <p:nvSpPr>
          <p:cNvPr id="69" name="Rectangle 68">
            <a:extLst>
              <a:ext uri="{FF2B5EF4-FFF2-40B4-BE49-F238E27FC236}">
                <a16:creationId xmlns:a16="http://schemas.microsoft.com/office/drawing/2014/main" id="{CC03317D-1185-69F1-3CAF-BC45C4C83305}"/>
              </a:ext>
            </a:extLst>
          </p:cNvPr>
          <p:cNvSpPr/>
          <p:nvPr/>
        </p:nvSpPr>
        <p:spPr>
          <a:xfrm>
            <a:off x="279690" y="4350941"/>
            <a:ext cx="891435" cy="6434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900">
                <a:solidFill>
                  <a:schemeClr val="tx1"/>
                </a:solidFill>
                <a:latin typeface="Barlow" panose="00000500000000000000" pitchFamily="2" charset="0"/>
              </a:rPr>
              <a:t>Väylien standardi-puutteiden korjaus</a:t>
            </a:r>
          </a:p>
        </p:txBody>
      </p:sp>
      <p:sp>
        <p:nvSpPr>
          <p:cNvPr id="70" name="Rectangle 69">
            <a:extLst>
              <a:ext uri="{FF2B5EF4-FFF2-40B4-BE49-F238E27FC236}">
                <a16:creationId xmlns:a16="http://schemas.microsoft.com/office/drawing/2014/main" id="{003C3187-0921-9133-9C9E-3F65991B7118}"/>
              </a:ext>
            </a:extLst>
          </p:cNvPr>
          <p:cNvSpPr/>
          <p:nvPr/>
        </p:nvSpPr>
        <p:spPr>
          <a:xfrm>
            <a:off x="1184921" y="4350942"/>
            <a:ext cx="804582" cy="6434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900">
                <a:solidFill>
                  <a:schemeClr val="tx1"/>
                </a:solidFill>
                <a:latin typeface="Barlow" panose="00000500000000000000" pitchFamily="2" charset="0"/>
              </a:rPr>
              <a:t>Väylien digitalisointi</a:t>
            </a:r>
          </a:p>
        </p:txBody>
      </p:sp>
      <p:sp>
        <p:nvSpPr>
          <p:cNvPr id="71" name="Rectangle 70">
            <a:extLst>
              <a:ext uri="{FF2B5EF4-FFF2-40B4-BE49-F238E27FC236}">
                <a16:creationId xmlns:a16="http://schemas.microsoft.com/office/drawing/2014/main" id="{0EE8EDD5-831E-6BAB-819D-4702D0246544}"/>
              </a:ext>
            </a:extLst>
          </p:cNvPr>
          <p:cNvSpPr/>
          <p:nvPr/>
        </p:nvSpPr>
        <p:spPr>
          <a:xfrm>
            <a:off x="2003299" y="4350942"/>
            <a:ext cx="976392" cy="6434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900">
                <a:solidFill>
                  <a:schemeClr val="tx1"/>
                </a:solidFill>
                <a:latin typeface="Barlow" panose="00000500000000000000" pitchFamily="2" charset="0"/>
              </a:rPr>
              <a:t>Lataus- ja jakelu-infrastruktuurin rakentaminen</a:t>
            </a:r>
          </a:p>
        </p:txBody>
      </p:sp>
      <p:sp>
        <p:nvSpPr>
          <p:cNvPr id="64" name="TextBox 63">
            <a:extLst>
              <a:ext uri="{FF2B5EF4-FFF2-40B4-BE49-F238E27FC236}">
                <a16:creationId xmlns:a16="http://schemas.microsoft.com/office/drawing/2014/main" id="{C5AD58E6-4059-84C8-D32B-1B6552735C40}"/>
              </a:ext>
            </a:extLst>
          </p:cNvPr>
          <p:cNvSpPr txBox="1"/>
          <p:nvPr/>
        </p:nvSpPr>
        <p:spPr>
          <a:xfrm>
            <a:off x="492831" y="5179675"/>
            <a:ext cx="2317750" cy="1097784"/>
          </a:xfrm>
          <a:prstGeom prst="rect">
            <a:avLst/>
          </a:prstGeom>
          <a:noFill/>
        </p:spPr>
        <p:txBody>
          <a:bodyPr wrap="square" rtlCol="0">
            <a:noAutofit/>
          </a:bodyPr>
          <a:lstStyle/>
          <a:p>
            <a:pPr marL="171450" marR="0" indent="-171450" algn="l" defTabSz="914400" rtl="0" eaLnBrk="1" fontAlgn="auto" latinLnBrk="0" hangingPunct="1">
              <a:lnSpc>
                <a:spcPct val="100000"/>
              </a:lnSpc>
              <a:spcBef>
                <a:spcPts val="300"/>
              </a:spcBef>
              <a:spcAft>
                <a:spcPts val="0"/>
              </a:spcAft>
              <a:buClrTx/>
              <a:buSzTx/>
              <a:buFont typeface="Wingdings" panose="05000000000000000000" pitchFamily="2" charset="2"/>
              <a:buChar char="ü"/>
              <a:tabLst/>
            </a:pPr>
            <a:r>
              <a:rPr kumimoji="0" lang="fi-FI" sz="1200" i="0" u="none" strike="noStrike" kern="1200" cap="none" spc="0" normalizeH="0" baseline="0" noProof="0">
                <a:ln>
                  <a:noFill/>
                </a:ln>
                <a:effectLst/>
                <a:uLnTx/>
                <a:uFillTx/>
                <a:latin typeface="Barlow" panose="00000500000000000000" pitchFamily="2" charset="0"/>
                <a:ea typeface="+mn-ea"/>
                <a:cs typeface="+mn-cs"/>
              </a:rPr>
              <a:t>Oikein ajoitettu perusväylänpito säästää pitkällä aikavälillä</a:t>
            </a:r>
          </a:p>
          <a:p>
            <a:pPr marL="171450" marR="0" indent="-171450" algn="l" defTabSz="914400" rtl="0" eaLnBrk="1" fontAlgn="auto" latinLnBrk="0" hangingPunct="1">
              <a:lnSpc>
                <a:spcPct val="100000"/>
              </a:lnSpc>
              <a:spcBef>
                <a:spcPts val="300"/>
              </a:spcBef>
              <a:spcAft>
                <a:spcPts val="0"/>
              </a:spcAft>
              <a:buClrTx/>
              <a:buSzTx/>
              <a:buFont typeface="Wingdings" panose="05000000000000000000" pitchFamily="2" charset="2"/>
              <a:buChar char="ü"/>
              <a:tabLst/>
            </a:pPr>
            <a:r>
              <a:rPr lang="fi-FI" sz="1200">
                <a:latin typeface="Barlow" panose="00000500000000000000" pitchFamily="2" charset="0"/>
              </a:rPr>
              <a:t>Rahoituksen tehokas hyödyntäminen</a:t>
            </a:r>
          </a:p>
          <a:p>
            <a:pPr marL="171450" marR="0" indent="-171450" algn="l" defTabSz="914400" rtl="0" eaLnBrk="1" fontAlgn="auto" latinLnBrk="0" hangingPunct="1">
              <a:lnSpc>
                <a:spcPct val="100000"/>
              </a:lnSpc>
              <a:spcBef>
                <a:spcPts val="300"/>
              </a:spcBef>
              <a:spcAft>
                <a:spcPts val="0"/>
              </a:spcAft>
              <a:buClrTx/>
              <a:buSzTx/>
              <a:buFont typeface="Wingdings" panose="05000000000000000000" pitchFamily="2" charset="2"/>
              <a:buChar char="ü"/>
              <a:tabLst/>
            </a:pPr>
            <a:endParaRPr lang="fi-FI" sz="1200">
              <a:latin typeface="Barlow" panose="00000500000000000000" pitchFamily="2" charset="0"/>
            </a:endParaRPr>
          </a:p>
        </p:txBody>
      </p:sp>
      <p:cxnSp>
        <p:nvCxnSpPr>
          <p:cNvPr id="5" name="Straight Connector 4">
            <a:extLst>
              <a:ext uri="{FF2B5EF4-FFF2-40B4-BE49-F238E27FC236}">
                <a16:creationId xmlns:a16="http://schemas.microsoft.com/office/drawing/2014/main" id="{7827FF81-D4F6-4D66-8D32-B3444E5B7AF7}"/>
              </a:ext>
              <a:ext uri="{C183D7F6-B498-43B3-948B-1728B52AA6E4}">
                <adec:decorative xmlns:adec="http://schemas.microsoft.com/office/drawing/2017/decorative" val="1"/>
              </a:ext>
            </a:extLst>
          </p:cNvPr>
          <p:cNvCxnSpPr>
            <a:cxnSpLocks/>
          </p:cNvCxnSpPr>
          <p:nvPr/>
        </p:nvCxnSpPr>
        <p:spPr>
          <a:xfrm>
            <a:off x="3130286" y="935584"/>
            <a:ext cx="0" cy="5694595"/>
          </a:xfrm>
          <a:prstGeom prst="line">
            <a:avLst/>
          </a:prstGeom>
          <a:ln w="19050">
            <a:solidFill>
              <a:schemeClr val="accent2">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C7BEBC36-1A55-4932-9147-23F58F459B76}"/>
              </a:ext>
            </a:extLst>
          </p:cNvPr>
          <p:cNvGrpSpPr/>
          <p:nvPr/>
        </p:nvGrpSpPr>
        <p:grpSpPr>
          <a:xfrm>
            <a:off x="3254767" y="950363"/>
            <a:ext cx="2700000" cy="1151582"/>
            <a:chOff x="3307920" y="730220"/>
            <a:chExt cx="2700000" cy="1151582"/>
          </a:xfrm>
        </p:grpSpPr>
        <p:sp>
          <p:nvSpPr>
            <p:cNvPr id="24" name="TextBox 23">
              <a:extLst>
                <a:ext uri="{FF2B5EF4-FFF2-40B4-BE49-F238E27FC236}">
                  <a16:creationId xmlns:a16="http://schemas.microsoft.com/office/drawing/2014/main" id="{2D4753D9-E90C-715D-0579-2E941CF28CE5}"/>
                </a:ext>
              </a:extLst>
            </p:cNvPr>
            <p:cNvSpPr txBox="1"/>
            <p:nvPr/>
          </p:nvSpPr>
          <p:spPr>
            <a:xfrm>
              <a:off x="3307920" y="1406363"/>
              <a:ext cx="2700000" cy="475439"/>
            </a:xfrm>
            <a:prstGeom prst="rect">
              <a:avLst/>
            </a:prstGeom>
            <a:solidFill>
              <a:schemeClr val="accent2"/>
            </a:solidFill>
            <a:ln>
              <a:noFill/>
            </a:ln>
          </p:spPr>
          <p:txBody>
            <a:bodyPr wrap="square" rtlCol="0">
              <a:noAutofit/>
            </a:bodyPr>
            <a:lstStyle/>
            <a:p>
              <a:pPr marL="0" indent="0" algn="ctr">
                <a:buNone/>
              </a:pPr>
              <a:r>
                <a:rPr lang="fi-FI" sz="1200">
                  <a:latin typeface="Barlow" panose="00000500000000000000" pitchFamily="2" charset="0"/>
                </a:rPr>
                <a:t>PÄÄVÄYLIEN LAATUTASO </a:t>
              </a:r>
              <a:br>
                <a:rPr lang="fi-FI" sz="1200">
                  <a:latin typeface="Barlow" panose="00000500000000000000" pitchFamily="2" charset="0"/>
                </a:rPr>
              </a:br>
              <a:r>
                <a:rPr lang="fi-FI" sz="1200">
                  <a:latin typeface="Barlow" panose="00000500000000000000" pitchFamily="2" charset="0"/>
                </a:rPr>
                <a:t>VASTAA KYSYNTÄÄ</a:t>
              </a:r>
            </a:p>
          </p:txBody>
        </p:sp>
        <p:pic>
          <p:nvPicPr>
            <p:cNvPr id="27" name="Graphic 26">
              <a:extLst>
                <a:ext uri="{FF2B5EF4-FFF2-40B4-BE49-F238E27FC236}">
                  <a16:creationId xmlns:a16="http://schemas.microsoft.com/office/drawing/2014/main" id="{00E0B271-E898-7F6B-9740-B556DBFD323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41478"/>
            <a:stretch/>
          </p:blipFill>
          <p:spPr>
            <a:xfrm>
              <a:off x="4738764" y="748022"/>
              <a:ext cx="791538" cy="561975"/>
            </a:xfrm>
            <a:prstGeom prst="rect">
              <a:avLst/>
            </a:prstGeom>
          </p:spPr>
        </p:pic>
        <p:pic>
          <p:nvPicPr>
            <p:cNvPr id="28" name="Graphic 27">
              <a:extLst>
                <a:ext uri="{FF2B5EF4-FFF2-40B4-BE49-F238E27FC236}">
                  <a16:creationId xmlns:a16="http://schemas.microsoft.com/office/drawing/2014/main" id="{55D3D5F1-6792-687C-CFF2-18B25A830F4F}"/>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51020"/>
            <a:stretch/>
          </p:blipFill>
          <p:spPr>
            <a:xfrm>
              <a:off x="3844656" y="730220"/>
              <a:ext cx="583162" cy="581025"/>
            </a:xfrm>
            <a:prstGeom prst="rect">
              <a:avLst/>
            </a:prstGeom>
          </p:spPr>
        </p:pic>
      </p:grpSp>
      <p:sp>
        <p:nvSpPr>
          <p:cNvPr id="60" name="TextBox 59">
            <a:extLst>
              <a:ext uri="{FF2B5EF4-FFF2-40B4-BE49-F238E27FC236}">
                <a16:creationId xmlns:a16="http://schemas.microsoft.com/office/drawing/2014/main" id="{2EE127B8-80AE-4378-A4DA-DD5906A20E14}"/>
              </a:ext>
            </a:extLst>
          </p:cNvPr>
          <p:cNvSpPr txBox="1"/>
          <p:nvPr/>
        </p:nvSpPr>
        <p:spPr>
          <a:xfrm>
            <a:off x="3494222" y="2228450"/>
            <a:ext cx="2188448" cy="481901"/>
          </a:xfrm>
          <a:prstGeom prst="roundRect">
            <a:avLst/>
          </a:prstGeom>
          <a:solidFill>
            <a:schemeClr val="accent3">
              <a:lumMod val="20000"/>
              <a:lumOff val="80000"/>
            </a:schemeClr>
          </a:solidFill>
        </p:spPr>
        <p:txBody>
          <a:bodyPr wrap="square" rtlCol="0">
            <a:noAutofit/>
          </a:bodyPr>
          <a:lstStyle/>
          <a:p>
            <a:pPr marR="0" algn="ctr" defTabSz="914400" rtl="0" eaLnBrk="1" fontAlgn="auto" latinLnBrk="0" hangingPunct="1">
              <a:lnSpc>
                <a:spcPct val="100000"/>
              </a:lnSpc>
              <a:spcBef>
                <a:spcPts val="300"/>
              </a:spcBef>
              <a:spcAft>
                <a:spcPts val="0"/>
              </a:spcAft>
              <a:buClrTx/>
              <a:buSzTx/>
              <a:tabLst/>
            </a:pPr>
            <a:r>
              <a:rPr kumimoji="0" lang="fi-FI" sz="1100" b="1" i="0" u="none" strike="noStrike" kern="1200" cap="none" spc="0" normalizeH="0" baseline="0" noProof="0">
                <a:ln>
                  <a:noFill/>
                </a:ln>
                <a:solidFill>
                  <a:sysClr val="windowText" lastClr="000000"/>
                </a:solidFill>
                <a:effectLst/>
                <a:uLnTx/>
                <a:uFillTx/>
                <a:latin typeface="Barlow" panose="00000500000000000000" pitchFamily="2" charset="0"/>
                <a:ea typeface="+mn-ea"/>
                <a:cs typeface="+mn-cs"/>
              </a:rPr>
              <a:t>Tavoitteena sujuvat ja ennakoitavat kuljetukset </a:t>
            </a:r>
          </a:p>
        </p:txBody>
      </p:sp>
      <p:sp>
        <p:nvSpPr>
          <p:cNvPr id="76" name="TextBox 75">
            <a:extLst>
              <a:ext uri="{FF2B5EF4-FFF2-40B4-BE49-F238E27FC236}">
                <a16:creationId xmlns:a16="http://schemas.microsoft.com/office/drawing/2014/main" id="{7DB28319-02C4-4A17-F9BE-0FFE4212ACEF}"/>
              </a:ext>
            </a:extLst>
          </p:cNvPr>
          <p:cNvSpPr txBox="1"/>
          <p:nvPr/>
        </p:nvSpPr>
        <p:spPr>
          <a:xfrm>
            <a:off x="4713476" y="3128252"/>
            <a:ext cx="1097861" cy="766797"/>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200" i="1" u="none" strike="noStrike" kern="1200" cap="none" spc="0" normalizeH="0" baseline="0" noProof="0">
                <a:ln>
                  <a:noFill/>
                </a:ln>
                <a:effectLst/>
                <a:uLnTx/>
                <a:uFillTx/>
                <a:latin typeface="Barlow" panose="00000500000000000000" pitchFamily="2" charset="0"/>
                <a:ea typeface="+mn-ea"/>
                <a:cs typeface="+mn-cs"/>
              </a:rPr>
              <a:t>Pääteiden ja ratojen laatutason</a:t>
            </a:r>
            <a:r>
              <a:rPr lang="fi-FI" sz="1200" i="1">
                <a:latin typeface="Barlow" panose="00000500000000000000" pitchFamily="2" charset="0"/>
              </a:rPr>
              <a:t> </a:t>
            </a:r>
            <a:r>
              <a:rPr kumimoji="0" lang="fi-FI" sz="1200" i="1" u="none" strike="noStrike" kern="1200" cap="none" spc="0" normalizeH="0" baseline="0" noProof="0">
                <a:ln>
                  <a:noFill/>
                </a:ln>
                <a:effectLst/>
                <a:uLnTx/>
                <a:uFillTx/>
                <a:latin typeface="Barlow" panose="00000500000000000000" pitchFamily="2" charset="0"/>
                <a:ea typeface="+mn-ea"/>
                <a:cs typeface="+mn-cs"/>
              </a:rPr>
              <a:t>visio 2050</a:t>
            </a:r>
          </a:p>
        </p:txBody>
      </p:sp>
      <p:cxnSp>
        <p:nvCxnSpPr>
          <p:cNvPr id="39" name="Straight Connector 38">
            <a:extLst>
              <a:ext uri="{FF2B5EF4-FFF2-40B4-BE49-F238E27FC236}">
                <a16:creationId xmlns:a16="http://schemas.microsoft.com/office/drawing/2014/main" id="{5A75C2D0-7B3C-4B1E-820F-B34E97E00426}"/>
              </a:ext>
              <a:ext uri="{C183D7F6-B498-43B3-948B-1728B52AA6E4}">
                <adec:decorative xmlns:adec="http://schemas.microsoft.com/office/drawing/2017/decorative" val="1"/>
              </a:ext>
            </a:extLst>
          </p:cNvPr>
          <p:cNvCxnSpPr>
            <a:cxnSpLocks/>
          </p:cNvCxnSpPr>
          <p:nvPr/>
        </p:nvCxnSpPr>
        <p:spPr>
          <a:xfrm>
            <a:off x="6096000" y="925074"/>
            <a:ext cx="0" cy="5617460"/>
          </a:xfrm>
          <a:prstGeom prst="line">
            <a:avLst/>
          </a:prstGeom>
          <a:ln w="19050">
            <a:solidFill>
              <a:schemeClr val="accent2">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94FB12D-FE5F-48B1-97CA-033D540C4754}"/>
              </a:ext>
            </a:extLst>
          </p:cNvPr>
          <p:cNvGrpSpPr/>
          <p:nvPr/>
        </p:nvGrpSpPr>
        <p:grpSpPr>
          <a:xfrm>
            <a:off x="6228673" y="897676"/>
            <a:ext cx="2700000" cy="1204269"/>
            <a:chOff x="6243052" y="677533"/>
            <a:chExt cx="2700000" cy="1204269"/>
          </a:xfrm>
        </p:grpSpPr>
        <p:sp>
          <p:nvSpPr>
            <p:cNvPr id="14" name="TextBox 13">
              <a:extLst>
                <a:ext uri="{FF2B5EF4-FFF2-40B4-BE49-F238E27FC236}">
                  <a16:creationId xmlns:a16="http://schemas.microsoft.com/office/drawing/2014/main" id="{05534F2C-7E0A-F2CD-553B-D50DAFD0CCA4}"/>
                </a:ext>
              </a:extLst>
            </p:cNvPr>
            <p:cNvSpPr txBox="1"/>
            <p:nvPr/>
          </p:nvSpPr>
          <p:spPr>
            <a:xfrm>
              <a:off x="6243052" y="1393186"/>
              <a:ext cx="2700000" cy="488616"/>
            </a:xfrm>
            <a:prstGeom prst="rect">
              <a:avLst/>
            </a:prstGeom>
            <a:solidFill>
              <a:schemeClr val="accent2"/>
            </a:solidFill>
            <a:ln>
              <a:noFill/>
            </a:ln>
          </p:spPr>
          <p:txBody>
            <a:bodyPr wrap="square" rtlCol="0">
              <a:noAutofit/>
            </a:bodyPr>
            <a:lstStyle/>
            <a:p>
              <a:pPr marL="0" indent="0" algn="ctr">
                <a:buNone/>
              </a:pPr>
              <a:r>
                <a:rPr lang="fi-FI" sz="1200">
                  <a:latin typeface="Barlow" panose="00000500000000000000" pitchFamily="2" charset="0"/>
                </a:rPr>
                <a:t>PÄÄVÄYLÄVERKKO </a:t>
              </a:r>
              <a:br>
                <a:rPr lang="fi-FI" sz="1200">
                  <a:latin typeface="Barlow" panose="00000500000000000000" pitchFamily="2" charset="0"/>
                </a:rPr>
              </a:br>
              <a:r>
                <a:rPr lang="fi-FI" sz="1200">
                  <a:latin typeface="Barlow" panose="00000500000000000000" pitchFamily="2" charset="0"/>
                </a:rPr>
                <a:t>ON DIGITALISOITU</a:t>
              </a:r>
            </a:p>
          </p:txBody>
        </p:sp>
        <p:pic>
          <p:nvPicPr>
            <p:cNvPr id="16" name="Graphic 15">
              <a:extLst>
                <a:ext uri="{FF2B5EF4-FFF2-40B4-BE49-F238E27FC236}">
                  <a16:creationId xmlns:a16="http://schemas.microsoft.com/office/drawing/2014/main" id="{CC611D65-8E05-202B-D183-AA39F51EFD6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60422" y="677533"/>
              <a:ext cx="1209675" cy="609600"/>
            </a:xfrm>
            <a:prstGeom prst="rect">
              <a:avLst/>
            </a:prstGeom>
          </p:spPr>
        </p:pic>
      </p:grpSp>
      <p:sp>
        <p:nvSpPr>
          <p:cNvPr id="49" name="TextBox 48">
            <a:extLst>
              <a:ext uri="{FF2B5EF4-FFF2-40B4-BE49-F238E27FC236}">
                <a16:creationId xmlns:a16="http://schemas.microsoft.com/office/drawing/2014/main" id="{39DCB310-6609-4181-B863-866A3CB45FFC}"/>
              </a:ext>
            </a:extLst>
          </p:cNvPr>
          <p:cNvSpPr txBox="1"/>
          <p:nvPr/>
        </p:nvSpPr>
        <p:spPr>
          <a:xfrm>
            <a:off x="6491486" y="2236472"/>
            <a:ext cx="2188448" cy="481901"/>
          </a:xfrm>
          <a:prstGeom prst="roundRect">
            <a:avLst/>
          </a:prstGeom>
          <a:solidFill>
            <a:schemeClr val="accent3">
              <a:lumMod val="20000"/>
              <a:lumOff val="80000"/>
            </a:schemeClr>
          </a:solidFill>
        </p:spPr>
        <p:txBody>
          <a:bodyPr wrap="square" rtlCol="0">
            <a:noAutofit/>
          </a:bodyPr>
          <a:lstStyle/>
          <a:p>
            <a:pPr marR="0" algn="ctr" defTabSz="914400" rtl="0" eaLnBrk="1" fontAlgn="auto" latinLnBrk="0" hangingPunct="1">
              <a:lnSpc>
                <a:spcPct val="100000"/>
              </a:lnSpc>
              <a:spcBef>
                <a:spcPts val="300"/>
              </a:spcBef>
              <a:spcAft>
                <a:spcPts val="0"/>
              </a:spcAft>
              <a:buClrTx/>
              <a:buSzTx/>
              <a:tabLst/>
            </a:pPr>
            <a:r>
              <a:rPr kumimoji="0" lang="fi-FI" sz="1100" b="1" i="0" u="none" strike="noStrike" kern="1200" cap="none" spc="0" normalizeH="0" baseline="0" noProof="0">
                <a:ln>
                  <a:noFill/>
                </a:ln>
                <a:solidFill>
                  <a:sysClr val="windowText" lastClr="000000"/>
                </a:solidFill>
                <a:effectLst/>
                <a:uLnTx/>
                <a:uFillTx/>
                <a:latin typeface="Barlow" panose="00000500000000000000" pitchFamily="2" charset="0"/>
                <a:ea typeface="+mn-ea"/>
                <a:cs typeface="+mn-cs"/>
              </a:rPr>
              <a:t>Tavoitteena elinkeinoelämän toimitusketjujen </a:t>
            </a:r>
            <a:r>
              <a:rPr lang="fi-FI" sz="1100" b="1">
                <a:solidFill>
                  <a:sysClr val="windowText" lastClr="000000"/>
                </a:solidFill>
                <a:latin typeface="Barlow" panose="00000500000000000000" pitchFamily="2" charset="0"/>
              </a:rPr>
              <a:t>tehokkuus</a:t>
            </a:r>
            <a:endParaRPr kumimoji="0" lang="fi-FI" sz="1100" b="1" i="0" u="none" strike="noStrike" kern="1200" cap="none" spc="0" normalizeH="0" baseline="0" noProof="0">
              <a:ln>
                <a:noFill/>
              </a:ln>
              <a:solidFill>
                <a:sysClr val="windowText" lastClr="000000"/>
              </a:solidFill>
              <a:effectLst/>
              <a:uLnTx/>
              <a:uFillTx/>
              <a:latin typeface="Barlow" panose="00000500000000000000" pitchFamily="2" charset="0"/>
              <a:ea typeface="+mn-ea"/>
              <a:cs typeface="+mn-cs"/>
            </a:endParaRPr>
          </a:p>
        </p:txBody>
      </p:sp>
      <p:sp>
        <p:nvSpPr>
          <p:cNvPr id="17" name="TextBox 16">
            <a:extLst>
              <a:ext uri="{FF2B5EF4-FFF2-40B4-BE49-F238E27FC236}">
                <a16:creationId xmlns:a16="http://schemas.microsoft.com/office/drawing/2014/main" id="{A07841A6-608C-4AC7-A4A7-803D418CB812}"/>
              </a:ext>
            </a:extLst>
          </p:cNvPr>
          <p:cNvSpPr txBox="1"/>
          <p:nvPr/>
        </p:nvSpPr>
        <p:spPr>
          <a:xfrm>
            <a:off x="6946734" y="2838973"/>
            <a:ext cx="1226306" cy="221054"/>
          </a:xfrm>
          <a:prstGeom prst="rect">
            <a:avLst/>
          </a:prstGeom>
          <a:noFill/>
        </p:spPr>
        <p:txBody>
          <a:bodyPr wrap="square" rtlCol="0">
            <a:noAutofit/>
          </a:bodyPr>
          <a:lstStyle/>
          <a:p>
            <a:pPr marR="0" algn="ctr" defTabSz="914400" rtl="0" eaLnBrk="1" fontAlgn="auto" latinLnBrk="0" hangingPunct="1">
              <a:lnSpc>
                <a:spcPct val="100000"/>
              </a:lnSpc>
              <a:spcBef>
                <a:spcPts val="300"/>
              </a:spcBef>
              <a:spcAft>
                <a:spcPts val="0"/>
              </a:spcAft>
              <a:buClrTx/>
              <a:buSzTx/>
              <a:tabLst/>
            </a:pPr>
            <a:r>
              <a:rPr kumimoji="0" lang="fi-FI" sz="1200" i="0" u="none" strike="noStrike" kern="1200" cap="none" spc="0" normalizeH="0" baseline="0" noProof="0">
                <a:ln>
                  <a:noFill/>
                </a:ln>
                <a:effectLst/>
                <a:uLnTx/>
                <a:uFillTx/>
                <a:latin typeface="Barlow" panose="00000500000000000000" pitchFamily="2" charset="0"/>
                <a:ea typeface="+mn-ea"/>
                <a:cs typeface="+mn-cs"/>
              </a:rPr>
              <a:t>ÄLYVÄYLÄT</a:t>
            </a:r>
          </a:p>
        </p:txBody>
      </p:sp>
      <p:sp>
        <p:nvSpPr>
          <p:cNvPr id="18" name="Oval 17">
            <a:extLst>
              <a:ext uri="{FF2B5EF4-FFF2-40B4-BE49-F238E27FC236}">
                <a16:creationId xmlns:a16="http://schemas.microsoft.com/office/drawing/2014/main" id="{80A7622D-EAFB-403D-9F86-615565DEFA19}"/>
              </a:ext>
            </a:extLst>
          </p:cNvPr>
          <p:cNvSpPr/>
          <p:nvPr/>
        </p:nvSpPr>
        <p:spPr>
          <a:xfrm>
            <a:off x="6366924" y="3128252"/>
            <a:ext cx="854850" cy="8548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fi-FI" sz="1000">
                <a:latin typeface="Barlow" panose="00000500000000000000" pitchFamily="2" charset="0"/>
              </a:rPr>
              <a:t>Pääväylien </a:t>
            </a:r>
            <a:br>
              <a:rPr lang="fi-FI" sz="1000">
                <a:latin typeface="Barlow" panose="00000500000000000000" pitchFamily="2" charset="0"/>
              </a:rPr>
            </a:br>
            <a:r>
              <a:rPr lang="fi-FI" sz="1000">
                <a:latin typeface="Barlow" panose="00000500000000000000" pitchFamily="2" charset="0"/>
              </a:rPr>
              <a:t>digi-</a:t>
            </a:r>
            <a:br>
              <a:rPr lang="fi-FI" sz="1000">
                <a:latin typeface="Barlow" panose="00000500000000000000" pitchFamily="2" charset="0"/>
              </a:rPr>
            </a:br>
            <a:r>
              <a:rPr lang="fi-FI" sz="1000">
                <a:latin typeface="Barlow" panose="00000500000000000000" pitchFamily="2" charset="0"/>
              </a:rPr>
              <a:t>kaksonen</a:t>
            </a:r>
          </a:p>
        </p:txBody>
      </p:sp>
      <p:sp>
        <p:nvSpPr>
          <p:cNvPr id="52" name="Oval 51">
            <a:extLst>
              <a:ext uri="{FF2B5EF4-FFF2-40B4-BE49-F238E27FC236}">
                <a16:creationId xmlns:a16="http://schemas.microsoft.com/office/drawing/2014/main" id="{F6E7BB36-DBDE-41E0-9770-C38AE7A0F254}"/>
              </a:ext>
            </a:extLst>
          </p:cNvPr>
          <p:cNvSpPr/>
          <p:nvPr/>
        </p:nvSpPr>
        <p:spPr>
          <a:xfrm>
            <a:off x="7160422" y="3128252"/>
            <a:ext cx="854850" cy="8548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fi-FI" sz="1000">
                <a:latin typeface="Barlow" panose="00000500000000000000" pitchFamily="2" charset="0"/>
              </a:rPr>
              <a:t>Reaali-</a:t>
            </a:r>
            <a:br>
              <a:rPr lang="fi-FI" sz="1000">
                <a:latin typeface="Barlow" panose="00000500000000000000" pitchFamily="2" charset="0"/>
              </a:rPr>
            </a:br>
            <a:r>
              <a:rPr lang="fi-FI" sz="1000">
                <a:latin typeface="Barlow" panose="00000500000000000000" pitchFamily="2" charset="0"/>
              </a:rPr>
              <a:t>aikainen </a:t>
            </a:r>
            <a:br>
              <a:rPr lang="fi-FI" sz="1000">
                <a:latin typeface="Barlow" panose="00000500000000000000" pitchFamily="2" charset="0"/>
              </a:rPr>
            </a:br>
            <a:r>
              <a:rPr lang="fi-FI" sz="1000">
                <a:latin typeface="Barlow" panose="00000500000000000000" pitchFamily="2" charset="0"/>
              </a:rPr>
              <a:t>tilannetieto</a:t>
            </a:r>
          </a:p>
        </p:txBody>
      </p:sp>
      <p:sp>
        <p:nvSpPr>
          <p:cNvPr id="53" name="Oval 52">
            <a:extLst>
              <a:ext uri="{FF2B5EF4-FFF2-40B4-BE49-F238E27FC236}">
                <a16:creationId xmlns:a16="http://schemas.microsoft.com/office/drawing/2014/main" id="{ED81B0FC-32E6-4074-A3DD-9F346095A574}"/>
              </a:ext>
            </a:extLst>
          </p:cNvPr>
          <p:cNvSpPr/>
          <p:nvPr/>
        </p:nvSpPr>
        <p:spPr>
          <a:xfrm>
            <a:off x="7953920" y="3150329"/>
            <a:ext cx="854850" cy="8548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fi-FI" sz="1000">
                <a:latin typeface="Barlow" panose="00000500000000000000" pitchFamily="2" charset="0"/>
              </a:rPr>
              <a:t>Älyliikenteen </a:t>
            </a:r>
            <a:br>
              <a:rPr lang="fi-FI" sz="1000">
                <a:latin typeface="Barlow" panose="00000500000000000000" pitchFamily="2" charset="0"/>
              </a:rPr>
            </a:br>
            <a:r>
              <a:rPr lang="fi-FI" sz="1000">
                <a:latin typeface="Barlow" panose="00000500000000000000" pitchFamily="2" charset="0"/>
              </a:rPr>
              <a:t>palvelut ja </a:t>
            </a:r>
            <a:br>
              <a:rPr lang="fi-FI" sz="1000">
                <a:latin typeface="Barlow" panose="00000500000000000000" pitchFamily="2" charset="0"/>
              </a:rPr>
            </a:br>
            <a:r>
              <a:rPr lang="fi-FI" sz="1000">
                <a:latin typeface="Barlow" panose="00000500000000000000" pitchFamily="2" charset="0"/>
              </a:rPr>
              <a:t>automaatio</a:t>
            </a:r>
          </a:p>
        </p:txBody>
      </p:sp>
      <p:sp>
        <p:nvSpPr>
          <p:cNvPr id="50" name="TextBox 49">
            <a:extLst>
              <a:ext uri="{FF2B5EF4-FFF2-40B4-BE49-F238E27FC236}">
                <a16:creationId xmlns:a16="http://schemas.microsoft.com/office/drawing/2014/main" id="{7E3B7F23-4ABC-4B58-98C4-6ACB418FFFB8}"/>
              </a:ext>
            </a:extLst>
          </p:cNvPr>
          <p:cNvSpPr txBox="1"/>
          <p:nvPr/>
        </p:nvSpPr>
        <p:spPr>
          <a:xfrm>
            <a:off x="6946734" y="4097998"/>
            <a:ext cx="1226306" cy="221054"/>
          </a:xfrm>
          <a:prstGeom prst="rect">
            <a:avLst/>
          </a:prstGeom>
          <a:noFill/>
        </p:spPr>
        <p:txBody>
          <a:bodyPr wrap="square" rtlCol="0">
            <a:noAutofit/>
          </a:bodyPr>
          <a:lstStyle/>
          <a:p>
            <a:pPr marR="0" algn="ctr" defTabSz="914400" rtl="0" eaLnBrk="1" fontAlgn="auto" latinLnBrk="0" hangingPunct="1">
              <a:lnSpc>
                <a:spcPct val="100000"/>
              </a:lnSpc>
              <a:spcBef>
                <a:spcPts val="300"/>
              </a:spcBef>
              <a:spcAft>
                <a:spcPts val="0"/>
              </a:spcAft>
              <a:buClrTx/>
              <a:buSzTx/>
              <a:tabLst/>
            </a:pPr>
            <a:r>
              <a:rPr kumimoji="0" lang="fi-FI" sz="1200" i="0" u="none" strike="noStrike" kern="1200" cap="none" spc="0" normalizeH="0" baseline="0" noProof="0">
                <a:ln>
                  <a:noFill/>
                </a:ln>
                <a:effectLst/>
                <a:uLnTx/>
                <a:uFillTx/>
                <a:latin typeface="Barlow" panose="00000500000000000000" pitchFamily="2" charset="0"/>
                <a:ea typeface="+mn-ea"/>
                <a:cs typeface="+mn-cs"/>
              </a:rPr>
              <a:t>DIGIRADAT</a:t>
            </a:r>
          </a:p>
        </p:txBody>
      </p:sp>
      <p:sp>
        <p:nvSpPr>
          <p:cNvPr id="54" name="Oval 53">
            <a:extLst>
              <a:ext uri="{FF2B5EF4-FFF2-40B4-BE49-F238E27FC236}">
                <a16:creationId xmlns:a16="http://schemas.microsoft.com/office/drawing/2014/main" id="{F72FCC10-1655-4655-8CA3-EEE5C6BB1D9E}"/>
              </a:ext>
            </a:extLst>
          </p:cNvPr>
          <p:cNvSpPr/>
          <p:nvPr/>
        </p:nvSpPr>
        <p:spPr>
          <a:xfrm>
            <a:off x="6362650" y="4378322"/>
            <a:ext cx="854850" cy="854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fi-FI" sz="1000">
                <a:solidFill>
                  <a:schemeClr val="tx1"/>
                </a:solidFill>
                <a:latin typeface="Barlow" panose="00000500000000000000" pitchFamily="2" charset="0"/>
              </a:rPr>
              <a:t>Moderni</a:t>
            </a:r>
            <a:br>
              <a:rPr lang="fi-FI" sz="1000">
                <a:solidFill>
                  <a:schemeClr val="tx1"/>
                </a:solidFill>
                <a:latin typeface="Barlow" panose="00000500000000000000" pitchFamily="2" charset="0"/>
              </a:rPr>
            </a:br>
            <a:r>
              <a:rPr lang="fi-FI" sz="1000">
                <a:solidFill>
                  <a:schemeClr val="tx1"/>
                </a:solidFill>
                <a:latin typeface="Barlow" panose="00000500000000000000" pitchFamily="2" charset="0"/>
              </a:rPr>
              <a:t>kulunvalvonta</a:t>
            </a:r>
          </a:p>
        </p:txBody>
      </p:sp>
      <p:sp>
        <p:nvSpPr>
          <p:cNvPr id="55" name="Oval 54">
            <a:extLst>
              <a:ext uri="{FF2B5EF4-FFF2-40B4-BE49-F238E27FC236}">
                <a16:creationId xmlns:a16="http://schemas.microsoft.com/office/drawing/2014/main" id="{F1843DAF-A82B-4371-ABD1-3F60874D1DAC}"/>
              </a:ext>
            </a:extLst>
          </p:cNvPr>
          <p:cNvSpPr/>
          <p:nvPr/>
        </p:nvSpPr>
        <p:spPr>
          <a:xfrm>
            <a:off x="7156148" y="4378322"/>
            <a:ext cx="854850" cy="854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fi-FI" sz="1000">
                <a:solidFill>
                  <a:schemeClr val="tx1"/>
                </a:solidFill>
                <a:latin typeface="Barlow" panose="00000500000000000000" pitchFamily="2" charset="0"/>
              </a:rPr>
              <a:t>Rata-</a:t>
            </a:r>
            <a:br>
              <a:rPr lang="fi-FI" sz="1000">
                <a:solidFill>
                  <a:schemeClr val="tx1"/>
                </a:solidFill>
                <a:latin typeface="Barlow" panose="00000500000000000000" pitchFamily="2" charset="0"/>
              </a:rPr>
            </a:br>
            <a:r>
              <a:rPr lang="fi-FI" sz="1000">
                <a:solidFill>
                  <a:schemeClr val="tx1"/>
                </a:solidFill>
                <a:latin typeface="Barlow" panose="00000500000000000000" pitchFamily="2" charset="0"/>
              </a:rPr>
              <a:t>kapasiteetti</a:t>
            </a:r>
            <a:br>
              <a:rPr lang="fi-FI" sz="1000">
                <a:solidFill>
                  <a:schemeClr val="tx1"/>
                </a:solidFill>
                <a:latin typeface="Barlow" panose="00000500000000000000" pitchFamily="2" charset="0"/>
              </a:rPr>
            </a:br>
            <a:r>
              <a:rPr lang="fi-FI" sz="1000">
                <a:solidFill>
                  <a:schemeClr val="tx1"/>
                </a:solidFill>
                <a:latin typeface="Barlow" panose="00000500000000000000" pitchFamily="2" charset="0"/>
              </a:rPr>
              <a:t>täydessä</a:t>
            </a:r>
            <a:br>
              <a:rPr lang="fi-FI" sz="1000">
                <a:solidFill>
                  <a:schemeClr val="tx1"/>
                </a:solidFill>
                <a:latin typeface="Barlow" panose="00000500000000000000" pitchFamily="2" charset="0"/>
              </a:rPr>
            </a:br>
            <a:r>
              <a:rPr lang="fi-FI" sz="1000">
                <a:solidFill>
                  <a:schemeClr val="tx1"/>
                </a:solidFill>
                <a:latin typeface="Barlow" panose="00000500000000000000" pitchFamily="2" charset="0"/>
              </a:rPr>
              <a:t>käytössä</a:t>
            </a:r>
          </a:p>
        </p:txBody>
      </p:sp>
      <p:sp>
        <p:nvSpPr>
          <p:cNvPr id="56" name="Oval 55">
            <a:extLst>
              <a:ext uri="{FF2B5EF4-FFF2-40B4-BE49-F238E27FC236}">
                <a16:creationId xmlns:a16="http://schemas.microsoft.com/office/drawing/2014/main" id="{41681B15-F61E-42DE-9717-9356C73E75D2}"/>
              </a:ext>
            </a:extLst>
          </p:cNvPr>
          <p:cNvSpPr/>
          <p:nvPr/>
        </p:nvSpPr>
        <p:spPr>
          <a:xfrm>
            <a:off x="7949646" y="4400399"/>
            <a:ext cx="854850" cy="854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fi-FI" sz="1000">
                <a:solidFill>
                  <a:schemeClr val="tx1"/>
                </a:solidFill>
                <a:latin typeface="Barlow" panose="00000500000000000000" pitchFamily="2" charset="0"/>
              </a:rPr>
              <a:t>Tavarajunien</a:t>
            </a:r>
            <a:br>
              <a:rPr lang="fi-FI" sz="1000">
                <a:solidFill>
                  <a:schemeClr val="tx1"/>
                </a:solidFill>
                <a:latin typeface="Barlow" panose="00000500000000000000" pitchFamily="2" charset="0"/>
              </a:rPr>
            </a:br>
            <a:r>
              <a:rPr lang="fi-FI" sz="1000">
                <a:solidFill>
                  <a:schemeClr val="tx1"/>
                </a:solidFill>
                <a:latin typeface="Barlow" panose="00000500000000000000" pitchFamily="2" charset="0"/>
              </a:rPr>
              <a:t>optimointi</a:t>
            </a:r>
          </a:p>
        </p:txBody>
      </p:sp>
      <p:sp>
        <p:nvSpPr>
          <p:cNvPr id="20" name="Arrow: Down 19">
            <a:extLst>
              <a:ext uri="{FF2B5EF4-FFF2-40B4-BE49-F238E27FC236}">
                <a16:creationId xmlns:a16="http://schemas.microsoft.com/office/drawing/2014/main" id="{AC383E6C-3DF5-4F97-8B26-8479362F370B}"/>
              </a:ext>
              <a:ext uri="{C183D7F6-B498-43B3-948B-1728B52AA6E4}">
                <adec:decorative xmlns:adec="http://schemas.microsoft.com/office/drawing/2017/decorative" val="1"/>
              </a:ext>
            </a:extLst>
          </p:cNvPr>
          <p:cNvSpPr/>
          <p:nvPr/>
        </p:nvSpPr>
        <p:spPr>
          <a:xfrm>
            <a:off x="7378298" y="5392746"/>
            <a:ext cx="422211" cy="374974"/>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latin typeface="Barlow" panose="00000500000000000000" pitchFamily="2" charset="0"/>
            </a:endParaRPr>
          </a:p>
        </p:txBody>
      </p:sp>
      <p:sp>
        <p:nvSpPr>
          <p:cNvPr id="102" name="TextBox 101">
            <a:extLst>
              <a:ext uri="{FF2B5EF4-FFF2-40B4-BE49-F238E27FC236}">
                <a16:creationId xmlns:a16="http://schemas.microsoft.com/office/drawing/2014/main" id="{02B8E04B-8252-423A-AEB6-2C1C85DD76B4}"/>
              </a:ext>
            </a:extLst>
          </p:cNvPr>
          <p:cNvSpPr txBox="1"/>
          <p:nvPr/>
        </p:nvSpPr>
        <p:spPr>
          <a:xfrm>
            <a:off x="6554538" y="5816022"/>
            <a:ext cx="2010697" cy="403896"/>
          </a:xfrm>
          <a:prstGeom prst="rect">
            <a:avLst/>
          </a:prstGeom>
          <a:noFill/>
        </p:spPr>
        <p:txBody>
          <a:bodyPr wrap="square" rtlCol="0">
            <a:noAutofit/>
          </a:bodyPr>
          <a:lstStyle/>
          <a:p>
            <a:pPr marR="0" algn="ctr" defTabSz="914400" rtl="0" eaLnBrk="1" fontAlgn="auto" latinLnBrk="0" hangingPunct="1">
              <a:lnSpc>
                <a:spcPct val="100000"/>
              </a:lnSpc>
              <a:spcBef>
                <a:spcPts val="300"/>
              </a:spcBef>
              <a:spcAft>
                <a:spcPts val="0"/>
              </a:spcAft>
              <a:buClrTx/>
              <a:buSzTx/>
              <a:tabLst/>
            </a:pPr>
            <a:r>
              <a:rPr kumimoji="0" lang="fi-FI" sz="1200" i="1" u="none" strike="noStrike" kern="1200" cap="none" spc="0" normalizeH="0" baseline="0" noProof="0">
                <a:ln>
                  <a:noFill/>
                </a:ln>
                <a:effectLst/>
                <a:uLnTx/>
                <a:uFillTx/>
                <a:latin typeface="Barlow" panose="00000500000000000000" pitchFamily="2" charset="0"/>
                <a:ea typeface="+mn-ea"/>
                <a:cs typeface="+mn-cs"/>
              </a:rPr>
              <a:t>Liikenteen digitalisaatiosta kilpailukykyä</a:t>
            </a:r>
          </a:p>
        </p:txBody>
      </p:sp>
      <p:cxnSp>
        <p:nvCxnSpPr>
          <p:cNvPr id="40" name="Straight Connector 39">
            <a:extLst>
              <a:ext uri="{FF2B5EF4-FFF2-40B4-BE49-F238E27FC236}">
                <a16:creationId xmlns:a16="http://schemas.microsoft.com/office/drawing/2014/main" id="{ACFB30F3-5030-459A-A179-3D5A48182EEE}"/>
              </a:ext>
              <a:ext uri="{C183D7F6-B498-43B3-948B-1728B52AA6E4}">
                <adec:decorative xmlns:adec="http://schemas.microsoft.com/office/drawing/2017/decorative" val="1"/>
              </a:ext>
            </a:extLst>
          </p:cNvPr>
          <p:cNvCxnSpPr>
            <a:cxnSpLocks/>
          </p:cNvCxnSpPr>
          <p:nvPr/>
        </p:nvCxnSpPr>
        <p:spPr>
          <a:xfrm>
            <a:off x="9075420" y="886974"/>
            <a:ext cx="0" cy="5617460"/>
          </a:xfrm>
          <a:prstGeom prst="line">
            <a:avLst/>
          </a:prstGeom>
          <a:ln w="19050">
            <a:solidFill>
              <a:schemeClr val="accent2">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B9EF464A-91E3-4A3B-BE69-82C32E7A3B34}"/>
              </a:ext>
            </a:extLst>
          </p:cNvPr>
          <p:cNvGrpSpPr/>
          <p:nvPr/>
        </p:nvGrpSpPr>
        <p:grpSpPr>
          <a:xfrm>
            <a:off x="9202578" y="927260"/>
            <a:ext cx="2700000" cy="1174685"/>
            <a:chOff x="9202578" y="707117"/>
            <a:chExt cx="2700000" cy="1174685"/>
          </a:xfrm>
        </p:grpSpPr>
        <p:sp>
          <p:nvSpPr>
            <p:cNvPr id="19" name="TextBox 18">
              <a:extLst>
                <a:ext uri="{FF2B5EF4-FFF2-40B4-BE49-F238E27FC236}">
                  <a16:creationId xmlns:a16="http://schemas.microsoft.com/office/drawing/2014/main" id="{2B885971-B4FD-3B6C-F583-F1BC114E99B2}"/>
                </a:ext>
              </a:extLst>
            </p:cNvPr>
            <p:cNvSpPr txBox="1"/>
            <p:nvPr/>
          </p:nvSpPr>
          <p:spPr>
            <a:xfrm>
              <a:off x="9202578" y="1393186"/>
              <a:ext cx="2700000" cy="488616"/>
            </a:xfrm>
            <a:prstGeom prst="rect">
              <a:avLst/>
            </a:prstGeom>
            <a:solidFill>
              <a:schemeClr val="accent2"/>
            </a:solidFill>
            <a:ln>
              <a:noFill/>
            </a:ln>
          </p:spPr>
          <p:txBody>
            <a:bodyPr wrap="square" rtlCol="0">
              <a:noAutofit/>
            </a:bodyPr>
            <a:lstStyle/>
            <a:p>
              <a:pPr marL="0" indent="0" algn="ctr">
                <a:buNone/>
              </a:pPr>
              <a:r>
                <a:rPr lang="fi-FI" sz="1200">
                  <a:latin typeface="Barlow" panose="00000500000000000000" pitchFamily="2" charset="0"/>
                </a:rPr>
                <a:t>KÄYTÖSSÄ KATTAVA LATAUS- JA JAKELUINFRASTRUKTUURI</a:t>
              </a:r>
              <a:endParaRPr lang="fi-FI" sz="1100" i="1">
                <a:solidFill>
                  <a:schemeClr val="accent1"/>
                </a:solidFill>
                <a:latin typeface="Barlow" panose="00000500000000000000" pitchFamily="2" charset="0"/>
              </a:endParaRPr>
            </a:p>
          </p:txBody>
        </p:sp>
        <p:pic>
          <p:nvPicPr>
            <p:cNvPr id="21" name="Graphic 20">
              <a:extLst>
                <a:ext uri="{FF2B5EF4-FFF2-40B4-BE49-F238E27FC236}">
                  <a16:creationId xmlns:a16="http://schemas.microsoft.com/office/drawing/2014/main" id="{B0C44AE9-3D08-0236-D58D-99ECAD5380C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09087" y="707117"/>
              <a:ext cx="1485900" cy="619125"/>
            </a:xfrm>
            <a:prstGeom prst="rect">
              <a:avLst/>
            </a:prstGeom>
          </p:spPr>
        </p:pic>
      </p:grpSp>
      <p:sp>
        <p:nvSpPr>
          <p:cNvPr id="57" name="TextBox 56">
            <a:extLst>
              <a:ext uri="{FF2B5EF4-FFF2-40B4-BE49-F238E27FC236}">
                <a16:creationId xmlns:a16="http://schemas.microsoft.com/office/drawing/2014/main" id="{A924C62C-5F13-41E7-8308-37D0AAC256BD}"/>
              </a:ext>
            </a:extLst>
          </p:cNvPr>
          <p:cNvSpPr txBox="1"/>
          <p:nvPr/>
        </p:nvSpPr>
        <p:spPr>
          <a:xfrm>
            <a:off x="9439356" y="2231546"/>
            <a:ext cx="2188448" cy="481901"/>
          </a:xfrm>
          <a:prstGeom prst="roundRect">
            <a:avLst/>
          </a:prstGeom>
          <a:solidFill>
            <a:schemeClr val="accent3">
              <a:lumMod val="20000"/>
              <a:lumOff val="80000"/>
            </a:schemeClr>
          </a:solidFill>
        </p:spPr>
        <p:txBody>
          <a:bodyPr wrap="square" rtlCol="0">
            <a:noAutofit/>
          </a:bodyPr>
          <a:lstStyle/>
          <a:p>
            <a:pPr marR="0" algn="ctr" defTabSz="914400" rtl="0" eaLnBrk="1" fontAlgn="auto" latinLnBrk="0" hangingPunct="1">
              <a:lnSpc>
                <a:spcPct val="100000"/>
              </a:lnSpc>
              <a:spcBef>
                <a:spcPts val="300"/>
              </a:spcBef>
              <a:spcAft>
                <a:spcPts val="0"/>
              </a:spcAft>
              <a:buClrTx/>
              <a:buSzTx/>
              <a:tabLst/>
            </a:pPr>
            <a:r>
              <a:rPr lang="fi-FI" sz="1100" b="1">
                <a:solidFill>
                  <a:sysClr val="windowText" lastClr="000000"/>
                </a:solidFill>
                <a:latin typeface="Barlow" panose="00000500000000000000" pitchFamily="2" charset="0"/>
              </a:rPr>
              <a:t>Tavoitteena käyttäjälähtöinen käyttövoimien infrastruktuuri</a:t>
            </a:r>
            <a:endParaRPr kumimoji="0" lang="fi-FI" sz="1100" b="1" i="0" u="none" strike="noStrike" kern="1200" cap="none" spc="0" normalizeH="0" baseline="0" noProof="0">
              <a:ln>
                <a:noFill/>
              </a:ln>
              <a:solidFill>
                <a:sysClr val="windowText" lastClr="000000"/>
              </a:solidFill>
              <a:effectLst/>
              <a:uLnTx/>
              <a:uFillTx/>
              <a:latin typeface="Barlow" panose="00000500000000000000" pitchFamily="2" charset="0"/>
              <a:ea typeface="+mn-ea"/>
              <a:cs typeface="+mn-cs"/>
            </a:endParaRPr>
          </a:p>
        </p:txBody>
      </p:sp>
      <p:pic>
        <p:nvPicPr>
          <p:cNvPr id="93" name="Graphic 92">
            <a:extLst>
              <a:ext uri="{FF2B5EF4-FFF2-40B4-BE49-F238E27FC236}">
                <a16:creationId xmlns:a16="http://schemas.microsoft.com/office/drawing/2014/main" id="{D59295B0-3C4C-41A3-AD17-8A67D41BAE43}"/>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27152" y="2885993"/>
            <a:ext cx="337705" cy="381000"/>
          </a:xfrm>
          <a:prstGeom prst="rect">
            <a:avLst/>
          </a:prstGeom>
        </p:spPr>
      </p:pic>
      <p:sp>
        <p:nvSpPr>
          <p:cNvPr id="77" name="TextBox 76">
            <a:extLst>
              <a:ext uri="{FF2B5EF4-FFF2-40B4-BE49-F238E27FC236}">
                <a16:creationId xmlns:a16="http://schemas.microsoft.com/office/drawing/2014/main" id="{CE93CCE3-518F-7B7C-4AB3-07ABA1B86DA5}"/>
              </a:ext>
            </a:extLst>
          </p:cNvPr>
          <p:cNvSpPr txBox="1"/>
          <p:nvPr/>
        </p:nvSpPr>
        <p:spPr>
          <a:xfrm>
            <a:off x="9868919" y="2773378"/>
            <a:ext cx="2031202" cy="583954"/>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1100" b="1" i="1" u="none" strike="noStrike" kern="1200" cap="none" spc="0" normalizeH="0" baseline="0" noProof="0">
                <a:ln>
                  <a:noFill/>
                </a:ln>
                <a:effectLst/>
                <a:uLnTx/>
                <a:uFillTx/>
                <a:latin typeface="Barlow" panose="00000500000000000000" pitchFamily="2" charset="0"/>
                <a:ea typeface="+mn-ea"/>
                <a:cs typeface="+mn-cs"/>
              </a:rPr>
              <a:t>Sähkölataus</a:t>
            </a:r>
            <a:r>
              <a:rPr kumimoji="0" lang="fi-FI" sz="1100" i="1" u="none" strike="noStrike" kern="1200" cap="none" spc="0" normalizeH="0" baseline="0" noProof="0">
                <a:ln>
                  <a:noFill/>
                </a:ln>
                <a:effectLst/>
                <a:uLnTx/>
                <a:uFillTx/>
                <a:latin typeface="Barlow" panose="00000500000000000000" pitchFamily="2" charset="0"/>
                <a:ea typeface="+mn-ea"/>
                <a:cs typeface="+mn-cs"/>
              </a:rPr>
              <a:t> sopivissa kuljetusketjuissa: terminaalit ja pääväylien keskeiset solmut</a:t>
            </a:r>
          </a:p>
        </p:txBody>
      </p:sp>
      <p:grpSp>
        <p:nvGrpSpPr>
          <p:cNvPr id="109" name="Group 108">
            <a:extLst>
              <a:ext uri="{FF2B5EF4-FFF2-40B4-BE49-F238E27FC236}">
                <a16:creationId xmlns:a16="http://schemas.microsoft.com/office/drawing/2014/main" id="{BB43C510-A8A6-4CFA-AD48-C495DBC33A9B}"/>
              </a:ext>
              <a:ext uri="{C183D7F6-B498-43B3-948B-1728B52AA6E4}">
                <adec:decorative xmlns:adec="http://schemas.microsoft.com/office/drawing/2017/decorative" val="1"/>
              </a:ext>
            </a:extLst>
          </p:cNvPr>
          <p:cNvGrpSpPr/>
          <p:nvPr/>
        </p:nvGrpSpPr>
        <p:grpSpPr>
          <a:xfrm>
            <a:off x="11088900" y="3685977"/>
            <a:ext cx="414262" cy="371038"/>
            <a:chOff x="11088900" y="3746645"/>
            <a:chExt cx="414262" cy="371038"/>
          </a:xfrm>
        </p:grpSpPr>
        <p:pic>
          <p:nvPicPr>
            <p:cNvPr id="98" name="Graphic 97">
              <a:extLst>
                <a:ext uri="{FF2B5EF4-FFF2-40B4-BE49-F238E27FC236}">
                  <a16:creationId xmlns:a16="http://schemas.microsoft.com/office/drawing/2014/main" id="{34DCA18B-8CB2-45ED-8859-63FE9A47B6D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1088900" y="3762204"/>
              <a:ext cx="337705" cy="355479"/>
            </a:xfrm>
            <a:prstGeom prst="rect">
              <a:avLst/>
            </a:prstGeom>
          </p:spPr>
        </p:pic>
        <p:sp>
          <p:nvSpPr>
            <p:cNvPr id="99" name="TextBox 98">
              <a:extLst>
                <a:ext uri="{FF2B5EF4-FFF2-40B4-BE49-F238E27FC236}">
                  <a16:creationId xmlns:a16="http://schemas.microsoft.com/office/drawing/2014/main" id="{096E3F3F-048D-41FB-A141-0574F6006C98}"/>
                </a:ext>
              </a:extLst>
            </p:cNvPr>
            <p:cNvSpPr txBox="1"/>
            <p:nvPr/>
          </p:nvSpPr>
          <p:spPr>
            <a:xfrm>
              <a:off x="11102006" y="3746645"/>
              <a:ext cx="401156" cy="245309"/>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900" i="0" u="none" strike="noStrike" kern="1200" cap="none" spc="0" normalizeH="0" baseline="0" noProof="0">
                  <a:ln>
                    <a:noFill/>
                  </a:ln>
                  <a:effectLst/>
                  <a:uLnTx/>
                  <a:uFillTx/>
                  <a:latin typeface="Barlow" panose="00000500000000000000" pitchFamily="2" charset="0"/>
                  <a:ea typeface="+mn-ea"/>
                  <a:cs typeface="+mn-cs"/>
                </a:rPr>
                <a:t>b</a:t>
              </a:r>
            </a:p>
          </p:txBody>
        </p:sp>
      </p:grpSp>
      <p:sp>
        <p:nvSpPr>
          <p:cNvPr id="78" name="TextBox 77">
            <a:extLst>
              <a:ext uri="{FF2B5EF4-FFF2-40B4-BE49-F238E27FC236}">
                <a16:creationId xmlns:a16="http://schemas.microsoft.com/office/drawing/2014/main" id="{809ACCDB-8C51-57DB-B426-D9AFA577EE8D}"/>
              </a:ext>
            </a:extLst>
          </p:cNvPr>
          <p:cNvSpPr txBox="1"/>
          <p:nvPr/>
        </p:nvSpPr>
        <p:spPr>
          <a:xfrm>
            <a:off x="9094477" y="3531914"/>
            <a:ext cx="1834590" cy="785505"/>
          </a:xfrm>
          <a:prstGeom prst="rect">
            <a:avLst/>
          </a:prstGeom>
          <a:noFill/>
        </p:spPr>
        <p:txBody>
          <a:bodyPr wrap="square" rtlCol="0">
            <a:noAutofit/>
          </a:bodyPr>
          <a:lstStyle/>
          <a:p>
            <a:pPr marR="0" algn="r" defTabSz="914400" rtl="0" eaLnBrk="1" fontAlgn="auto" latinLnBrk="0" hangingPunct="1">
              <a:lnSpc>
                <a:spcPct val="100000"/>
              </a:lnSpc>
              <a:spcBef>
                <a:spcPts val="300"/>
              </a:spcBef>
              <a:spcAft>
                <a:spcPts val="0"/>
              </a:spcAft>
              <a:buClrTx/>
              <a:buSzTx/>
              <a:tabLst/>
            </a:pPr>
            <a:r>
              <a:rPr kumimoji="0" lang="fi-FI" sz="1100" b="1" i="1" u="none" strike="noStrike" kern="1200" cap="none" spc="0" normalizeH="0" baseline="0" noProof="0">
                <a:ln>
                  <a:noFill/>
                </a:ln>
                <a:effectLst/>
                <a:uLnTx/>
                <a:uFillTx/>
                <a:latin typeface="Barlow" panose="00000500000000000000" pitchFamily="2" charset="0"/>
                <a:ea typeface="+mn-ea"/>
                <a:cs typeface="+mn-cs"/>
              </a:rPr>
              <a:t>Biokaasun</a:t>
            </a:r>
            <a:r>
              <a:rPr kumimoji="0" lang="fi-FI" sz="1100" i="1" u="none" strike="noStrike" kern="1200" cap="none" spc="0" normalizeH="0" baseline="0" noProof="0">
                <a:ln>
                  <a:noFill/>
                </a:ln>
                <a:effectLst/>
                <a:uLnTx/>
                <a:uFillTx/>
                <a:latin typeface="Barlow" panose="00000500000000000000" pitchFamily="2" charset="0"/>
                <a:ea typeface="+mn-ea"/>
                <a:cs typeface="+mn-cs"/>
              </a:rPr>
              <a:t> (CBG &amp; LBG) käytön maksimointi – jakeluverkoston laajentaminen</a:t>
            </a:r>
          </a:p>
        </p:txBody>
      </p:sp>
      <p:grpSp>
        <p:nvGrpSpPr>
          <p:cNvPr id="110" name="Group 109">
            <a:extLst>
              <a:ext uri="{FF2B5EF4-FFF2-40B4-BE49-F238E27FC236}">
                <a16:creationId xmlns:a16="http://schemas.microsoft.com/office/drawing/2014/main" id="{B031FD39-B8C2-4D2C-8066-F43A05D2F1F8}"/>
              </a:ext>
              <a:ext uri="{C183D7F6-B498-43B3-948B-1728B52AA6E4}">
                <adec:decorative xmlns:adec="http://schemas.microsoft.com/office/drawing/2017/decorative" val="1"/>
              </a:ext>
            </a:extLst>
          </p:cNvPr>
          <p:cNvGrpSpPr/>
          <p:nvPr/>
        </p:nvGrpSpPr>
        <p:grpSpPr>
          <a:xfrm>
            <a:off x="9960885" y="4488142"/>
            <a:ext cx="410945" cy="366063"/>
            <a:chOff x="9960885" y="4548810"/>
            <a:chExt cx="410945" cy="366063"/>
          </a:xfrm>
        </p:grpSpPr>
        <p:pic>
          <p:nvPicPr>
            <p:cNvPr id="100" name="Graphic 99">
              <a:extLst>
                <a:ext uri="{FF2B5EF4-FFF2-40B4-BE49-F238E27FC236}">
                  <a16:creationId xmlns:a16="http://schemas.microsoft.com/office/drawing/2014/main" id="{5559D54A-F260-4BAD-B6DB-152485EC4DC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60885" y="4559394"/>
              <a:ext cx="337705" cy="355479"/>
            </a:xfrm>
            <a:prstGeom prst="rect">
              <a:avLst/>
            </a:prstGeom>
          </p:spPr>
        </p:pic>
        <p:sp>
          <p:nvSpPr>
            <p:cNvPr id="101" name="TextBox 100">
              <a:extLst>
                <a:ext uri="{FF2B5EF4-FFF2-40B4-BE49-F238E27FC236}">
                  <a16:creationId xmlns:a16="http://schemas.microsoft.com/office/drawing/2014/main" id="{37936C55-A1A3-4890-A964-97417714D68D}"/>
                </a:ext>
              </a:extLst>
            </p:cNvPr>
            <p:cNvSpPr txBox="1"/>
            <p:nvPr/>
          </p:nvSpPr>
          <p:spPr>
            <a:xfrm>
              <a:off x="9970674" y="4548810"/>
              <a:ext cx="401156" cy="245309"/>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900" i="0" u="none" strike="noStrike" kern="1200" cap="none" spc="0" normalizeH="0" baseline="0" noProof="0">
                  <a:ln>
                    <a:noFill/>
                  </a:ln>
                  <a:effectLst/>
                  <a:uLnTx/>
                  <a:uFillTx/>
                  <a:latin typeface="Barlow" panose="00000500000000000000" pitchFamily="2" charset="0"/>
                  <a:ea typeface="+mn-ea"/>
                  <a:cs typeface="+mn-cs"/>
                </a:rPr>
                <a:t>d</a:t>
              </a:r>
            </a:p>
          </p:txBody>
        </p:sp>
      </p:grpSp>
      <p:sp>
        <p:nvSpPr>
          <p:cNvPr id="82" name="TextBox 81">
            <a:extLst>
              <a:ext uri="{FF2B5EF4-FFF2-40B4-BE49-F238E27FC236}">
                <a16:creationId xmlns:a16="http://schemas.microsoft.com/office/drawing/2014/main" id="{F24D46D1-2E03-FAA7-C508-815EB3E205ED}"/>
              </a:ext>
            </a:extLst>
          </p:cNvPr>
          <p:cNvSpPr txBox="1"/>
          <p:nvPr/>
        </p:nvSpPr>
        <p:spPr>
          <a:xfrm>
            <a:off x="10409122" y="4401219"/>
            <a:ext cx="1458211" cy="544512"/>
          </a:xfrm>
          <a:prstGeom prst="rect">
            <a:avLst/>
          </a:prstGeom>
          <a:noFill/>
        </p:spPr>
        <p:txBody>
          <a:bodyPr wrap="square" rtlCol="0">
            <a:noAutofit/>
          </a:bodyPr>
          <a:lstStyle/>
          <a:p>
            <a:pPr marR="0" defTabSz="914400" rtl="0" eaLnBrk="1" fontAlgn="auto" latinLnBrk="0" hangingPunct="1">
              <a:lnSpc>
                <a:spcPct val="100000"/>
              </a:lnSpc>
              <a:spcBef>
                <a:spcPts val="300"/>
              </a:spcBef>
              <a:spcAft>
                <a:spcPts val="0"/>
              </a:spcAft>
              <a:buClrTx/>
              <a:buSzTx/>
              <a:tabLst/>
            </a:pPr>
            <a:r>
              <a:rPr kumimoji="0" lang="fi-FI" sz="1100" b="1" i="1" u="none" strike="noStrike" kern="1200" cap="none" spc="0" normalizeH="0" baseline="0" noProof="0">
                <a:ln>
                  <a:noFill/>
                </a:ln>
                <a:effectLst/>
                <a:uLnTx/>
                <a:uFillTx/>
                <a:latin typeface="Barlow" panose="00000500000000000000" pitchFamily="2" charset="0"/>
                <a:ea typeface="+mn-ea"/>
                <a:cs typeface="+mn-cs"/>
              </a:rPr>
              <a:t>Uusiutuvan dieselin </a:t>
            </a:r>
            <a:r>
              <a:rPr kumimoji="0" lang="fi-FI" sz="1100" i="1" u="none" strike="noStrike" kern="1200" cap="none" spc="0" normalizeH="0" baseline="0" noProof="0">
                <a:ln>
                  <a:noFill/>
                </a:ln>
                <a:effectLst/>
                <a:uLnTx/>
                <a:uFillTx/>
                <a:latin typeface="Barlow" panose="00000500000000000000" pitchFamily="2" charset="0"/>
                <a:ea typeface="+mn-ea"/>
                <a:cs typeface="+mn-cs"/>
              </a:rPr>
              <a:t>kestävän käytön maksimointi</a:t>
            </a:r>
          </a:p>
        </p:txBody>
      </p:sp>
      <p:pic>
        <p:nvPicPr>
          <p:cNvPr id="94" name="Graphic 93">
            <a:extLst>
              <a:ext uri="{FF2B5EF4-FFF2-40B4-BE49-F238E27FC236}">
                <a16:creationId xmlns:a16="http://schemas.microsoft.com/office/drawing/2014/main" id="{EF48A74F-16DC-4EFF-A558-99F582FE9346}"/>
              </a:ext>
              <a:ext uri="{C183D7F6-B498-43B3-948B-1728B52AA6E4}">
                <adec:decorative xmlns:adec="http://schemas.microsoft.com/office/drawing/2017/decorative" val="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088900" y="5351410"/>
            <a:ext cx="337705" cy="355479"/>
          </a:xfrm>
          <a:prstGeom prst="rect">
            <a:avLst/>
          </a:prstGeom>
        </p:spPr>
      </p:pic>
      <p:grpSp>
        <p:nvGrpSpPr>
          <p:cNvPr id="111" name="Group 110">
            <a:extLst>
              <a:ext uri="{FF2B5EF4-FFF2-40B4-BE49-F238E27FC236}">
                <a16:creationId xmlns:a16="http://schemas.microsoft.com/office/drawing/2014/main" id="{A0A54B0E-FA6C-42B9-B96F-81C438096952}"/>
              </a:ext>
              <a:ext uri="{C183D7F6-B498-43B3-948B-1728B52AA6E4}">
                <adec:decorative xmlns:adec="http://schemas.microsoft.com/office/drawing/2017/decorative" val="1"/>
              </a:ext>
            </a:extLst>
          </p:cNvPr>
          <p:cNvGrpSpPr/>
          <p:nvPr/>
        </p:nvGrpSpPr>
        <p:grpSpPr>
          <a:xfrm>
            <a:off x="11485836" y="5639428"/>
            <a:ext cx="406688" cy="371855"/>
            <a:chOff x="11485836" y="5700096"/>
            <a:chExt cx="406688" cy="371855"/>
          </a:xfrm>
        </p:grpSpPr>
        <p:pic>
          <p:nvPicPr>
            <p:cNvPr id="96" name="Graphic 95">
              <a:extLst>
                <a:ext uri="{FF2B5EF4-FFF2-40B4-BE49-F238E27FC236}">
                  <a16:creationId xmlns:a16="http://schemas.microsoft.com/office/drawing/2014/main" id="{DF1F5F36-7DD6-41D9-8F32-6431C51357E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1485836" y="5716472"/>
              <a:ext cx="337705" cy="355479"/>
            </a:xfrm>
            <a:prstGeom prst="rect">
              <a:avLst/>
            </a:prstGeom>
          </p:spPr>
        </p:pic>
        <p:sp>
          <p:nvSpPr>
            <p:cNvPr id="97" name="TextBox 96">
              <a:extLst>
                <a:ext uri="{FF2B5EF4-FFF2-40B4-BE49-F238E27FC236}">
                  <a16:creationId xmlns:a16="http://schemas.microsoft.com/office/drawing/2014/main" id="{728D9517-4726-4D79-91DF-70B46F280C52}"/>
                </a:ext>
              </a:extLst>
            </p:cNvPr>
            <p:cNvSpPr txBox="1"/>
            <p:nvPr/>
          </p:nvSpPr>
          <p:spPr>
            <a:xfrm>
              <a:off x="11491368" y="5700096"/>
              <a:ext cx="401156" cy="253090"/>
            </a:xfrm>
            <a:prstGeom prst="rect">
              <a:avLst/>
            </a:prstGeom>
            <a:noFill/>
          </p:spPr>
          <p:txBody>
            <a:bodyPr wrap="square" rtlCol="0">
              <a:noAutofit/>
            </a:bodyPr>
            <a:lstStyle/>
            <a:p>
              <a:pPr marR="0" algn="l" defTabSz="914400" rtl="0" eaLnBrk="1" fontAlgn="auto" latinLnBrk="0" hangingPunct="1">
                <a:lnSpc>
                  <a:spcPct val="100000"/>
                </a:lnSpc>
                <a:spcBef>
                  <a:spcPts val="300"/>
                </a:spcBef>
                <a:spcAft>
                  <a:spcPts val="0"/>
                </a:spcAft>
                <a:buClrTx/>
                <a:buSzTx/>
                <a:tabLst/>
              </a:pPr>
              <a:r>
                <a:rPr kumimoji="0" lang="fi-FI" sz="900" i="0" u="none" strike="noStrike" kern="1200" cap="none" spc="0" normalizeH="0" baseline="0" noProof="0">
                  <a:ln>
                    <a:noFill/>
                  </a:ln>
                  <a:effectLst/>
                  <a:uLnTx/>
                  <a:uFillTx/>
                  <a:latin typeface="Barlow" panose="00000500000000000000" pitchFamily="2" charset="0"/>
                  <a:ea typeface="+mn-ea"/>
                  <a:cs typeface="+mn-cs"/>
                </a:rPr>
                <a:t>e</a:t>
              </a:r>
            </a:p>
          </p:txBody>
        </p:sp>
      </p:grpSp>
      <p:sp>
        <p:nvSpPr>
          <p:cNvPr id="80" name="TextBox 79">
            <a:extLst>
              <a:ext uri="{FF2B5EF4-FFF2-40B4-BE49-F238E27FC236}">
                <a16:creationId xmlns:a16="http://schemas.microsoft.com/office/drawing/2014/main" id="{375FEF74-B7D9-EAC7-3E54-969BEBC16953}"/>
              </a:ext>
            </a:extLst>
          </p:cNvPr>
          <p:cNvSpPr txBox="1"/>
          <p:nvPr/>
        </p:nvSpPr>
        <p:spPr>
          <a:xfrm>
            <a:off x="8964329" y="5117318"/>
            <a:ext cx="1964738" cy="794201"/>
          </a:xfrm>
          <a:prstGeom prst="rect">
            <a:avLst/>
          </a:prstGeom>
          <a:noFill/>
        </p:spPr>
        <p:txBody>
          <a:bodyPr wrap="square" rtlCol="0">
            <a:noAutofit/>
          </a:bodyPr>
          <a:lstStyle/>
          <a:p>
            <a:pPr marR="0" algn="r" defTabSz="914400" rtl="0" eaLnBrk="1" fontAlgn="auto" latinLnBrk="0" hangingPunct="1">
              <a:lnSpc>
                <a:spcPct val="100000"/>
              </a:lnSpc>
              <a:spcBef>
                <a:spcPts val="300"/>
              </a:spcBef>
              <a:spcAft>
                <a:spcPts val="0"/>
              </a:spcAft>
              <a:buClrTx/>
              <a:buSzTx/>
              <a:tabLst/>
            </a:pPr>
            <a:r>
              <a:rPr kumimoji="0" lang="fi-FI" sz="1100" b="1" i="1" u="none" strike="noStrike" kern="1200" cap="none" spc="0" normalizeH="0" baseline="0" noProof="0">
                <a:ln>
                  <a:noFill/>
                </a:ln>
                <a:effectLst/>
                <a:uLnTx/>
                <a:uFillTx/>
                <a:latin typeface="Barlow" panose="00000500000000000000" pitchFamily="2" charset="0"/>
                <a:ea typeface="+mn-ea"/>
                <a:cs typeface="+mn-cs"/>
              </a:rPr>
              <a:t>Huolella analysoitu vetytalouteen perustuva jakelujärjestelmä – </a:t>
            </a:r>
            <a:r>
              <a:rPr kumimoji="0" lang="fi-FI" sz="1100" i="1" u="none" strike="noStrike" kern="1200" cap="none" spc="0" normalizeH="0" baseline="0" noProof="0">
                <a:ln>
                  <a:noFill/>
                </a:ln>
                <a:effectLst/>
                <a:uLnTx/>
                <a:uFillTx/>
                <a:latin typeface="Barlow" panose="00000500000000000000" pitchFamily="2" charset="0"/>
                <a:ea typeface="+mn-ea"/>
                <a:cs typeface="+mn-cs"/>
              </a:rPr>
              <a:t>nestemäinen vety vai synteettiset polttoaineet raskaalle liikenteelle?</a:t>
            </a:r>
          </a:p>
        </p:txBody>
      </p:sp>
      <p:sp>
        <p:nvSpPr>
          <p:cNvPr id="107" name="TextBox 106">
            <a:extLst>
              <a:ext uri="{FF2B5EF4-FFF2-40B4-BE49-F238E27FC236}">
                <a16:creationId xmlns:a16="http://schemas.microsoft.com/office/drawing/2014/main" id="{84045865-8138-42A9-B0A7-8BDE0C15110A}"/>
              </a:ext>
            </a:extLst>
          </p:cNvPr>
          <p:cNvSpPr txBox="1"/>
          <p:nvPr/>
        </p:nvSpPr>
        <p:spPr>
          <a:xfrm>
            <a:off x="11820882" y="6429931"/>
            <a:ext cx="336193" cy="205809"/>
          </a:xfrm>
          <a:prstGeom prst="rect">
            <a:avLst/>
          </a:prstGeom>
          <a:noFill/>
        </p:spPr>
        <p:txBody>
          <a:bodyPr wrap="square" rtlCol="0">
            <a:noAutofit/>
          </a:bodyPr>
          <a:lstStyle/>
          <a:p>
            <a:pPr marR="0" defTabSz="914400" rtl="0" eaLnBrk="1" fontAlgn="auto" latinLnBrk="0" hangingPunct="1">
              <a:lnSpc>
                <a:spcPct val="100000"/>
              </a:lnSpc>
              <a:spcBef>
                <a:spcPts val="300"/>
              </a:spcBef>
              <a:spcAft>
                <a:spcPts val="0"/>
              </a:spcAft>
              <a:buClrTx/>
              <a:buSzTx/>
              <a:tabLst/>
            </a:pPr>
            <a:r>
              <a:rPr kumimoji="0" lang="fi-FI" sz="700" i="0" u="none" strike="noStrike" kern="1200" cap="none" spc="0" normalizeH="0" baseline="0" noProof="0">
                <a:ln>
                  <a:noFill/>
                </a:ln>
                <a:effectLst/>
                <a:uLnTx/>
                <a:uFillTx/>
                <a:latin typeface="Barlow" panose="00000500000000000000" pitchFamily="2" charset="0"/>
                <a:ea typeface="+mn-ea"/>
                <a:cs typeface="+mn-cs"/>
              </a:rPr>
              <a:t>6.3</a:t>
            </a:r>
          </a:p>
        </p:txBody>
      </p:sp>
      <p:sp>
        <p:nvSpPr>
          <p:cNvPr id="108" name="Slide Number Placeholder 13">
            <a:extLst>
              <a:ext uri="{FF2B5EF4-FFF2-40B4-BE49-F238E27FC236}">
                <a16:creationId xmlns:a16="http://schemas.microsoft.com/office/drawing/2014/main" id="{2500D130-9F04-4569-9A82-7098952B12CE}"/>
              </a:ext>
            </a:extLst>
          </p:cNvPr>
          <p:cNvSpPr>
            <a:spLocks noGrp="1"/>
          </p:cNvSpPr>
          <p:nvPr>
            <p:ph type="sldNum" sz="quarter" idx="4"/>
          </p:nvPr>
        </p:nvSpPr>
        <p:spPr>
          <a:xfrm>
            <a:off x="11819729" y="6552500"/>
            <a:ext cx="403687" cy="277945"/>
          </a:xfrm>
        </p:spPr>
        <p:txBody>
          <a:bodyPr/>
          <a:lstStyle/>
          <a:p>
            <a:fld id="{12327FE3-E870-4157-BF7A-BFE1BCB038AF}" type="slidenum">
              <a:rPr lang="fi-FI" smtClean="0"/>
              <a:pPr/>
              <a:t>15</a:t>
            </a:fld>
            <a:endParaRPr lang="fi-FI"/>
          </a:p>
        </p:txBody>
      </p:sp>
      <p:pic>
        <p:nvPicPr>
          <p:cNvPr id="62" name="Picture 61" descr="Map&#10;&#10;Description automatically generated">
            <a:extLst>
              <a:ext uri="{FF2B5EF4-FFF2-40B4-BE49-F238E27FC236}">
                <a16:creationId xmlns:a16="http://schemas.microsoft.com/office/drawing/2014/main" id="{5C43E1E7-248B-4DA0-BF32-F6C2595B340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284558" y="2850513"/>
            <a:ext cx="1530861" cy="2164556"/>
          </a:xfrm>
          <a:prstGeom prst="rect">
            <a:avLst/>
          </a:prstGeom>
        </p:spPr>
      </p:pic>
      <p:pic>
        <p:nvPicPr>
          <p:cNvPr id="68" name="Picture 67" descr="Map&#10;&#10;Description automatically generated">
            <a:extLst>
              <a:ext uri="{FF2B5EF4-FFF2-40B4-BE49-F238E27FC236}">
                <a16:creationId xmlns:a16="http://schemas.microsoft.com/office/drawing/2014/main" id="{820E6BF7-4DCA-4F3F-AF48-9F9EA368D02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49138" y="4149216"/>
            <a:ext cx="1530861" cy="2164556"/>
          </a:xfrm>
          <a:prstGeom prst="rect">
            <a:avLst/>
          </a:prstGeom>
        </p:spPr>
      </p:pic>
    </p:spTree>
    <p:extLst>
      <p:ext uri="{BB962C8B-B14F-4D97-AF65-F5344CB8AC3E}">
        <p14:creationId xmlns:p14="http://schemas.microsoft.com/office/powerpoint/2010/main" val="641273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3070FA47-8AFD-9FDC-AA45-5264A3412A2D}"/>
              </a:ext>
            </a:extLst>
          </p:cNvPr>
          <p:cNvSpPr>
            <a:spLocks noGrp="1"/>
          </p:cNvSpPr>
          <p:nvPr>
            <p:ph type="dt" sz="half" idx="10"/>
          </p:nvPr>
        </p:nvSpPr>
        <p:spPr/>
        <p:txBody>
          <a:bodyPr/>
          <a:lstStyle/>
          <a:p>
            <a:fld id="{74F9CBB7-0E63-4C2C-80AC-55CE9CBC73C2}" type="datetime1">
              <a:rPr lang="fi-FI" noProof="0" smtClean="0"/>
              <a:t>14.3.2023</a:t>
            </a:fld>
            <a:endParaRPr lang="fi-FI" noProof="0"/>
          </a:p>
        </p:txBody>
      </p:sp>
      <p:sp>
        <p:nvSpPr>
          <p:cNvPr id="3" name="Alatunnisteen paikkamerkki 2">
            <a:extLst>
              <a:ext uri="{FF2B5EF4-FFF2-40B4-BE49-F238E27FC236}">
                <a16:creationId xmlns:a16="http://schemas.microsoft.com/office/drawing/2014/main" id="{E2A6E619-DA5B-BDF6-C6EF-6CF449BDFFA6}"/>
              </a:ext>
            </a:extLst>
          </p:cNvPr>
          <p:cNvSpPr>
            <a:spLocks noGrp="1"/>
          </p:cNvSpPr>
          <p:nvPr>
            <p:ph type="ftr" sz="quarter" idx="11"/>
          </p:nvPr>
        </p:nvSpPr>
        <p:spPr/>
        <p:txBody>
          <a:bodyPr/>
          <a:lstStyle/>
          <a:p>
            <a:r>
              <a:rPr lang="fi-FI" noProof="0"/>
              <a:t>© Rakennusteollisuus RT</a:t>
            </a:r>
          </a:p>
        </p:txBody>
      </p:sp>
      <p:sp>
        <p:nvSpPr>
          <p:cNvPr id="4" name="Dian numeron paikkamerkki 3">
            <a:extLst>
              <a:ext uri="{FF2B5EF4-FFF2-40B4-BE49-F238E27FC236}">
                <a16:creationId xmlns:a16="http://schemas.microsoft.com/office/drawing/2014/main" id="{1042EBB6-DACC-889A-2E0A-A7534CE07298}"/>
              </a:ext>
            </a:extLst>
          </p:cNvPr>
          <p:cNvSpPr>
            <a:spLocks noGrp="1"/>
          </p:cNvSpPr>
          <p:nvPr>
            <p:ph type="sldNum" sz="quarter" idx="12"/>
          </p:nvPr>
        </p:nvSpPr>
        <p:spPr/>
        <p:txBody>
          <a:bodyPr/>
          <a:lstStyle/>
          <a:p>
            <a:fld id="{DFD61EF7-2460-4EE9-A031-27FEBC4F9A95}" type="slidenum">
              <a:rPr lang="fi-FI" noProof="0" smtClean="0"/>
              <a:pPr/>
              <a:t>16</a:t>
            </a:fld>
            <a:endParaRPr lang="fi-FI" noProof="0"/>
          </a:p>
        </p:txBody>
      </p:sp>
    </p:spTree>
    <p:extLst>
      <p:ext uri="{BB962C8B-B14F-4D97-AF65-F5344CB8AC3E}">
        <p14:creationId xmlns:p14="http://schemas.microsoft.com/office/powerpoint/2010/main" val="3955451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7F2BDC9C-3364-93B8-E2BA-C4A6BACC2385}"/>
              </a:ext>
            </a:extLst>
          </p:cNvPr>
          <p:cNvSpPr>
            <a:spLocks noGrp="1"/>
          </p:cNvSpPr>
          <p:nvPr>
            <p:ph type="dt" sz="half" idx="10"/>
          </p:nvPr>
        </p:nvSpPr>
        <p:spPr/>
        <p:txBody>
          <a:bodyPr/>
          <a:lstStyle/>
          <a:p>
            <a:fld id="{114EF9D8-89A7-4714-ADF5-96785C224333}" type="datetime1">
              <a:rPr lang="fi-FI" noProof="0" smtClean="0"/>
              <a:t>14.3.2023</a:t>
            </a:fld>
            <a:endParaRPr lang="fi-FI" noProof="0"/>
          </a:p>
        </p:txBody>
      </p:sp>
      <p:sp>
        <p:nvSpPr>
          <p:cNvPr id="3" name="Alatunnisteen paikkamerkki 2">
            <a:extLst>
              <a:ext uri="{FF2B5EF4-FFF2-40B4-BE49-F238E27FC236}">
                <a16:creationId xmlns:a16="http://schemas.microsoft.com/office/drawing/2014/main" id="{B91B26B5-B787-CCB4-3386-FF7D800DC16C}"/>
              </a:ext>
            </a:extLst>
          </p:cNvPr>
          <p:cNvSpPr>
            <a:spLocks noGrp="1"/>
          </p:cNvSpPr>
          <p:nvPr>
            <p:ph type="ftr" sz="quarter" idx="11"/>
          </p:nvPr>
        </p:nvSpPr>
        <p:spPr/>
        <p:txBody>
          <a:bodyPr/>
          <a:lstStyle/>
          <a:p>
            <a:r>
              <a:rPr lang="fi-FI"/>
              <a:t>INFRA ry</a:t>
            </a:r>
            <a:endParaRPr lang="fi-FI" dirty="0"/>
          </a:p>
        </p:txBody>
      </p:sp>
      <p:sp>
        <p:nvSpPr>
          <p:cNvPr id="4" name="Dian numeron paikkamerkki 3">
            <a:extLst>
              <a:ext uri="{FF2B5EF4-FFF2-40B4-BE49-F238E27FC236}">
                <a16:creationId xmlns:a16="http://schemas.microsoft.com/office/drawing/2014/main" id="{3DCDD507-2954-78DF-5300-C5B9A5D52CA0}"/>
              </a:ext>
            </a:extLst>
          </p:cNvPr>
          <p:cNvSpPr>
            <a:spLocks noGrp="1"/>
          </p:cNvSpPr>
          <p:nvPr>
            <p:ph type="sldNum" sz="quarter" idx="12"/>
          </p:nvPr>
        </p:nvSpPr>
        <p:spPr/>
        <p:txBody>
          <a:bodyPr/>
          <a:lstStyle/>
          <a:p>
            <a:fld id="{DFD61EF7-2460-4EE9-A031-27FEBC4F9A95}" type="slidenum">
              <a:rPr lang="fi-FI" noProof="0" smtClean="0"/>
              <a:pPr/>
              <a:t>2</a:t>
            </a:fld>
            <a:endParaRPr lang="fi-FI" noProof="0"/>
          </a:p>
        </p:txBody>
      </p:sp>
      <p:sp>
        <p:nvSpPr>
          <p:cNvPr id="5" name="Otsikko 4">
            <a:extLst>
              <a:ext uri="{FF2B5EF4-FFF2-40B4-BE49-F238E27FC236}">
                <a16:creationId xmlns:a16="http://schemas.microsoft.com/office/drawing/2014/main" id="{11FF5821-32A5-592C-BBE2-986FE31E6E1A}"/>
              </a:ext>
            </a:extLst>
          </p:cNvPr>
          <p:cNvSpPr>
            <a:spLocks noGrp="1"/>
          </p:cNvSpPr>
          <p:nvPr>
            <p:ph type="ctrTitle"/>
          </p:nvPr>
        </p:nvSpPr>
        <p:spPr/>
        <p:txBody>
          <a:bodyPr/>
          <a:lstStyle/>
          <a:p>
            <a:r>
              <a:rPr lang="fi-FI" sz="6600"/>
              <a:t>Miten alalla </a:t>
            </a:r>
            <a:r>
              <a:rPr lang="fi-FI" sz="6600" dirty="0"/>
              <a:t>menee?</a:t>
            </a:r>
          </a:p>
        </p:txBody>
      </p:sp>
      <p:sp>
        <p:nvSpPr>
          <p:cNvPr id="6" name="Alaotsikko 5">
            <a:extLst>
              <a:ext uri="{FF2B5EF4-FFF2-40B4-BE49-F238E27FC236}">
                <a16:creationId xmlns:a16="http://schemas.microsoft.com/office/drawing/2014/main" id="{FDA2160B-E54C-7E62-1119-77B4D20213A1}"/>
              </a:ext>
            </a:extLst>
          </p:cNvPr>
          <p:cNvSpPr>
            <a:spLocks noGrp="1"/>
          </p:cNvSpPr>
          <p:nvPr>
            <p:ph type="subTitle" idx="1"/>
          </p:nvPr>
        </p:nvSpPr>
        <p:spPr/>
        <p:txBody>
          <a:bodyPr/>
          <a:lstStyle/>
          <a:p>
            <a:endParaRPr lang="fi-FI"/>
          </a:p>
        </p:txBody>
      </p:sp>
    </p:spTree>
    <p:extLst>
      <p:ext uri="{BB962C8B-B14F-4D97-AF65-F5344CB8AC3E}">
        <p14:creationId xmlns:p14="http://schemas.microsoft.com/office/powerpoint/2010/main" val="3322562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8DFE7DC-076D-4E11-5A7E-088E18606116}"/>
              </a:ext>
            </a:extLst>
          </p:cNvPr>
          <p:cNvSpPr>
            <a:spLocks noGrp="1"/>
          </p:cNvSpPr>
          <p:nvPr>
            <p:ph type="title"/>
          </p:nvPr>
        </p:nvSpPr>
        <p:spPr/>
        <p:txBody>
          <a:bodyPr/>
          <a:lstStyle/>
          <a:p>
            <a:r>
              <a:rPr lang="fi-FI" dirty="0"/>
              <a:t>Tunnelmia infratyömaalta</a:t>
            </a:r>
          </a:p>
        </p:txBody>
      </p:sp>
      <p:sp>
        <p:nvSpPr>
          <p:cNvPr id="3" name="Päivämäärän paikkamerkki 2">
            <a:extLst>
              <a:ext uri="{FF2B5EF4-FFF2-40B4-BE49-F238E27FC236}">
                <a16:creationId xmlns:a16="http://schemas.microsoft.com/office/drawing/2014/main" id="{D0670C91-096D-A98B-0BE9-084581BA6581}"/>
              </a:ext>
            </a:extLst>
          </p:cNvPr>
          <p:cNvSpPr>
            <a:spLocks noGrp="1"/>
          </p:cNvSpPr>
          <p:nvPr>
            <p:ph type="dt" sz="half" idx="10"/>
          </p:nvPr>
        </p:nvSpPr>
        <p:spPr/>
        <p:txBody>
          <a:bodyPr/>
          <a:lstStyle/>
          <a:p>
            <a:fld id="{72FD116C-5EF8-4838-9A5F-86AB544AA46C}" type="datetime1">
              <a:rPr lang="fi-FI" noProof="0" smtClean="0"/>
              <a:t>14.3.2023</a:t>
            </a:fld>
            <a:endParaRPr lang="fi-FI" noProof="0"/>
          </a:p>
        </p:txBody>
      </p:sp>
      <p:sp>
        <p:nvSpPr>
          <p:cNvPr id="4" name="Alatunnisteen paikkamerkki 3">
            <a:extLst>
              <a:ext uri="{FF2B5EF4-FFF2-40B4-BE49-F238E27FC236}">
                <a16:creationId xmlns:a16="http://schemas.microsoft.com/office/drawing/2014/main" id="{AEE98C71-43EB-F0E6-9A13-CB2A21567791}"/>
              </a:ext>
            </a:extLst>
          </p:cNvPr>
          <p:cNvSpPr>
            <a:spLocks noGrp="1"/>
          </p:cNvSpPr>
          <p:nvPr>
            <p:ph type="ftr" sz="quarter" idx="11"/>
          </p:nvPr>
        </p:nvSpPr>
        <p:spPr/>
        <p:txBody>
          <a:bodyPr/>
          <a:lstStyle/>
          <a:p>
            <a:r>
              <a:rPr lang="fi-FI"/>
              <a:t>INFRA ry</a:t>
            </a:r>
            <a:endParaRPr lang="fi-FI" noProof="0" dirty="0"/>
          </a:p>
        </p:txBody>
      </p:sp>
      <p:sp>
        <p:nvSpPr>
          <p:cNvPr id="5" name="Dian numeron paikkamerkki 4">
            <a:extLst>
              <a:ext uri="{FF2B5EF4-FFF2-40B4-BE49-F238E27FC236}">
                <a16:creationId xmlns:a16="http://schemas.microsoft.com/office/drawing/2014/main" id="{FD1566E0-25F2-B88F-FED0-2DED99168513}"/>
              </a:ext>
            </a:extLst>
          </p:cNvPr>
          <p:cNvSpPr>
            <a:spLocks noGrp="1"/>
          </p:cNvSpPr>
          <p:nvPr>
            <p:ph type="sldNum" sz="quarter" idx="12"/>
          </p:nvPr>
        </p:nvSpPr>
        <p:spPr/>
        <p:txBody>
          <a:bodyPr/>
          <a:lstStyle/>
          <a:p>
            <a:fld id="{DFD61EF7-2460-4EE9-A031-27FEBC4F9A95}" type="slidenum">
              <a:rPr lang="fi-FI" noProof="0" smtClean="0"/>
              <a:t>3</a:t>
            </a:fld>
            <a:endParaRPr lang="fi-FI" noProof="0"/>
          </a:p>
        </p:txBody>
      </p:sp>
      <p:sp>
        <p:nvSpPr>
          <p:cNvPr id="6" name="Sisällön paikkamerkki 5">
            <a:extLst>
              <a:ext uri="{FF2B5EF4-FFF2-40B4-BE49-F238E27FC236}">
                <a16:creationId xmlns:a16="http://schemas.microsoft.com/office/drawing/2014/main" id="{151B58DA-1B9D-74B8-7385-6A37ACFBAF7C}"/>
              </a:ext>
            </a:extLst>
          </p:cNvPr>
          <p:cNvSpPr>
            <a:spLocks noGrp="1"/>
          </p:cNvSpPr>
          <p:nvPr>
            <p:ph idx="1"/>
          </p:nvPr>
        </p:nvSpPr>
        <p:spPr/>
        <p:txBody>
          <a:bodyPr/>
          <a:lstStyle/>
          <a:p>
            <a:r>
              <a:rPr lang="fi-FI" sz="2000" dirty="0"/>
              <a:t>Juuri, kun luulimme selättäneemme koronan, päätti Venäjä hyökätä Ukrainaan</a:t>
            </a:r>
          </a:p>
          <a:p>
            <a:pPr lvl="1"/>
            <a:r>
              <a:rPr lang="fi-FI" sz="1800" dirty="0"/>
              <a:t>Hyökkäys aiheutti shokin myös infrarakentajien keskuudessa</a:t>
            </a:r>
          </a:p>
          <a:p>
            <a:r>
              <a:rPr lang="fi-FI" sz="2000" dirty="0"/>
              <a:t>Rakennusteollisuuden Ukrainakysely, joka toteutettiin sodan alettua, toistettiin alkuvuodesta 2023</a:t>
            </a:r>
          </a:p>
          <a:p>
            <a:r>
              <a:rPr lang="fi-FI" sz="2000" dirty="0"/>
              <a:t>Kyselyssä selvitettiin tuotannon esteitä nykytilanteessa sekä uhkakuvia lähitulevaisuudessa</a:t>
            </a:r>
            <a:r>
              <a:rPr lang="fi-FI" sz="1800" dirty="0"/>
              <a:t> </a:t>
            </a:r>
          </a:p>
          <a:p>
            <a:r>
              <a:rPr lang="fi-FI" sz="2000" dirty="0"/>
              <a:t>Infrarakentajat olivat aktiivisin vastaajajoukko Rakennusteollisuuden jäsenkunnasta</a:t>
            </a:r>
          </a:p>
          <a:p>
            <a:pPr lvl="1"/>
            <a:endParaRPr lang="fi-FI" sz="1800" dirty="0"/>
          </a:p>
        </p:txBody>
      </p:sp>
      <p:pic>
        <p:nvPicPr>
          <p:cNvPr id="8" name="Sisällön paikkamerkki 7">
            <a:extLst>
              <a:ext uri="{FF2B5EF4-FFF2-40B4-BE49-F238E27FC236}">
                <a16:creationId xmlns:a16="http://schemas.microsoft.com/office/drawing/2014/main" id="{0950F624-E055-D172-A0A7-C0845C772989}"/>
              </a:ext>
            </a:extLst>
          </p:cNvPr>
          <p:cNvPicPr>
            <a:picLocks noGrp="1" noChangeAspect="1"/>
          </p:cNvPicPr>
          <p:nvPr>
            <p:ph idx="13"/>
          </p:nvPr>
        </p:nvPicPr>
        <p:blipFill>
          <a:blip r:embed="rId2"/>
          <a:stretch>
            <a:fillRect/>
          </a:stretch>
        </p:blipFill>
        <p:spPr>
          <a:xfrm>
            <a:off x="5506751" y="1628775"/>
            <a:ext cx="5485793" cy="3240360"/>
          </a:xfrm>
          <a:prstGeom prst="rect">
            <a:avLst/>
          </a:prstGeom>
        </p:spPr>
      </p:pic>
      <p:sp>
        <p:nvSpPr>
          <p:cNvPr id="9" name="Tekstiruutu 8">
            <a:extLst>
              <a:ext uri="{FF2B5EF4-FFF2-40B4-BE49-F238E27FC236}">
                <a16:creationId xmlns:a16="http://schemas.microsoft.com/office/drawing/2014/main" id="{5873A55B-AC63-5672-FC22-E0CEF139E7AD}"/>
              </a:ext>
            </a:extLst>
          </p:cNvPr>
          <p:cNvSpPr txBox="1"/>
          <p:nvPr/>
        </p:nvSpPr>
        <p:spPr>
          <a:xfrm>
            <a:off x="5411275" y="5400841"/>
            <a:ext cx="4046813" cy="707886"/>
          </a:xfrm>
          <a:prstGeom prst="rect">
            <a:avLst/>
          </a:prstGeom>
          <a:noFill/>
        </p:spPr>
        <p:txBody>
          <a:bodyPr wrap="none" rtlCol="0">
            <a:spAutoFit/>
          </a:bodyPr>
          <a:lstStyle/>
          <a:p>
            <a:r>
              <a:rPr lang="fi-FI" sz="2000" dirty="0"/>
              <a:t>Seuraavaksi pari poimintaa </a:t>
            </a:r>
          </a:p>
          <a:p>
            <a:r>
              <a:rPr lang="fi-FI" sz="2000" dirty="0"/>
              <a:t>kyselyn tuloksista infrarakentajilta</a:t>
            </a:r>
          </a:p>
        </p:txBody>
      </p:sp>
      <p:sp>
        <p:nvSpPr>
          <p:cNvPr id="10" name="Nuoli: Oikea 9">
            <a:extLst>
              <a:ext uri="{FF2B5EF4-FFF2-40B4-BE49-F238E27FC236}">
                <a16:creationId xmlns:a16="http://schemas.microsoft.com/office/drawing/2014/main" id="{4CDBF2D7-01E1-26EF-6655-5A3C84F6114E}"/>
              </a:ext>
            </a:extLst>
          </p:cNvPr>
          <p:cNvSpPr/>
          <p:nvPr/>
        </p:nvSpPr>
        <p:spPr>
          <a:xfrm>
            <a:off x="9390929" y="5547968"/>
            <a:ext cx="1584175" cy="53860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2316178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92E7B1B-A663-3853-FEB9-361EE239D93E}"/>
              </a:ext>
            </a:extLst>
          </p:cNvPr>
          <p:cNvSpPr>
            <a:spLocks noGrp="1"/>
          </p:cNvSpPr>
          <p:nvPr>
            <p:ph type="title"/>
          </p:nvPr>
        </p:nvSpPr>
        <p:spPr/>
        <p:txBody>
          <a:bodyPr/>
          <a:lstStyle/>
          <a:p>
            <a:r>
              <a:rPr lang="fi-FI" dirty="0"/>
              <a:t>Ukrainakysely: Tuotannon esteet - arvioi mitkä tekijät haittaavat tuotantoa tällä hetkellä</a:t>
            </a:r>
          </a:p>
        </p:txBody>
      </p:sp>
      <p:sp>
        <p:nvSpPr>
          <p:cNvPr id="3" name="Päivämäärän paikkamerkki 2">
            <a:extLst>
              <a:ext uri="{FF2B5EF4-FFF2-40B4-BE49-F238E27FC236}">
                <a16:creationId xmlns:a16="http://schemas.microsoft.com/office/drawing/2014/main" id="{C6CF1140-2F79-C86A-E430-8797E915EA5D}"/>
              </a:ext>
            </a:extLst>
          </p:cNvPr>
          <p:cNvSpPr>
            <a:spLocks noGrp="1"/>
          </p:cNvSpPr>
          <p:nvPr>
            <p:ph type="dt" sz="half" idx="10"/>
          </p:nvPr>
        </p:nvSpPr>
        <p:spPr/>
        <p:txBody>
          <a:bodyPr/>
          <a:lstStyle/>
          <a:p>
            <a:fld id="{72FD116C-5EF8-4838-9A5F-86AB544AA46C}" type="datetime1">
              <a:rPr lang="fi-FI" noProof="0" smtClean="0"/>
              <a:t>14.3.2023</a:t>
            </a:fld>
            <a:endParaRPr lang="fi-FI" noProof="0"/>
          </a:p>
        </p:txBody>
      </p:sp>
      <p:sp>
        <p:nvSpPr>
          <p:cNvPr id="4" name="Alatunnisteen paikkamerkki 3">
            <a:extLst>
              <a:ext uri="{FF2B5EF4-FFF2-40B4-BE49-F238E27FC236}">
                <a16:creationId xmlns:a16="http://schemas.microsoft.com/office/drawing/2014/main" id="{A35B39AF-7814-C2CA-1A27-EC3CEBA0AF4C}"/>
              </a:ext>
            </a:extLst>
          </p:cNvPr>
          <p:cNvSpPr>
            <a:spLocks noGrp="1"/>
          </p:cNvSpPr>
          <p:nvPr>
            <p:ph type="ftr" sz="quarter" idx="11"/>
          </p:nvPr>
        </p:nvSpPr>
        <p:spPr/>
        <p:txBody>
          <a:bodyPr/>
          <a:lstStyle/>
          <a:p>
            <a:r>
              <a:rPr lang="fi-FI"/>
              <a:t>INFRA ry</a:t>
            </a:r>
            <a:endParaRPr lang="fi-FI" noProof="0" dirty="0"/>
          </a:p>
        </p:txBody>
      </p:sp>
      <p:sp>
        <p:nvSpPr>
          <p:cNvPr id="5" name="Dian numeron paikkamerkki 4">
            <a:extLst>
              <a:ext uri="{FF2B5EF4-FFF2-40B4-BE49-F238E27FC236}">
                <a16:creationId xmlns:a16="http://schemas.microsoft.com/office/drawing/2014/main" id="{322670EF-E1A2-CCF8-97BF-8870D74BDDBA}"/>
              </a:ext>
            </a:extLst>
          </p:cNvPr>
          <p:cNvSpPr>
            <a:spLocks noGrp="1"/>
          </p:cNvSpPr>
          <p:nvPr>
            <p:ph type="sldNum" sz="quarter" idx="12"/>
          </p:nvPr>
        </p:nvSpPr>
        <p:spPr/>
        <p:txBody>
          <a:bodyPr/>
          <a:lstStyle/>
          <a:p>
            <a:fld id="{DFD61EF7-2460-4EE9-A031-27FEBC4F9A95}" type="slidenum">
              <a:rPr lang="fi-FI" noProof="0" smtClean="0"/>
              <a:t>4</a:t>
            </a:fld>
            <a:endParaRPr lang="fi-FI" noProof="0"/>
          </a:p>
        </p:txBody>
      </p:sp>
      <p:sp>
        <p:nvSpPr>
          <p:cNvPr id="6" name="Sisällön paikkamerkki 5">
            <a:extLst>
              <a:ext uri="{FF2B5EF4-FFF2-40B4-BE49-F238E27FC236}">
                <a16:creationId xmlns:a16="http://schemas.microsoft.com/office/drawing/2014/main" id="{C910AA57-FB56-0B52-B2DA-3A42E54C2127}"/>
              </a:ext>
            </a:extLst>
          </p:cNvPr>
          <p:cNvSpPr>
            <a:spLocks noGrp="1"/>
          </p:cNvSpPr>
          <p:nvPr>
            <p:ph idx="1"/>
          </p:nvPr>
        </p:nvSpPr>
        <p:spPr/>
        <p:txBody>
          <a:bodyPr/>
          <a:lstStyle/>
          <a:p>
            <a:pPr marL="0" indent="0">
              <a:buNone/>
            </a:pPr>
            <a:r>
              <a:rPr lang="fi-FI" sz="5400" b="1" dirty="0"/>
              <a:t>91 % </a:t>
            </a:r>
          </a:p>
          <a:p>
            <a:pPr marL="0" indent="0">
              <a:buNone/>
            </a:pPr>
            <a:r>
              <a:rPr lang="fi-FI" sz="2400" dirty="0"/>
              <a:t>infrarakentajista arvioi investointien lykkääntymisen haittaavan tuotantoa</a:t>
            </a:r>
          </a:p>
          <a:p>
            <a:endParaRPr lang="fi-FI" sz="2000" dirty="0"/>
          </a:p>
          <a:p>
            <a:pPr marL="0" indent="0">
              <a:buNone/>
            </a:pPr>
            <a:r>
              <a:rPr lang="fi-FI" sz="5400" b="1" dirty="0"/>
              <a:t>89 % </a:t>
            </a:r>
          </a:p>
          <a:p>
            <a:pPr marL="0" indent="0">
              <a:buNone/>
            </a:pPr>
            <a:r>
              <a:rPr lang="fi-FI" sz="2400" dirty="0"/>
              <a:t>infrarakentajista arvioi julkisen kysynnän heikentymisen haittaavan tuotantoa</a:t>
            </a:r>
          </a:p>
        </p:txBody>
      </p:sp>
      <p:pic>
        <p:nvPicPr>
          <p:cNvPr id="8" name="Kuva 7">
            <a:extLst>
              <a:ext uri="{FF2B5EF4-FFF2-40B4-BE49-F238E27FC236}">
                <a16:creationId xmlns:a16="http://schemas.microsoft.com/office/drawing/2014/main" id="{657B7B91-432E-41E2-D729-5AB08E1797CD}"/>
              </a:ext>
            </a:extLst>
          </p:cNvPr>
          <p:cNvPicPr>
            <a:picLocks noChangeAspect="1"/>
          </p:cNvPicPr>
          <p:nvPr/>
        </p:nvPicPr>
        <p:blipFill>
          <a:blip r:embed="rId2"/>
          <a:stretch>
            <a:fillRect/>
          </a:stretch>
        </p:blipFill>
        <p:spPr>
          <a:xfrm>
            <a:off x="6094043" y="3935110"/>
            <a:ext cx="4322439" cy="2517866"/>
          </a:xfrm>
          <a:prstGeom prst="rect">
            <a:avLst/>
          </a:prstGeom>
        </p:spPr>
      </p:pic>
      <p:pic>
        <p:nvPicPr>
          <p:cNvPr id="9" name="Kuva 8">
            <a:extLst>
              <a:ext uri="{FF2B5EF4-FFF2-40B4-BE49-F238E27FC236}">
                <a16:creationId xmlns:a16="http://schemas.microsoft.com/office/drawing/2014/main" id="{D9BE28B2-FC83-49C8-A52B-C70C14340707}"/>
              </a:ext>
            </a:extLst>
          </p:cNvPr>
          <p:cNvPicPr>
            <a:picLocks noChangeAspect="1"/>
          </p:cNvPicPr>
          <p:nvPr/>
        </p:nvPicPr>
        <p:blipFill>
          <a:blip r:embed="rId3"/>
          <a:stretch>
            <a:fillRect/>
          </a:stretch>
        </p:blipFill>
        <p:spPr>
          <a:xfrm>
            <a:off x="6096000" y="1343517"/>
            <a:ext cx="4322439" cy="2517866"/>
          </a:xfrm>
          <a:prstGeom prst="rect">
            <a:avLst/>
          </a:prstGeom>
        </p:spPr>
      </p:pic>
    </p:spTree>
    <p:extLst>
      <p:ext uri="{BB962C8B-B14F-4D97-AF65-F5344CB8AC3E}">
        <p14:creationId xmlns:p14="http://schemas.microsoft.com/office/powerpoint/2010/main" val="2317433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92E7B1B-A663-3853-FEB9-361EE239D93E}"/>
              </a:ext>
            </a:extLst>
          </p:cNvPr>
          <p:cNvSpPr>
            <a:spLocks noGrp="1"/>
          </p:cNvSpPr>
          <p:nvPr>
            <p:ph type="title"/>
          </p:nvPr>
        </p:nvSpPr>
        <p:spPr/>
        <p:txBody>
          <a:bodyPr/>
          <a:lstStyle/>
          <a:p>
            <a:r>
              <a:rPr lang="fi-FI" dirty="0"/>
              <a:t>Ukrainakysely: Tuotannon esteet - arvioi mitkä tekijät haittaavat tuotantoa tällä hetkellä</a:t>
            </a:r>
          </a:p>
        </p:txBody>
      </p:sp>
      <p:sp>
        <p:nvSpPr>
          <p:cNvPr id="3" name="Päivämäärän paikkamerkki 2">
            <a:extLst>
              <a:ext uri="{FF2B5EF4-FFF2-40B4-BE49-F238E27FC236}">
                <a16:creationId xmlns:a16="http://schemas.microsoft.com/office/drawing/2014/main" id="{C6CF1140-2F79-C86A-E430-8797E915EA5D}"/>
              </a:ext>
            </a:extLst>
          </p:cNvPr>
          <p:cNvSpPr>
            <a:spLocks noGrp="1"/>
          </p:cNvSpPr>
          <p:nvPr>
            <p:ph type="dt" sz="half" idx="10"/>
          </p:nvPr>
        </p:nvSpPr>
        <p:spPr/>
        <p:txBody>
          <a:bodyPr/>
          <a:lstStyle/>
          <a:p>
            <a:fld id="{72FD116C-5EF8-4838-9A5F-86AB544AA46C}" type="datetime1">
              <a:rPr lang="fi-FI" noProof="0" smtClean="0"/>
              <a:t>14.3.2023</a:t>
            </a:fld>
            <a:endParaRPr lang="fi-FI" noProof="0"/>
          </a:p>
        </p:txBody>
      </p:sp>
      <p:sp>
        <p:nvSpPr>
          <p:cNvPr id="4" name="Alatunnisteen paikkamerkki 3">
            <a:extLst>
              <a:ext uri="{FF2B5EF4-FFF2-40B4-BE49-F238E27FC236}">
                <a16:creationId xmlns:a16="http://schemas.microsoft.com/office/drawing/2014/main" id="{A35B39AF-7814-C2CA-1A27-EC3CEBA0AF4C}"/>
              </a:ext>
            </a:extLst>
          </p:cNvPr>
          <p:cNvSpPr>
            <a:spLocks noGrp="1"/>
          </p:cNvSpPr>
          <p:nvPr>
            <p:ph type="ftr" sz="quarter" idx="11"/>
          </p:nvPr>
        </p:nvSpPr>
        <p:spPr/>
        <p:txBody>
          <a:bodyPr/>
          <a:lstStyle/>
          <a:p>
            <a:r>
              <a:rPr lang="fi-FI" dirty="0"/>
              <a:t>INFRA ry</a:t>
            </a:r>
            <a:endParaRPr lang="fi-FI" noProof="0" dirty="0"/>
          </a:p>
        </p:txBody>
      </p:sp>
      <p:sp>
        <p:nvSpPr>
          <p:cNvPr id="5" name="Dian numeron paikkamerkki 4">
            <a:extLst>
              <a:ext uri="{FF2B5EF4-FFF2-40B4-BE49-F238E27FC236}">
                <a16:creationId xmlns:a16="http://schemas.microsoft.com/office/drawing/2014/main" id="{322670EF-E1A2-CCF8-97BF-8870D74BDDBA}"/>
              </a:ext>
            </a:extLst>
          </p:cNvPr>
          <p:cNvSpPr>
            <a:spLocks noGrp="1"/>
          </p:cNvSpPr>
          <p:nvPr>
            <p:ph type="sldNum" sz="quarter" idx="12"/>
          </p:nvPr>
        </p:nvSpPr>
        <p:spPr/>
        <p:txBody>
          <a:bodyPr/>
          <a:lstStyle/>
          <a:p>
            <a:fld id="{DFD61EF7-2460-4EE9-A031-27FEBC4F9A95}" type="slidenum">
              <a:rPr lang="fi-FI" noProof="0" smtClean="0"/>
              <a:t>5</a:t>
            </a:fld>
            <a:endParaRPr lang="fi-FI" noProof="0"/>
          </a:p>
        </p:txBody>
      </p:sp>
      <p:sp>
        <p:nvSpPr>
          <p:cNvPr id="6" name="Sisällön paikkamerkki 5">
            <a:extLst>
              <a:ext uri="{FF2B5EF4-FFF2-40B4-BE49-F238E27FC236}">
                <a16:creationId xmlns:a16="http://schemas.microsoft.com/office/drawing/2014/main" id="{C910AA57-FB56-0B52-B2DA-3A42E54C2127}"/>
              </a:ext>
            </a:extLst>
          </p:cNvPr>
          <p:cNvSpPr>
            <a:spLocks noGrp="1"/>
          </p:cNvSpPr>
          <p:nvPr>
            <p:ph idx="1"/>
          </p:nvPr>
        </p:nvSpPr>
        <p:spPr/>
        <p:txBody>
          <a:bodyPr/>
          <a:lstStyle/>
          <a:p>
            <a:pPr marL="0" indent="0">
              <a:buNone/>
            </a:pPr>
            <a:r>
              <a:rPr lang="fi-FI" sz="5400" b="1" dirty="0"/>
              <a:t>99 % </a:t>
            </a:r>
          </a:p>
          <a:p>
            <a:pPr marL="0" indent="0">
              <a:buNone/>
            </a:pPr>
            <a:r>
              <a:rPr lang="fi-FI" sz="2400" dirty="0"/>
              <a:t>infrarakentajista arvioi polttoaineiden hinnan nousun haittaavan tuotantoa – 53 % vastaajista jopa erittäin paljon</a:t>
            </a:r>
          </a:p>
          <a:p>
            <a:endParaRPr lang="fi-FI" sz="1050" dirty="0"/>
          </a:p>
          <a:p>
            <a:endParaRPr lang="fi-FI" sz="1050" dirty="0"/>
          </a:p>
          <a:p>
            <a:pPr marL="0" indent="0">
              <a:buNone/>
            </a:pPr>
            <a:r>
              <a:rPr lang="fi-FI" sz="2400" dirty="0"/>
              <a:t>Sopimuksiin liittyviä ongelmia tilaajien kanssa ei tunnu tällä </a:t>
            </a:r>
            <a:r>
              <a:rPr lang="fi-FI" sz="2400"/>
              <a:t>hetkellä suuresti olevan</a:t>
            </a:r>
            <a:endParaRPr lang="fi-FI" sz="2400" dirty="0"/>
          </a:p>
        </p:txBody>
      </p:sp>
      <p:pic>
        <p:nvPicPr>
          <p:cNvPr id="7" name="Kuva 6">
            <a:extLst>
              <a:ext uri="{FF2B5EF4-FFF2-40B4-BE49-F238E27FC236}">
                <a16:creationId xmlns:a16="http://schemas.microsoft.com/office/drawing/2014/main" id="{0C50AD08-6A75-00EF-B99F-69B787894B8C}"/>
              </a:ext>
            </a:extLst>
          </p:cNvPr>
          <p:cNvPicPr>
            <a:picLocks noChangeAspect="1"/>
          </p:cNvPicPr>
          <p:nvPr/>
        </p:nvPicPr>
        <p:blipFill>
          <a:blip r:embed="rId2"/>
          <a:stretch>
            <a:fillRect/>
          </a:stretch>
        </p:blipFill>
        <p:spPr>
          <a:xfrm>
            <a:off x="6050159" y="1282624"/>
            <a:ext cx="4340531" cy="2411406"/>
          </a:xfrm>
          <a:prstGeom prst="rect">
            <a:avLst/>
          </a:prstGeom>
        </p:spPr>
      </p:pic>
      <p:pic>
        <p:nvPicPr>
          <p:cNvPr id="11" name="Kuva 10">
            <a:extLst>
              <a:ext uri="{FF2B5EF4-FFF2-40B4-BE49-F238E27FC236}">
                <a16:creationId xmlns:a16="http://schemas.microsoft.com/office/drawing/2014/main" id="{D885EEE4-5577-F262-C165-3606FBC3AEA9}"/>
              </a:ext>
            </a:extLst>
          </p:cNvPr>
          <p:cNvPicPr>
            <a:picLocks noChangeAspect="1"/>
          </p:cNvPicPr>
          <p:nvPr/>
        </p:nvPicPr>
        <p:blipFill>
          <a:blip r:embed="rId3"/>
          <a:stretch>
            <a:fillRect/>
          </a:stretch>
        </p:blipFill>
        <p:spPr>
          <a:xfrm>
            <a:off x="6168008" y="3789040"/>
            <a:ext cx="3960440" cy="2882170"/>
          </a:xfrm>
          <a:prstGeom prst="rect">
            <a:avLst/>
          </a:prstGeom>
        </p:spPr>
      </p:pic>
    </p:spTree>
    <p:extLst>
      <p:ext uri="{BB962C8B-B14F-4D97-AF65-F5344CB8AC3E}">
        <p14:creationId xmlns:p14="http://schemas.microsoft.com/office/powerpoint/2010/main" val="1825515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92E7B1B-A663-3853-FEB9-361EE239D93E}"/>
              </a:ext>
            </a:extLst>
          </p:cNvPr>
          <p:cNvSpPr>
            <a:spLocks noGrp="1"/>
          </p:cNvSpPr>
          <p:nvPr>
            <p:ph type="title"/>
          </p:nvPr>
        </p:nvSpPr>
        <p:spPr/>
        <p:txBody>
          <a:bodyPr/>
          <a:lstStyle/>
          <a:p>
            <a:r>
              <a:rPr lang="fi-FI" dirty="0"/>
              <a:t>Ukrainakysely: Uhkakuvat – käynnissä oleva toiminta ja toiminnan jatkuvuus</a:t>
            </a:r>
          </a:p>
        </p:txBody>
      </p:sp>
      <p:sp>
        <p:nvSpPr>
          <p:cNvPr id="3" name="Päivämäärän paikkamerkki 2">
            <a:extLst>
              <a:ext uri="{FF2B5EF4-FFF2-40B4-BE49-F238E27FC236}">
                <a16:creationId xmlns:a16="http://schemas.microsoft.com/office/drawing/2014/main" id="{C6CF1140-2F79-C86A-E430-8797E915EA5D}"/>
              </a:ext>
            </a:extLst>
          </p:cNvPr>
          <p:cNvSpPr>
            <a:spLocks noGrp="1"/>
          </p:cNvSpPr>
          <p:nvPr>
            <p:ph type="dt" sz="half" idx="10"/>
          </p:nvPr>
        </p:nvSpPr>
        <p:spPr/>
        <p:txBody>
          <a:bodyPr/>
          <a:lstStyle/>
          <a:p>
            <a:fld id="{72FD116C-5EF8-4838-9A5F-86AB544AA46C}" type="datetime1">
              <a:rPr lang="fi-FI" noProof="0" smtClean="0"/>
              <a:t>14.3.2023</a:t>
            </a:fld>
            <a:endParaRPr lang="fi-FI" noProof="0"/>
          </a:p>
        </p:txBody>
      </p:sp>
      <p:sp>
        <p:nvSpPr>
          <p:cNvPr id="4" name="Alatunnisteen paikkamerkki 3">
            <a:extLst>
              <a:ext uri="{FF2B5EF4-FFF2-40B4-BE49-F238E27FC236}">
                <a16:creationId xmlns:a16="http://schemas.microsoft.com/office/drawing/2014/main" id="{A35B39AF-7814-C2CA-1A27-EC3CEBA0AF4C}"/>
              </a:ext>
            </a:extLst>
          </p:cNvPr>
          <p:cNvSpPr>
            <a:spLocks noGrp="1"/>
          </p:cNvSpPr>
          <p:nvPr>
            <p:ph type="ftr" sz="quarter" idx="11"/>
          </p:nvPr>
        </p:nvSpPr>
        <p:spPr/>
        <p:txBody>
          <a:bodyPr/>
          <a:lstStyle/>
          <a:p>
            <a:r>
              <a:rPr lang="fi-FI" dirty="0"/>
              <a:t>INFRA ry</a:t>
            </a:r>
            <a:endParaRPr lang="fi-FI" noProof="0" dirty="0"/>
          </a:p>
        </p:txBody>
      </p:sp>
      <p:sp>
        <p:nvSpPr>
          <p:cNvPr id="5" name="Dian numeron paikkamerkki 4">
            <a:extLst>
              <a:ext uri="{FF2B5EF4-FFF2-40B4-BE49-F238E27FC236}">
                <a16:creationId xmlns:a16="http://schemas.microsoft.com/office/drawing/2014/main" id="{322670EF-E1A2-CCF8-97BF-8870D74BDDBA}"/>
              </a:ext>
            </a:extLst>
          </p:cNvPr>
          <p:cNvSpPr>
            <a:spLocks noGrp="1"/>
          </p:cNvSpPr>
          <p:nvPr>
            <p:ph type="sldNum" sz="quarter" idx="12"/>
          </p:nvPr>
        </p:nvSpPr>
        <p:spPr/>
        <p:txBody>
          <a:bodyPr/>
          <a:lstStyle/>
          <a:p>
            <a:fld id="{DFD61EF7-2460-4EE9-A031-27FEBC4F9A95}" type="slidenum">
              <a:rPr lang="fi-FI" noProof="0" smtClean="0"/>
              <a:t>6</a:t>
            </a:fld>
            <a:endParaRPr lang="fi-FI" noProof="0"/>
          </a:p>
        </p:txBody>
      </p:sp>
      <p:sp>
        <p:nvSpPr>
          <p:cNvPr id="6" name="Sisällön paikkamerkki 5">
            <a:extLst>
              <a:ext uri="{FF2B5EF4-FFF2-40B4-BE49-F238E27FC236}">
                <a16:creationId xmlns:a16="http://schemas.microsoft.com/office/drawing/2014/main" id="{C910AA57-FB56-0B52-B2DA-3A42E54C2127}"/>
              </a:ext>
            </a:extLst>
          </p:cNvPr>
          <p:cNvSpPr>
            <a:spLocks noGrp="1"/>
          </p:cNvSpPr>
          <p:nvPr>
            <p:ph idx="1"/>
          </p:nvPr>
        </p:nvSpPr>
        <p:spPr>
          <a:xfrm>
            <a:off x="407987" y="1628775"/>
            <a:ext cx="4967933" cy="4464050"/>
          </a:xfrm>
        </p:spPr>
        <p:txBody>
          <a:bodyPr/>
          <a:lstStyle/>
          <a:p>
            <a:pPr marL="0" indent="0">
              <a:buNone/>
            </a:pPr>
            <a:r>
              <a:rPr lang="fi-FI" sz="5400" b="1" dirty="0"/>
              <a:t>95 % </a:t>
            </a:r>
          </a:p>
          <a:p>
            <a:pPr marL="0" indent="0">
              <a:buNone/>
            </a:pPr>
            <a:r>
              <a:rPr lang="fi-FI" sz="2400" dirty="0"/>
              <a:t>infrarakentajista pitää todennäköisenä, että suunniteltuja hankkeita tai tilauksia lykätään – lähes joka viidennellä on tästä jo omakohtaisia kokemuksia</a:t>
            </a:r>
          </a:p>
          <a:p>
            <a:endParaRPr lang="fi-FI" sz="1050" dirty="0"/>
          </a:p>
          <a:p>
            <a:endParaRPr lang="fi-FI" sz="1050" dirty="0"/>
          </a:p>
          <a:p>
            <a:pPr marL="0" indent="0">
              <a:buNone/>
            </a:pPr>
            <a:r>
              <a:rPr lang="fi-FI" sz="2400" dirty="0"/>
              <a:t>Infrarakentajat näkevät kuitenkin valoa tunnelin päässä – konkursseja ei pidetä todennäköisenä</a:t>
            </a:r>
          </a:p>
        </p:txBody>
      </p:sp>
      <p:pic>
        <p:nvPicPr>
          <p:cNvPr id="8" name="Kuva 7">
            <a:extLst>
              <a:ext uri="{FF2B5EF4-FFF2-40B4-BE49-F238E27FC236}">
                <a16:creationId xmlns:a16="http://schemas.microsoft.com/office/drawing/2014/main" id="{43B186D3-C65D-ED2D-2F98-551DEE9D487D}"/>
              </a:ext>
            </a:extLst>
          </p:cNvPr>
          <p:cNvPicPr>
            <a:picLocks noChangeAspect="1"/>
          </p:cNvPicPr>
          <p:nvPr/>
        </p:nvPicPr>
        <p:blipFill>
          <a:blip r:embed="rId3"/>
          <a:stretch>
            <a:fillRect/>
          </a:stretch>
        </p:blipFill>
        <p:spPr>
          <a:xfrm>
            <a:off x="6312024" y="1363527"/>
            <a:ext cx="3960440" cy="2751823"/>
          </a:xfrm>
          <a:prstGeom prst="rect">
            <a:avLst/>
          </a:prstGeom>
        </p:spPr>
      </p:pic>
      <p:pic>
        <p:nvPicPr>
          <p:cNvPr id="9" name="Kuva 8">
            <a:extLst>
              <a:ext uri="{FF2B5EF4-FFF2-40B4-BE49-F238E27FC236}">
                <a16:creationId xmlns:a16="http://schemas.microsoft.com/office/drawing/2014/main" id="{AF8AEB82-D09E-AD8D-A880-3BFC79E2210D}"/>
              </a:ext>
            </a:extLst>
          </p:cNvPr>
          <p:cNvPicPr>
            <a:picLocks noChangeAspect="1"/>
          </p:cNvPicPr>
          <p:nvPr/>
        </p:nvPicPr>
        <p:blipFill>
          <a:blip r:embed="rId4"/>
          <a:stretch>
            <a:fillRect/>
          </a:stretch>
        </p:blipFill>
        <p:spPr>
          <a:xfrm>
            <a:off x="6312024" y="4077677"/>
            <a:ext cx="3960440" cy="2751823"/>
          </a:xfrm>
          <a:prstGeom prst="rect">
            <a:avLst/>
          </a:prstGeom>
        </p:spPr>
      </p:pic>
    </p:spTree>
    <p:extLst>
      <p:ext uri="{BB962C8B-B14F-4D97-AF65-F5344CB8AC3E}">
        <p14:creationId xmlns:p14="http://schemas.microsoft.com/office/powerpoint/2010/main" val="1163637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CC3470DF-ACAC-D1DA-4E80-7F62E29F6A4E}"/>
              </a:ext>
            </a:extLst>
          </p:cNvPr>
          <p:cNvSpPr>
            <a:spLocks noGrp="1"/>
          </p:cNvSpPr>
          <p:nvPr>
            <p:ph type="dt" sz="half" idx="10"/>
          </p:nvPr>
        </p:nvSpPr>
        <p:spPr/>
        <p:txBody>
          <a:bodyPr/>
          <a:lstStyle/>
          <a:p>
            <a:fld id="{013C859B-4452-4541-86C4-56E6D0CC396B}" type="datetime1">
              <a:rPr lang="fi-FI" noProof="0" smtClean="0"/>
              <a:t>14.3.2023</a:t>
            </a:fld>
            <a:endParaRPr lang="fi-FI" noProof="0"/>
          </a:p>
        </p:txBody>
      </p:sp>
      <p:sp>
        <p:nvSpPr>
          <p:cNvPr id="3" name="Alatunnisteen paikkamerkki 2">
            <a:extLst>
              <a:ext uri="{FF2B5EF4-FFF2-40B4-BE49-F238E27FC236}">
                <a16:creationId xmlns:a16="http://schemas.microsoft.com/office/drawing/2014/main" id="{6F1747A0-7F3A-64E2-3495-8E6DF96FA951}"/>
              </a:ext>
            </a:extLst>
          </p:cNvPr>
          <p:cNvSpPr>
            <a:spLocks noGrp="1"/>
          </p:cNvSpPr>
          <p:nvPr>
            <p:ph type="ftr" sz="quarter" idx="11"/>
          </p:nvPr>
        </p:nvSpPr>
        <p:spPr/>
        <p:txBody>
          <a:bodyPr/>
          <a:lstStyle/>
          <a:p>
            <a:r>
              <a:rPr lang="fi-FI"/>
              <a:t>INFRA ry</a:t>
            </a:r>
            <a:endParaRPr lang="fi-FI" noProof="0" dirty="0"/>
          </a:p>
        </p:txBody>
      </p:sp>
      <p:sp>
        <p:nvSpPr>
          <p:cNvPr id="4" name="Dian numeron paikkamerkki 3">
            <a:extLst>
              <a:ext uri="{FF2B5EF4-FFF2-40B4-BE49-F238E27FC236}">
                <a16:creationId xmlns:a16="http://schemas.microsoft.com/office/drawing/2014/main" id="{ADFEFF5E-1CC4-93EA-555F-6471D3831172}"/>
              </a:ext>
            </a:extLst>
          </p:cNvPr>
          <p:cNvSpPr>
            <a:spLocks noGrp="1"/>
          </p:cNvSpPr>
          <p:nvPr>
            <p:ph type="sldNum" sz="quarter" idx="12"/>
          </p:nvPr>
        </p:nvSpPr>
        <p:spPr/>
        <p:txBody>
          <a:bodyPr/>
          <a:lstStyle/>
          <a:p>
            <a:fld id="{DFD61EF7-2460-4EE9-A031-27FEBC4F9A95}" type="slidenum">
              <a:rPr lang="fi-FI" noProof="0" smtClean="0"/>
              <a:pPr/>
              <a:t>7</a:t>
            </a:fld>
            <a:endParaRPr lang="fi-FI" noProof="0"/>
          </a:p>
        </p:txBody>
      </p:sp>
      <p:sp>
        <p:nvSpPr>
          <p:cNvPr id="5" name="Otsikko 4">
            <a:extLst>
              <a:ext uri="{FF2B5EF4-FFF2-40B4-BE49-F238E27FC236}">
                <a16:creationId xmlns:a16="http://schemas.microsoft.com/office/drawing/2014/main" id="{B7974395-9026-F631-87B2-228AA27A9BDA}"/>
              </a:ext>
            </a:extLst>
          </p:cNvPr>
          <p:cNvSpPr>
            <a:spLocks noGrp="1"/>
          </p:cNvSpPr>
          <p:nvPr>
            <p:ph type="ctrTitle"/>
          </p:nvPr>
        </p:nvSpPr>
        <p:spPr>
          <a:xfrm>
            <a:off x="5735960" y="1628800"/>
            <a:ext cx="5688632" cy="2592287"/>
          </a:xfrm>
        </p:spPr>
        <p:txBody>
          <a:bodyPr/>
          <a:lstStyle/>
          <a:p>
            <a:r>
              <a:rPr lang="fi-FI" sz="6600" dirty="0"/>
              <a:t>Lupauksemme tuleville sukupolville</a:t>
            </a:r>
          </a:p>
        </p:txBody>
      </p:sp>
    </p:spTree>
    <p:extLst>
      <p:ext uri="{BB962C8B-B14F-4D97-AF65-F5344CB8AC3E}">
        <p14:creationId xmlns:p14="http://schemas.microsoft.com/office/powerpoint/2010/main" val="2106700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AFAC29-33D6-7083-F067-797E6FA2A493}"/>
              </a:ext>
            </a:extLst>
          </p:cNvPr>
          <p:cNvSpPr>
            <a:spLocks noGrp="1"/>
          </p:cNvSpPr>
          <p:nvPr>
            <p:ph type="dt" sz="half" idx="10"/>
          </p:nvPr>
        </p:nvSpPr>
        <p:spPr/>
        <p:txBody>
          <a:bodyPr/>
          <a:lstStyle/>
          <a:p>
            <a:fld id="{EDE5D6E3-D4BB-4C2D-8285-CE55EDAC7BD2}" type="datetime1">
              <a:rPr lang="fi-FI" noProof="0" smtClean="0"/>
              <a:t>14.3.2023</a:t>
            </a:fld>
            <a:endParaRPr lang="fi-FI" noProof="0"/>
          </a:p>
        </p:txBody>
      </p:sp>
      <p:sp>
        <p:nvSpPr>
          <p:cNvPr id="3" name="Footer Placeholder 2">
            <a:extLst>
              <a:ext uri="{FF2B5EF4-FFF2-40B4-BE49-F238E27FC236}">
                <a16:creationId xmlns:a16="http://schemas.microsoft.com/office/drawing/2014/main" id="{213FD4D7-117A-0020-ADCB-F657F1FCA65A}"/>
              </a:ext>
            </a:extLst>
          </p:cNvPr>
          <p:cNvSpPr>
            <a:spLocks noGrp="1"/>
          </p:cNvSpPr>
          <p:nvPr>
            <p:ph type="ftr" sz="quarter" idx="11"/>
          </p:nvPr>
        </p:nvSpPr>
        <p:spPr/>
        <p:txBody>
          <a:bodyPr/>
          <a:lstStyle/>
          <a:p>
            <a:r>
              <a:rPr lang="fi-FI" noProof="0"/>
              <a:t>© Rakennusteollisuus RT</a:t>
            </a:r>
          </a:p>
        </p:txBody>
      </p:sp>
      <p:sp>
        <p:nvSpPr>
          <p:cNvPr id="4" name="Slide Number Placeholder 3">
            <a:extLst>
              <a:ext uri="{FF2B5EF4-FFF2-40B4-BE49-F238E27FC236}">
                <a16:creationId xmlns:a16="http://schemas.microsoft.com/office/drawing/2014/main" id="{AE53D6A0-84F1-4B9E-6A42-AA2241B95E84}"/>
              </a:ext>
            </a:extLst>
          </p:cNvPr>
          <p:cNvSpPr>
            <a:spLocks noGrp="1"/>
          </p:cNvSpPr>
          <p:nvPr>
            <p:ph type="sldNum" sz="quarter" idx="12"/>
          </p:nvPr>
        </p:nvSpPr>
        <p:spPr/>
        <p:txBody>
          <a:bodyPr/>
          <a:lstStyle/>
          <a:p>
            <a:fld id="{DFD61EF7-2460-4EE9-A031-27FEBC4F9A95}" type="slidenum">
              <a:rPr lang="fi-FI" noProof="0" smtClean="0"/>
              <a:pPr/>
              <a:t>8</a:t>
            </a:fld>
            <a:endParaRPr lang="fi-FI" noProof="0"/>
          </a:p>
        </p:txBody>
      </p:sp>
      <p:sp>
        <p:nvSpPr>
          <p:cNvPr id="5" name="Title 4">
            <a:extLst>
              <a:ext uri="{FF2B5EF4-FFF2-40B4-BE49-F238E27FC236}">
                <a16:creationId xmlns:a16="http://schemas.microsoft.com/office/drawing/2014/main" id="{D16D5283-3944-6C43-0692-14AA2111F705}"/>
              </a:ext>
            </a:extLst>
          </p:cNvPr>
          <p:cNvSpPr>
            <a:spLocks noGrp="1"/>
          </p:cNvSpPr>
          <p:nvPr>
            <p:ph type="ctrTitle"/>
          </p:nvPr>
        </p:nvSpPr>
        <p:spPr>
          <a:xfrm>
            <a:off x="1200150" y="2060575"/>
            <a:ext cx="10512474" cy="1656457"/>
          </a:xfrm>
        </p:spPr>
        <p:txBody>
          <a:bodyPr/>
          <a:lstStyle/>
          <a:p>
            <a:r>
              <a:rPr lang="fi-FI"/>
              <a:t>Lupaamme rakentaa Suomesta</a:t>
            </a:r>
            <a:br>
              <a:rPr lang="fi-FI"/>
            </a:br>
            <a:r>
              <a:rPr lang="fi-FI"/>
              <a:t>turvallisemman ja saavutettavamman – kunhan rahoitus on kunnossa</a:t>
            </a:r>
            <a:endParaRPr lang="en-GB"/>
          </a:p>
        </p:txBody>
      </p:sp>
      <p:sp>
        <p:nvSpPr>
          <p:cNvPr id="6" name="Subtitle 5">
            <a:extLst>
              <a:ext uri="{FF2B5EF4-FFF2-40B4-BE49-F238E27FC236}">
                <a16:creationId xmlns:a16="http://schemas.microsoft.com/office/drawing/2014/main" id="{B941566A-7DB9-A2D4-95E3-9F92E9F6F008}"/>
              </a:ext>
            </a:extLst>
          </p:cNvPr>
          <p:cNvSpPr>
            <a:spLocks noGrp="1"/>
          </p:cNvSpPr>
          <p:nvPr>
            <p:ph type="subTitle" idx="1"/>
          </p:nvPr>
        </p:nvSpPr>
        <p:spPr/>
        <p:txBody>
          <a:bodyPr/>
          <a:lstStyle/>
          <a:p>
            <a:endParaRPr lang="en-GB"/>
          </a:p>
          <a:p>
            <a:endParaRPr lang="en-GB"/>
          </a:p>
          <a:p>
            <a:r>
              <a:rPr lang="en-GB"/>
              <a:t>TURVALLISUUS JA KILPAILUKYKY</a:t>
            </a:r>
          </a:p>
        </p:txBody>
      </p:sp>
    </p:spTree>
    <p:extLst>
      <p:ext uri="{BB962C8B-B14F-4D97-AF65-F5344CB8AC3E}">
        <p14:creationId xmlns:p14="http://schemas.microsoft.com/office/powerpoint/2010/main" val="1441096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693859F-FB23-A09A-7FEB-599604216A58}"/>
              </a:ext>
            </a:extLst>
          </p:cNvPr>
          <p:cNvSpPr>
            <a:spLocks noGrp="1"/>
          </p:cNvSpPr>
          <p:nvPr>
            <p:ph type="dt" sz="half" idx="10"/>
          </p:nvPr>
        </p:nvSpPr>
        <p:spPr/>
        <p:txBody>
          <a:bodyPr/>
          <a:lstStyle/>
          <a:p>
            <a:fld id="{60DF93C1-96B7-43A4-88C3-A796BB2F869C}" type="datetime1">
              <a:rPr lang="fi-FI" noProof="0" smtClean="0"/>
              <a:t>14.3.2023</a:t>
            </a:fld>
            <a:endParaRPr lang="fi-FI" noProof="0"/>
          </a:p>
        </p:txBody>
      </p:sp>
      <p:sp>
        <p:nvSpPr>
          <p:cNvPr id="5" name="Footer Placeholder 4">
            <a:extLst>
              <a:ext uri="{FF2B5EF4-FFF2-40B4-BE49-F238E27FC236}">
                <a16:creationId xmlns:a16="http://schemas.microsoft.com/office/drawing/2014/main" id="{7A5E1B7E-F673-8EF9-F450-03C7AED1AD15}"/>
              </a:ext>
            </a:extLst>
          </p:cNvPr>
          <p:cNvSpPr>
            <a:spLocks noGrp="1"/>
          </p:cNvSpPr>
          <p:nvPr>
            <p:ph type="ftr" sz="quarter" idx="11"/>
          </p:nvPr>
        </p:nvSpPr>
        <p:spPr/>
        <p:txBody>
          <a:bodyPr/>
          <a:lstStyle/>
          <a:p>
            <a:r>
              <a:rPr lang="fi-FI" noProof="0"/>
              <a:t>© Rakennusteollisuus RT</a:t>
            </a:r>
          </a:p>
        </p:txBody>
      </p:sp>
      <p:sp>
        <p:nvSpPr>
          <p:cNvPr id="6" name="Slide Number Placeholder 5">
            <a:extLst>
              <a:ext uri="{FF2B5EF4-FFF2-40B4-BE49-F238E27FC236}">
                <a16:creationId xmlns:a16="http://schemas.microsoft.com/office/drawing/2014/main" id="{41C0D0FF-A3E6-622B-5F9C-E6C43F8A2072}"/>
              </a:ext>
            </a:extLst>
          </p:cNvPr>
          <p:cNvSpPr>
            <a:spLocks noGrp="1"/>
          </p:cNvSpPr>
          <p:nvPr>
            <p:ph type="sldNum" sz="quarter" idx="12"/>
          </p:nvPr>
        </p:nvSpPr>
        <p:spPr/>
        <p:txBody>
          <a:bodyPr/>
          <a:lstStyle/>
          <a:p>
            <a:fld id="{DFD61EF7-2460-4EE9-A031-27FEBC4F9A95}" type="slidenum">
              <a:rPr lang="fi-FI" noProof="0" smtClean="0"/>
              <a:t>9</a:t>
            </a:fld>
            <a:endParaRPr lang="fi-FI" noProof="0"/>
          </a:p>
        </p:txBody>
      </p:sp>
      <p:sp>
        <p:nvSpPr>
          <p:cNvPr id="7" name="Oval 6">
            <a:extLst>
              <a:ext uri="{FF2B5EF4-FFF2-40B4-BE49-F238E27FC236}">
                <a16:creationId xmlns:a16="http://schemas.microsoft.com/office/drawing/2014/main" id="{4898F29C-5723-6C1C-8F12-BA1E84581CCC}"/>
              </a:ext>
            </a:extLst>
          </p:cNvPr>
          <p:cNvSpPr/>
          <p:nvPr/>
        </p:nvSpPr>
        <p:spPr>
          <a:xfrm>
            <a:off x="782409" y="1052736"/>
            <a:ext cx="4860000" cy="486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8" name="Content Placeholder 2">
            <a:extLst>
              <a:ext uri="{FF2B5EF4-FFF2-40B4-BE49-F238E27FC236}">
                <a16:creationId xmlns:a16="http://schemas.microsoft.com/office/drawing/2014/main" id="{7F6BA38D-19E2-8060-2A76-F0BC223C3810}"/>
              </a:ext>
            </a:extLst>
          </p:cNvPr>
          <p:cNvSpPr>
            <a:spLocks noGrp="1"/>
          </p:cNvSpPr>
          <p:nvPr>
            <p:ph idx="1"/>
          </p:nvPr>
        </p:nvSpPr>
        <p:spPr>
          <a:xfrm>
            <a:off x="897924" y="2082160"/>
            <a:ext cx="4654380" cy="2592313"/>
          </a:xfrm>
        </p:spPr>
        <p:txBody>
          <a:bodyPr/>
          <a:lstStyle/>
          <a:p>
            <a:pPr marL="0" indent="0" algn="ctr">
              <a:buNone/>
            </a:pPr>
            <a:r>
              <a:rPr lang="en-GB">
                <a:solidFill>
                  <a:schemeClr val="bg1"/>
                </a:solidFill>
                <a:latin typeface="+mj-lt"/>
              </a:rPr>
              <a:t>LUPAAMME</a:t>
            </a:r>
          </a:p>
          <a:p>
            <a:pPr marL="0" indent="0">
              <a:buNone/>
            </a:pPr>
            <a:endParaRPr lang="en-GB">
              <a:solidFill>
                <a:schemeClr val="bg1"/>
              </a:solidFill>
            </a:endParaRPr>
          </a:p>
          <a:p>
            <a:pPr marL="0" indent="0" algn="ctr">
              <a:buNone/>
            </a:pPr>
            <a:r>
              <a:rPr lang="fi-FI" sz="1400">
                <a:solidFill>
                  <a:schemeClr val="bg1"/>
                </a:solidFill>
              </a:rPr>
              <a:t>Rakentaa vahvat väyläyhteydet Suomesta länteen ja varmistaa huoltovarmuudelle kriittiset reitit.</a:t>
            </a:r>
          </a:p>
          <a:p>
            <a:pPr marL="0" indent="0" algn="ctr">
              <a:buNone/>
            </a:pPr>
            <a:endParaRPr lang="fi-FI" sz="1400">
              <a:solidFill>
                <a:schemeClr val="bg1"/>
              </a:solidFill>
            </a:endParaRPr>
          </a:p>
          <a:p>
            <a:pPr marL="0" indent="0" algn="ctr">
              <a:buNone/>
            </a:pPr>
            <a:r>
              <a:rPr lang="fi-FI" sz="1400">
                <a:solidFill>
                  <a:schemeClr val="bg1"/>
                </a:solidFill>
              </a:rPr>
              <a:t>Parantaa vientiteollisuuden logistista kilpailukykyä ja ihmisten sujuvaa liikkumista asuinpaikasta riippumatta.</a:t>
            </a:r>
          </a:p>
          <a:p>
            <a:pPr marL="0" indent="0" algn="ctr">
              <a:buNone/>
            </a:pPr>
            <a:endParaRPr lang="fi-FI" sz="1400">
              <a:solidFill>
                <a:schemeClr val="bg1"/>
              </a:solidFill>
            </a:endParaRPr>
          </a:p>
          <a:p>
            <a:pPr marL="0" indent="0" algn="ctr">
              <a:buNone/>
            </a:pPr>
            <a:r>
              <a:rPr lang="fi-FI" sz="1400">
                <a:solidFill>
                  <a:schemeClr val="bg1"/>
                </a:solidFill>
              </a:rPr>
              <a:t>Rakentaa väyläratkaisuillamme vähäpäästöisempää</a:t>
            </a:r>
            <a:br>
              <a:rPr lang="fi-FI" sz="1400">
                <a:solidFill>
                  <a:schemeClr val="bg1"/>
                </a:solidFill>
              </a:rPr>
            </a:br>
            <a:r>
              <a:rPr lang="fi-FI" sz="1400">
                <a:solidFill>
                  <a:schemeClr val="bg1"/>
                </a:solidFill>
              </a:rPr>
              <a:t> ja turvallisempaa yhteiskuntaa.</a:t>
            </a:r>
            <a:endParaRPr lang="en-GB" sz="1400">
              <a:solidFill>
                <a:schemeClr val="bg1"/>
              </a:solidFill>
            </a:endParaRPr>
          </a:p>
        </p:txBody>
      </p:sp>
      <p:sp>
        <p:nvSpPr>
          <p:cNvPr id="9" name="Content Placeholder 3">
            <a:extLst>
              <a:ext uri="{FF2B5EF4-FFF2-40B4-BE49-F238E27FC236}">
                <a16:creationId xmlns:a16="http://schemas.microsoft.com/office/drawing/2014/main" id="{1B03CA66-15E2-F16F-4E91-F4EA820A5DCF}"/>
              </a:ext>
            </a:extLst>
          </p:cNvPr>
          <p:cNvSpPr txBox="1">
            <a:spLocks/>
          </p:cNvSpPr>
          <p:nvPr/>
        </p:nvSpPr>
        <p:spPr>
          <a:xfrm>
            <a:off x="6168008" y="1699208"/>
            <a:ext cx="4824536" cy="3459584"/>
          </a:xfrm>
          <a:prstGeom prst="rect">
            <a:avLst/>
          </a:prstGeom>
        </p:spPr>
        <p:txBody>
          <a:bodyPr/>
          <a:lstStyle>
            <a:lvl1pPr marL="266700" indent="-266700" algn="l" defTabSz="914400" rtl="0" eaLnBrk="1" latinLnBrk="0" hangingPunct="1">
              <a:lnSpc>
                <a:spcPct val="10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1pPr>
            <a:lvl2pPr marL="628650" indent="-266700" algn="l" defTabSz="914400" rtl="0" eaLnBrk="1" latinLnBrk="0" hangingPunct="1">
              <a:lnSpc>
                <a:spcPct val="100000"/>
              </a:lnSpc>
              <a:spcBef>
                <a:spcPts val="600"/>
              </a:spcBef>
              <a:buClr>
                <a:schemeClr val="accent1"/>
              </a:buClr>
              <a:buFont typeface="Arial" panose="020B0604020202020204" pitchFamily="34" charset="0"/>
              <a:buChar char="•"/>
              <a:defRPr sz="1600" kern="1200">
                <a:solidFill>
                  <a:schemeClr val="tx1"/>
                </a:solidFill>
                <a:latin typeface="+mn-lt"/>
                <a:ea typeface="+mn-ea"/>
                <a:cs typeface="+mn-cs"/>
              </a:defRPr>
            </a:lvl2pPr>
            <a:lvl3pPr marL="990600" indent="-276225" algn="l" defTabSz="914400" rtl="0" eaLnBrk="1" latinLnBrk="0" hangingPunct="1">
              <a:lnSpc>
                <a:spcPct val="100000"/>
              </a:lnSpc>
              <a:spcBef>
                <a:spcPts val="600"/>
              </a:spcBef>
              <a:buClr>
                <a:schemeClr val="accent1"/>
              </a:buClr>
              <a:buFont typeface="Arial" panose="020B0604020202020204" pitchFamily="34" charset="0"/>
              <a:buChar char="•"/>
              <a:defRPr sz="1400" kern="1200">
                <a:solidFill>
                  <a:schemeClr val="tx1"/>
                </a:solidFill>
                <a:latin typeface="+mn-lt"/>
                <a:ea typeface="+mn-ea"/>
                <a:cs typeface="+mn-cs"/>
              </a:defRPr>
            </a:lvl3pPr>
            <a:lvl4pPr marL="1343025"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4pPr>
            <a:lvl5pPr marL="1704975"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5pPr>
            <a:lvl6pPr marL="2066925" indent="-276225"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6pPr>
            <a:lvl7pPr marL="2419350"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7pPr>
            <a:lvl8pPr marL="2781300" indent="-266700"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8pPr>
            <a:lvl9pPr marL="3143250" indent="-276225" algn="l" defTabSz="914400" rtl="0" eaLnBrk="1" latinLnBrk="0" hangingPunct="1">
              <a:lnSpc>
                <a:spcPct val="100000"/>
              </a:lnSpc>
              <a:spcBef>
                <a:spcPts val="600"/>
              </a:spcBef>
              <a:buClr>
                <a:schemeClr val="accent1"/>
              </a:buClr>
              <a:buFont typeface="Arial" panose="020B0604020202020204" pitchFamily="34" charset="0"/>
              <a:buChar char="•"/>
              <a:defRPr sz="1200" kern="1200">
                <a:solidFill>
                  <a:schemeClr val="tx1"/>
                </a:solidFill>
                <a:latin typeface="+mn-lt"/>
                <a:ea typeface="+mn-ea"/>
                <a:cs typeface="+mn-cs"/>
              </a:defRPr>
            </a:lvl9pPr>
          </a:lstStyle>
          <a:p>
            <a:pPr marL="0" indent="0" algn="ctr">
              <a:buFont typeface="Arial" panose="020B0604020202020204" pitchFamily="34" charset="0"/>
              <a:buNone/>
            </a:pPr>
            <a:r>
              <a:rPr lang="fi-FI">
                <a:latin typeface="+mj-lt"/>
              </a:rPr>
              <a:t>MUTTA TARVITSEMME</a:t>
            </a:r>
          </a:p>
          <a:p>
            <a:pPr marL="0" indent="0">
              <a:buFont typeface="Arial" panose="020B0604020202020204" pitchFamily="34" charset="0"/>
              <a:buNone/>
            </a:pPr>
            <a:endParaRPr lang="fi-FI"/>
          </a:p>
          <a:p>
            <a:pPr marL="342900" indent="-342900">
              <a:buFont typeface="+mj-lt"/>
              <a:buAutoNum type="arabicPeriod"/>
            </a:pPr>
            <a:r>
              <a:rPr lang="fi-FI" sz="1400"/>
              <a:t>Kunnianhimoisen vision Suomen liikenneverkon kehittämiselle ja pitkäjänteisen suunnitelman sen toteuttamiseksi – muiden Pohjoismaiden tapaan.</a:t>
            </a:r>
          </a:p>
          <a:p>
            <a:pPr marL="342900" indent="-342900">
              <a:buFont typeface="+mj-lt"/>
              <a:buAutoNum type="arabicPeriod"/>
            </a:pPr>
            <a:r>
              <a:rPr lang="fi-FI" sz="1400"/>
              <a:t>Isoille väyläinvestoinneille uudenlaisia, budjettikehyksen ulkopuolisia rahoitusmalleja, joissa hyödynnetään esimerkiksi valtion omaisuuden myyntituloista saatavaa vipuvaikutusta. </a:t>
            </a:r>
          </a:p>
          <a:p>
            <a:pPr marL="342900" indent="-342900">
              <a:buFont typeface="+mj-lt"/>
              <a:buAutoNum type="arabicPeriod"/>
            </a:pPr>
            <a:r>
              <a:rPr lang="fi-FI" sz="1400"/>
              <a:t>Riittävän rahoituksen a) kehitysinvestoineille ja b) perusväylänpidolle joka vuosi – muuten emme saa kirittyä korjausvajetta kiinni.</a:t>
            </a:r>
          </a:p>
          <a:p>
            <a:pPr marL="342900" indent="-342900">
              <a:buFont typeface="+mj-lt"/>
              <a:buAutoNum type="arabicPeriod"/>
            </a:pPr>
            <a:r>
              <a:rPr lang="fi-FI" sz="1400"/>
              <a:t>EU-rahoituksen systemaattisempaa ja suurempaa hyödyntämistä.</a:t>
            </a:r>
          </a:p>
          <a:p>
            <a:pPr marL="342900" indent="-342900">
              <a:buFont typeface="+mj-lt"/>
              <a:buAutoNum type="arabicPeriod"/>
            </a:pPr>
            <a:r>
              <a:rPr lang="fi-FI" sz="1400"/>
              <a:t>Lisää liikenneinvestointien dynaamisten vaikutusten tutkimusta ja sen ympärille monitieteistä osaamisklusteria.</a:t>
            </a:r>
          </a:p>
        </p:txBody>
      </p:sp>
      <p:sp>
        <p:nvSpPr>
          <p:cNvPr id="10" name="Title 1">
            <a:extLst>
              <a:ext uri="{FF2B5EF4-FFF2-40B4-BE49-F238E27FC236}">
                <a16:creationId xmlns:a16="http://schemas.microsoft.com/office/drawing/2014/main" id="{202FD20A-7200-E005-68EA-23939EEC2B43}"/>
              </a:ext>
            </a:extLst>
          </p:cNvPr>
          <p:cNvSpPr>
            <a:spLocks noGrp="1"/>
          </p:cNvSpPr>
          <p:nvPr>
            <p:ph type="title"/>
          </p:nvPr>
        </p:nvSpPr>
        <p:spPr>
          <a:xfrm>
            <a:off x="407988" y="333376"/>
            <a:ext cx="11376026" cy="1010862"/>
          </a:xfrm>
        </p:spPr>
        <p:txBody>
          <a:bodyPr/>
          <a:lstStyle/>
          <a:p>
            <a:r>
              <a:rPr lang="fi-FI"/>
              <a:t>RT:n lupaukset: Turvallisuus ja kilpailukyky</a:t>
            </a:r>
            <a:endParaRPr lang="en-GB"/>
          </a:p>
        </p:txBody>
      </p:sp>
    </p:spTree>
    <p:extLst>
      <p:ext uri="{BB962C8B-B14F-4D97-AF65-F5344CB8AC3E}">
        <p14:creationId xmlns:p14="http://schemas.microsoft.com/office/powerpoint/2010/main" val="4072680736"/>
      </p:ext>
    </p:extLst>
  </p:cSld>
  <p:clrMapOvr>
    <a:masterClrMapping/>
  </p:clrMapOvr>
</p:sld>
</file>

<file path=ppt/theme/theme1.xml><?xml version="1.0" encoding="utf-8"?>
<a:theme xmlns:a="http://schemas.openxmlformats.org/drawingml/2006/main" name="RT rakennusteollisuus">
  <a:themeElements>
    <a:clrScheme name="RT rakennusteollisuus">
      <a:dk1>
        <a:sysClr val="windowText" lastClr="000000"/>
      </a:dk1>
      <a:lt1>
        <a:sysClr val="window" lastClr="FFFFFF"/>
      </a:lt1>
      <a:dk2>
        <a:srgbClr val="ABB4BE"/>
      </a:dk2>
      <a:lt2>
        <a:srgbClr val="EEE3CF"/>
      </a:lt2>
      <a:accent1>
        <a:srgbClr val="183858"/>
      </a:accent1>
      <a:accent2>
        <a:srgbClr val="346DE3"/>
      </a:accent2>
      <a:accent3>
        <a:srgbClr val="31D5C3"/>
      </a:accent3>
      <a:accent4>
        <a:srgbClr val="399B65"/>
      </a:accent4>
      <a:accent5>
        <a:srgbClr val="F1B323"/>
      </a:accent5>
      <a:accent6>
        <a:srgbClr val="D65E3F"/>
      </a:accent6>
      <a:hlink>
        <a:srgbClr val="346DE3"/>
      </a:hlink>
      <a:folHlink>
        <a:srgbClr val="346DE3"/>
      </a:folHlink>
    </a:clrScheme>
    <a:fontScheme name="RT rakennusteollisuus">
      <a:majorFont>
        <a:latin typeface="Avenir Next LT Pro Dem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Esitys1" id="{48573EC4-09F0-4A62-82E4-DC4D8127D445}" vid="{6A60A832-C4D4-4C4D-92C6-CAEB57AF0CB9}"/>
    </a:ext>
  </a:extLst>
</a:theme>
</file>

<file path=ppt/theme/theme2.xml><?xml version="1.0" encoding="utf-8"?>
<a:theme xmlns:a="http://schemas.openxmlformats.org/drawingml/2006/main" name="Office Theme">
  <a:themeElements>
    <a:clrScheme name="PÄÄVÄYLÄRAPORTTI">
      <a:dk1>
        <a:sysClr val="windowText" lastClr="000000"/>
      </a:dk1>
      <a:lt1>
        <a:sysClr val="window" lastClr="FFFFFF"/>
      </a:lt1>
      <a:dk2>
        <a:srgbClr val="17406D"/>
      </a:dk2>
      <a:lt2>
        <a:srgbClr val="DBEFF9"/>
      </a:lt2>
      <a:accent1>
        <a:srgbClr val="006A8A"/>
      </a:accent1>
      <a:accent2>
        <a:srgbClr val="EAEBED"/>
      </a:accent2>
      <a:accent3>
        <a:srgbClr val="2190C8"/>
      </a:accent3>
      <a:accent4>
        <a:srgbClr val="10CF9B"/>
      </a:accent4>
      <a:accent5>
        <a:srgbClr val="EAA722"/>
      </a:accent5>
      <a:accent6>
        <a:srgbClr val="EAA722"/>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smtClean="0">
            <a:latin typeface="Barlow" panose="00000500000000000000" pitchFamily="2"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marR="0" algn="l" defTabSz="914400" rtl="0" eaLnBrk="1" fontAlgn="auto" latinLnBrk="0" hangingPunct="1">
          <a:lnSpc>
            <a:spcPct val="100000"/>
          </a:lnSpc>
          <a:spcBef>
            <a:spcPts val="300"/>
          </a:spcBef>
          <a:spcAft>
            <a:spcPts val="0"/>
          </a:spcAft>
          <a:buClrTx/>
          <a:buSzTx/>
          <a:tabLst/>
          <a:defRPr kumimoji="0" sz="1100" b="1" i="0" u="none" strike="noStrike" kern="1200" cap="none" spc="0" normalizeH="0" baseline="0" noProof="0" dirty="0" smtClean="0">
            <a:ln>
              <a:noFill/>
            </a:ln>
            <a:effectLst/>
            <a:uLnTx/>
            <a:uFillTx/>
            <a:latin typeface="Barlow" panose="00000500000000000000" pitchFamily="2" charset="0"/>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RT rakennusteollisuus">
      <a:dk1>
        <a:sysClr val="windowText" lastClr="000000"/>
      </a:dk1>
      <a:lt1>
        <a:sysClr val="window" lastClr="FFFFFF"/>
      </a:lt1>
      <a:dk2>
        <a:srgbClr val="ABB4BE"/>
      </a:dk2>
      <a:lt2>
        <a:srgbClr val="EEE3CF"/>
      </a:lt2>
      <a:accent1>
        <a:srgbClr val="183858"/>
      </a:accent1>
      <a:accent2>
        <a:srgbClr val="346DE3"/>
      </a:accent2>
      <a:accent3>
        <a:srgbClr val="31D5C3"/>
      </a:accent3>
      <a:accent4>
        <a:srgbClr val="399B65"/>
      </a:accent4>
      <a:accent5>
        <a:srgbClr val="F1B323"/>
      </a:accent5>
      <a:accent6>
        <a:srgbClr val="D65E3F"/>
      </a:accent6>
      <a:hlink>
        <a:srgbClr val="346DE3"/>
      </a:hlink>
      <a:folHlink>
        <a:srgbClr val="346DE3"/>
      </a:folHlink>
    </a:clrScheme>
    <a:fontScheme name="RT rakennusteollisuus">
      <a:majorFont>
        <a:latin typeface="Avenir Next LT Pro Dem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RT rakennusteollisuus">
      <a:dk1>
        <a:sysClr val="windowText" lastClr="000000"/>
      </a:dk1>
      <a:lt1>
        <a:sysClr val="window" lastClr="FFFFFF"/>
      </a:lt1>
      <a:dk2>
        <a:srgbClr val="ABB4BE"/>
      </a:dk2>
      <a:lt2>
        <a:srgbClr val="EEE3CF"/>
      </a:lt2>
      <a:accent1>
        <a:srgbClr val="183858"/>
      </a:accent1>
      <a:accent2>
        <a:srgbClr val="346DE3"/>
      </a:accent2>
      <a:accent3>
        <a:srgbClr val="31D5C3"/>
      </a:accent3>
      <a:accent4>
        <a:srgbClr val="399B65"/>
      </a:accent4>
      <a:accent5>
        <a:srgbClr val="F1B323"/>
      </a:accent5>
      <a:accent6>
        <a:srgbClr val="D65E3F"/>
      </a:accent6>
      <a:hlink>
        <a:srgbClr val="346DE3"/>
      </a:hlink>
      <a:folHlink>
        <a:srgbClr val="346DE3"/>
      </a:folHlink>
    </a:clrScheme>
    <a:fontScheme name="RT rakennusteollisuus">
      <a:majorFont>
        <a:latin typeface="Avenir Next LT Pro Dem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ÄÄVÄYLÄRAPORTTI">
    <a:dk1>
      <a:sysClr val="windowText" lastClr="000000"/>
    </a:dk1>
    <a:lt1>
      <a:sysClr val="window" lastClr="FFFFFF"/>
    </a:lt1>
    <a:dk2>
      <a:srgbClr val="17406D"/>
    </a:dk2>
    <a:lt2>
      <a:srgbClr val="DBEFF9"/>
    </a:lt2>
    <a:accent1>
      <a:srgbClr val="006A8A"/>
    </a:accent1>
    <a:accent2>
      <a:srgbClr val="EAEBED"/>
    </a:accent2>
    <a:accent3>
      <a:srgbClr val="2190C8"/>
    </a:accent3>
    <a:accent4>
      <a:srgbClr val="10CF9B"/>
    </a:accent4>
    <a:accent5>
      <a:srgbClr val="EAA722"/>
    </a:accent5>
    <a:accent6>
      <a:srgbClr val="EAA722"/>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7014acb-5982-45af-9031-0c69662cd1d9">
      <Terms xmlns="http://schemas.microsoft.com/office/infopath/2007/PartnerControls"/>
    </lcf76f155ced4ddcb4097134ff3c332f>
    <TaxCatchAll xmlns="43c9e15e-bd43-4a56-886a-0606003668a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Asiakirja" ma:contentTypeID="0x010100BBBC4176AC7F514C896F10211120B6AC" ma:contentTypeVersion="16" ma:contentTypeDescription="Luo uusi asiakirja." ma:contentTypeScope="" ma:versionID="6ea524d5fad20432be15dfd7c6e2cae2">
  <xsd:schema xmlns:xsd="http://www.w3.org/2001/XMLSchema" xmlns:xs="http://www.w3.org/2001/XMLSchema" xmlns:p="http://schemas.microsoft.com/office/2006/metadata/properties" xmlns:ns2="c7014acb-5982-45af-9031-0c69662cd1d9" xmlns:ns3="43c9e15e-bd43-4a56-886a-0606003668ab" targetNamespace="http://schemas.microsoft.com/office/2006/metadata/properties" ma:root="true" ma:fieldsID="dd5e74cd38c1b2c83f57cf03e677d5f5" ns2:_="" ns3:_="">
    <xsd:import namespace="c7014acb-5982-45af-9031-0c69662cd1d9"/>
    <xsd:import namespace="43c9e15e-bd43-4a56-886a-0606003668a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014acb-5982-45af-9031-0c69662cd1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Kuvien tunnisteet" ma:readOnly="false" ma:fieldId="{5cf76f15-5ced-4ddc-b409-7134ff3c332f}" ma:taxonomyMulti="true" ma:sspId="82b0897a-976a-40fc-9eb3-43b30155ff6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3c9e15e-bd43-4a56-886a-0606003668ab" elementFormDefault="qualified">
    <xsd:import namespace="http://schemas.microsoft.com/office/2006/documentManagement/types"/>
    <xsd:import namespace="http://schemas.microsoft.com/office/infopath/2007/PartnerControls"/>
    <xsd:element name="SharedWithUsers" ma:index="10"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Jakamisen tiedot" ma:internalName="SharedWithDetails" ma:readOnly="true">
      <xsd:simpleType>
        <xsd:restriction base="dms:Note">
          <xsd:maxLength value="255"/>
        </xsd:restriction>
      </xsd:simpleType>
    </xsd:element>
    <xsd:element name="TaxCatchAll" ma:index="23" nillable="true" ma:displayName="Taxonomy Catch All Column" ma:hidden="true" ma:list="{60445ad8-6420-4f26-a7e4-b46d86d6591d}" ma:internalName="TaxCatchAll" ma:showField="CatchAllData" ma:web="43c9e15e-bd43-4a56-886a-0606003668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94A662-315A-4767-A871-95F64AC76510}">
  <ds:schemaRefs>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43c9e15e-bd43-4a56-886a-0606003668ab"/>
    <ds:schemaRef ds:uri="http://purl.org/dc/elements/1.1/"/>
    <ds:schemaRef ds:uri="http://purl.org/dc/terms/"/>
    <ds:schemaRef ds:uri="c7014acb-5982-45af-9031-0c69662cd1d9"/>
    <ds:schemaRef ds:uri="http://www.w3.org/XML/1998/namespace"/>
    <ds:schemaRef ds:uri="http://purl.org/dc/dcmitype/"/>
  </ds:schemaRefs>
</ds:datastoreItem>
</file>

<file path=customXml/itemProps2.xml><?xml version="1.0" encoding="utf-8"?>
<ds:datastoreItem xmlns:ds="http://schemas.openxmlformats.org/officeDocument/2006/customXml" ds:itemID="{82E24035-1E14-4969-9854-84415B551200}">
  <ds:schemaRefs>
    <ds:schemaRef ds:uri="http://schemas.microsoft.com/sharepoint/v3/contenttype/forms"/>
  </ds:schemaRefs>
</ds:datastoreItem>
</file>

<file path=customXml/itemProps3.xml><?xml version="1.0" encoding="utf-8"?>
<ds:datastoreItem xmlns:ds="http://schemas.openxmlformats.org/officeDocument/2006/customXml" ds:itemID="{40D201CC-91E7-4DFF-92B2-CD891CA23B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014acb-5982-45af-9031-0c69662cd1d9"/>
    <ds:schemaRef ds:uri="43c9e15e-bd43-4a56-886a-0606003668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INFRA ppt pohja</Template>
  <TotalTime>211</TotalTime>
  <Words>1492</Words>
  <Application>Microsoft Office PowerPoint</Application>
  <PresentationFormat>Laajakuva</PresentationFormat>
  <Paragraphs>233</Paragraphs>
  <Slides>16</Slides>
  <Notes>2</Notes>
  <HiddenSlides>0</HiddenSlides>
  <MMClips>0</MMClips>
  <ScaleCrop>false</ScaleCrop>
  <HeadingPairs>
    <vt:vector size="6" baseType="variant">
      <vt:variant>
        <vt:lpstr>Käytetyt fontit</vt:lpstr>
      </vt:variant>
      <vt:variant>
        <vt:i4>7</vt:i4>
      </vt:variant>
      <vt:variant>
        <vt:lpstr>Teema</vt:lpstr>
      </vt:variant>
      <vt:variant>
        <vt:i4>2</vt:i4>
      </vt:variant>
      <vt:variant>
        <vt:lpstr>Dian otsikot</vt:lpstr>
      </vt:variant>
      <vt:variant>
        <vt:i4>16</vt:i4>
      </vt:variant>
    </vt:vector>
  </HeadingPairs>
  <TitlesOfParts>
    <vt:vector size="25" baseType="lpstr">
      <vt:lpstr>Arial</vt:lpstr>
      <vt:lpstr>Avenir Next LT Pro</vt:lpstr>
      <vt:lpstr>Avenir Next LT Pro Demi</vt:lpstr>
      <vt:lpstr>Barlow</vt:lpstr>
      <vt:lpstr>Calibri</vt:lpstr>
      <vt:lpstr>Open Sans</vt:lpstr>
      <vt:lpstr>Wingdings</vt:lpstr>
      <vt:lpstr>RT rakennusteollisuus</vt:lpstr>
      <vt:lpstr>Office Theme</vt:lpstr>
      <vt:lpstr>INFRAn ajankohtaiset</vt:lpstr>
      <vt:lpstr>Miten alalla menee?</vt:lpstr>
      <vt:lpstr>Tunnelmia infratyömaalta</vt:lpstr>
      <vt:lpstr>Ukrainakysely: Tuotannon esteet - arvioi mitkä tekijät haittaavat tuotantoa tällä hetkellä</vt:lpstr>
      <vt:lpstr>Ukrainakysely: Tuotannon esteet - arvioi mitkä tekijät haittaavat tuotantoa tällä hetkellä</vt:lpstr>
      <vt:lpstr>Ukrainakysely: Uhkakuvat – käynnissä oleva toiminta ja toiminnan jatkuvuus</vt:lpstr>
      <vt:lpstr>Lupauksemme tuleville sukupolville</vt:lpstr>
      <vt:lpstr>Lupaamme rakentaa Suomesta turvallisemman ja saavutettavamman – kunhan rahoitus on kunnossa</vt:lpstr>
      <vt:lpstr>RT:n lupaukset: Turvallisuus ja kilpailukyky</vt:lpstr>
      <vt:lpstr>PowerPoint-esitys</vt:lpstr>
      <vt:lpstr>Rautateiden perusväylänpito ja ratainvestoinnit Ruotsissa ja Suomessa</vt:lpstr>
      <vt:lpstr>Rautateiden tunnuslukujen vertailu</vt:lpstr>
      <vt:lpstr>Intermodaalikuljetukset – Ruotsin sisämaan satamien verkosto</vt:lpstr>
      <vt:lpstr>Intermodaalisille kuljetuksille soveltuvia ratayhteyksiä Suomessa </vt:lpstr>
      <vt:lpstr>2050-luvun kilpailukykyinen ja hiilineutraali  Suomi rakentuu modernien väylien varaan</vt:lpstr>
      <vt:lpstr>PowerPoint-esitys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Terveisiä kentältä</dc:title>
  <dc:creator>Syrjö Paavo</dc:creator>
  <cp:lastModifiedBy>Syrjö Paavo</cp:lastModifiedBy>
  <cp:revision>2</cp:revision>
  <cp:lastPrinted>2023-03-08T06:20:04Z</cp:lastPrinted>
  <dcterms:created xsi:type="dcterms:W3CDTF">2023-03-01T10:03:41Z</dcterms:created>
  <dcterms:modified xsi:type="dcterms:W3CDTF">2023-03-14T06:02:36Z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0x010100BBBC4176AC7F514C896F10211120B6AC</vt:lpwstr>
  </property>
  <property fmtid="{D5CDD505-2E9C-101B-9397-08002B2CF9AE}" pid="3" name="MediaServiceImageTags">
    <vt:lpwstr/>
  </property>
</Properties>
</file>