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3"/>
  </p:sldMasterIdLst>
  <p:notesMasterIdLst>
    <p:notesMasterId r:id="rId14"/>
  </p:notesMasterIdLst>
  <p:handoutMasterIdLst>
    <p:handoutMasterId r:id="rId15"/>
  </p:handoutMasterIdLst>
  <p:sldIdLst>
    <p:sldId id="256" r:id="rId4"/>
    <p:sldId id="258" r:id="rId5"/>
    <p:sldId id="265" r:id="rId6"/>
    <p:sldId id="259" r:id="rId7"/>
    <p:sldId id="264" r:id="rId8"/>
    <p:sldId id="267" r:id="rId9"/>
    <p:sldId id="268" r:id="rId10"/>
    <p:sldId id="270" r:id="rId11"/>
    <p:sldId id="271" r:id="rId12"/>
    <p:sldId id="263" r:id="rId13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9" autoAdjust="0"/>
    <p:restoredTop sz="86446" autoAdjust="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5" d="100"/>
          <a:sy n="95" d="100"/>
        </p:scale>
        <p:origin x="2808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6DAE809-BFED-470A-BB70-DBC3965101A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BF8A77-8EFF-4027-AE87-008AB85AAA7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F50B1A-2E76-4083-8C1F-14365BFFBCBE}" type="datetimeFigureOut">
              <a:rPr lang="fi-FI" smtClean="0"/>
              <a:t>10.3.2023</a:t>
            </a:fld>
            <a:endParaRPr lang="fi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68A2CD-F4C2-4008-AF70-ABF6470F97C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31BFC3-43BC-4C7E-89DB-CD3AFB70276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8CBF08-FC9C-4574-B237-348852A04FD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754360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DAC96E-1DC8-4EA3-9268-8EA7D1653612}" type="datetimeFigureOut">
              <a:rPr lang="fi-FI" smtClean="0"/>
              <a:t>10.3.2023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2D8B9A-264D-4165-A769-848A3FBDC0C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69275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2D8B9A-264D-4165-A769-848A3FBDC0CD}" type="slidenum">
              <a:rPr lang="fi-FI" smtClean="0"/>
              <a:t>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50811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dia" preserve="1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tsikko 1">
            <a:extLst>
              <a:ext uri="{FF2B5EF4-FFF2-40B4-BE49-F238E27FC236}">
                <a16:creationId xmlns:a16="http://schemas.microsoft.com/office/drawing/2014/main" id="{9D0EB043-CA1E-AC09-354B-2AB400561F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800" y="457200"/>
            <a:ext cx="5198400" cy="1602000"/>
          </a:xfrm>
        </p:spPr>
        <p:txBody>
          <a:bodyPr anchor="ctr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7" name="Alaotsikko 2">
            <a:extLst>
              <a:ext uri="{FF2B5EF4-FFF2-40B4-BE49-F238E27FC236}">
                <a16:creationId xmlns:a16="http://schemas.microsoft.com/office/drawing/2014/main" id="{C0A0CC28-71E9-C488-EDD5-3D5A405D3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800" y="2059200"/>
            <a:ext cx="3931200" cy="986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</a:p>
        </p:txBody>
      </p:sp>
      <p:sp>
        <p:nvSpPr>
          <p:cNvPr id="18" name="Footer Placeholder 8">
            <a:extLst>
              <a:ext uri="{FF2B5EF4-FFF2-40B4-BE49-F238E27FC236}">
                <a16:creationId xmlns:a16="http://schemas.microsoft.com/office/drawing/2014/main" id="{B3795109-526B-31FD-2547-2E8C6C62E7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928800" y="3096000"/>
            <a:ext cx="2160000" cy="216000"/>
          </a:xfrm>
        </p:spPr>
        <p:txBody>
          <a:bodyPr vert="horz" lIns="0" tIns="0" rIns="0" bIns="0" rtlCol="0" anchor="t" anchorCtr="0"/>
          <a:lstStyle>
            <a:lvl1pPr>
              <a:defRPr lang="en-US" sz="1400" smtClean="0"/>
            </a:lvl1pPr>
          </a:lstStyle>
          <a:p>
            <a:r>
              <a:rPr lang="fi-FI"/>
              <a:t> </a:t>
            </a:r>
            <a:endParaRPr lang="fi-FI" dirty="0"/>
          </a:p>
        </p:txBody>
      </p:sp>
      <p:sp>
        <p:nvSpPr>
          <p:cNvPr id="15" name="duser_1">
            <a:extLst>
              <a:ext uri="{FF2B5EF4-FFF2-40B4-BE49-F238E27FC236}">
                <a16:creationId xmlns:a16="http://schemas.microsoft.com/office/drawing/2014/main" id="{384B469D-48C8-2202-9444-3E26CCDDE2E9}"/>
              </a:ext>
            </a:extLst>
          </p:cNvPr>
          <p:cNvSpPr txBox="1">
            <a:spLocks/>
          </p:cNvSpPr>
          <p:nvPr userDrawn="1"/>
        </p:nvSpPr>
        <p:spPr>
          <a:xfrm>
            <a:off x="928799" y="3420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16" name="duser_2">
            <a:extLst>
              <a:ext uri="{FF2B5EF4-FFF2-40B4-BE49-F238E27FC236}">
                <a16:creationId xmlns:a16="http://schemas.microsoft.com/office/drawing/2014/main" id="{21C13BDF-CE13-A8A8-374A-828D070C76AB}"/>
              </a:ext>
            </a:extLst>
          </p:cNvPr>
          <p:cNvSpPr txBox="1">
            <a:spLocks/>
          </p:cNvSpPr>
          <p:nvPr userDrawn="1"/>
        </p:nvSpPr>
        <p:spPr>
          <a:xfrm>
            <a:off x="3239999" y="3096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17" name="duser_3">
            <a:extLst>
              <a:ext uri="{FF2B5EF4-FFF2-40B4-BE49-F238E27FC236}">
                <a16:creationId xmlns:a16="http://schemas.microsoft.com/office/drawing/2014/main" id="{81945E5C-D926-6141-D2D2-B11128E22045}"/>
              </a:ext>
            </a:extLst>
          </p:cNvPr>
          <p:cNvSpPr txBox="1">
            <a:spLocks/>
          </p:cNvSpPr>
          <p:nvPr userDrawn="1"/>
        </p:nvSpPr>
        <p:spPr>
          <a:xfrm>
            <a:off x="3239999" y="3420000"/>
            <a:ext cx="2160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1C8758F4-D5A6-6EF5-F877-51D1432C64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800" y="3600000"/>
            <a:ext cx="165078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8.3.2023</a:t>
            </a:r>
            <a:endParaRPr lang="en-US"/>
          </a:p>
        </p:txBody>
      </p:sp>
      <p:sp>
        <p:nvSpPr>
          <p:cNvPr id="11" name="DConfidentiality">
            <a:extLst>
              <a:ext uri="{FF2B5EF4-FFF2-40B4-BE49-F238E27FC236}">
                <a16:creationId xmlns:a16="http://schemas.microsoft.com/office/drawing/2014/main" id="{7CA352CF-2876-B635-B133-F5D57F3531C2}"/>
              </a:ext>
            </a:extLst>
          </p:cNvPr>
          <p:cNvSpPr txBox="1">
            <a:spLocks/>
          </p:cNvSpPr>
          <p:nvPr userDrawn="1"/>
        </p:nvSpPr>
        <p:spPr>
          <a:xfrm>
            <a:off x="838800" y="4320000"/>
            <a:ext cx="1811094" cy="216000"/>
          </a:xfrm>
          <a:prstGeom prst="rect">
            <a:avLst/>
          </a:prstGeom>
        </p:spPr>
        <p:txBody>
          <a:bodyPr vert="horz" lIns="91440" tIns="45720" rIns="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DDecree">
            <a:extLst>
              <a:ext uri="{FF2B5EF4-FFF2-40B4-BE49-F238E27FC236}">
                <a16:creationId xmlns:a16="http://schemas.microsoft.com/office/drawing/2014/main" id="{704FB1C0-8CE8-9326-EA85-86F137F51779}"/>
              </a:ext>
            </a:extLst>
          </p:cNvPr>
          <p:cNvSpPr txBox="1">
            <a:spLocks/>
          </p:cNvSpPr>
          <p:nvPr userDrawn="1"/>
        </p:nvSpPr>
        <p:spPr>
          <a:xfrm>
            <a:off x="2616249" y="4320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DSecrecy">
            <a:extLst>
              <a:ext uri="{FF2B5EF4-FFF2-40B4-BE49-F238E27FC236}">
                <a16:creationId xmlns:a16="http://schemas.microsoft.com/office/drawing/2014/main" id="{36D4D699-55A8-C147-9313-552C607E8A0D}"/>
              </a:ext>
            </a:extLst>
          </p:cNvPr>
          <p:cNvSpPr txBox="1">
            <a:spLocks/>
          </p:cNvSpPr>
          <p:nvPr userDrawn="1"/>
        </p:nvSpPr>
        <p:spPr>
          <a:xfrm>
            <a:off x="838800" y="4572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Kuvan paikkamerkki 11">
            <a:extLst>
              <a:ext uri="{FF2B5EF4-FFF2-40B4-BE49-F238E27FC236}">
                <a16:creationId xmlns:a16="http://schemas.microsoft.com/office/drawing/2014/main" id="{ECF45415-D8F0-70FA-28BC-973F905675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37200" y="0"/>
            <a:ext cx="6156000" cy="2621118"/>
          </a:xfrm>
          <a:custGeom>
            <a:avLst/>
            <a:gdLst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3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5" fmla="*/ 0 w 6156000"/>
              <a:gd name="connsiteY5" fmla="*/ 3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47687 w 6156000"/>
              <a:gd name="connsiteY3" fmla="*/ 1739969 h 2621118"/>
              <a:gd name="connsiteX4" fmla="*/ 0 w 6156000"/>
              <a:gd name="connsiteY4" fmla="*/ 2621118 h 2621118"/>
              <a:gd name="connsiteX0" fmla="*/ 0 w 6164312"/>
              <a:gd name="connsiteY0" fmla="*/ 2621118 h 2621118"/>
              <a:gd name="connsiteX1" fmla="*/ 721043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  <a:gd name="connsiteX0" fmla="*/ 0 w 6164312"/>
              <a:gd name="connsiteY0" fmla="*/ 2621118 h 2621118"/>
              <a:gd name="connsiteX1" fmla="*/ 679479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4312" h="2621118">
                <a:moveTo>
                  <a:pt x="0" y="2621118"/>
                </a:moveTo>
                <a:lnTo>
                  <a:pt x="679479" y="0"/>
                </a:lnTo>
                <a:lnTo>
                  <a:pt x="6156000" y="318"/>
                </a:lnTo>
                <a:cubicBezTo>
                  <a:pt x="6158771" y="643933"/>
                  <a:pt x="6161541" y="1287547"/>
                  <a:pt x="6164312" y="1931162"/>
                </a:cubicBezTo>
                <a:lnTo>
                  <a:pt x="0" y="2621118"/>
                </a:lnTo>
                <a:close/>
              </a:path>
            </a:pathLst>
          </a:custGeom>
        </p:spPr>
        <p:txBody>
          <a:bodyPr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1.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3" name="Kuvan paikkamerkki 11">
            <a:extLst>
              <a:ext uri="{FF2B5EF4-FFF2-40B4-BE49-F238E27FC236}">
                <a16:creationId xmlns:a16="http://schemas.microsoft.com/office/drawing/2014/main" id="{213398F5-290C-A9DF-6523-5B429DFCCF24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30289" y="1998000"/>
            <a:ext cx="6459311" cy="3207600"/>
          </a:xfrm>
          <a:custGeom>
            <a:avLst/>
            <a:gdLst>
              <a:gd name="connsiteX0" fmla="*/ 0 w 6469200"/>
              <a:gd name="connsiteY0" fmla="*/ 0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0 w 6469200"/>
              <a:gd name="connsiteY4" fmla="*/ 0 h 3207600"/>
              <a:gd name="connsiteX0" fmla="*/ 261257 w 6469200"/>
              <a:gd name="connsiteY0" fmla="*/ 718457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261257 w 6469200"/>
              <a:gd name="connsiteY4" fmla="*/ 718457 h 3207600"/>
              <a:gd name="connsiteX0" fmla="*/ 111968 w 6319911"/>
              <a:gd name="connsiteY0" fmla="*/ 718457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11968 w 6319911"/>
              <a:gd name="connsiteY4" fmla="*/ 718457 h 3207600"/>
              <a:gd name="connsiteX0" fmla="*/ 158621 w 6319911"/>
              <a:gd name="connsiteY0" fmla="*/ 699796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58621 w 6319911"/>
              <a:gd name="connsiteY4" fmla="*/ 699796 h 3207600"/>
              <a:gd name="connsiteX0" fmla="*/ 270589 w 6431879"/>
              <a:gd name="connsiteY0" fmla="*/ 699796 h 3207600"/>
              <a:gd name="connsiteX1" fmla="*/ 6431879 w 6431879"/>
              <a:gd name="connsiteY1" fmla="*/ 0 h 3207600"/>
              <a:gd name="connsiteX2" fmla="*/ 6431879 w 6431879"/>
              <a:gd name="connsiteY2" fmla="*/ 3207600 h 3207600"/>
              <a:gd name="connsiteX3" fmla="*/ 0 w 6431879"/>
              <a:gd name="connsiteY3" fmla="*/ 1696040 h 3207600"/>
              <a:gd name="connsiteX4" fmla="*/ 270589 w 6431879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9311" h="3207600">
                <a:moveTo>
                  <a:pt x="298021" y="699796"/>
                </a:moveTo>
                <a:lnTo>
                  <a:pt x="6459311" y="0"/>
                </a:lnTo>
                <a:lnTo>
                  <a:pt x="6459311" y="3207600"/>
                </a:lnTo>
                <a:lnTo>
                  <a:pt x="0" y="1824056"/>
                </a:lnTo>
                <a:lnTo>
                  <a:pt x="298021" y="699796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2.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pic>
        <p:nvPicPr>
          <p:cNvPr id="2" name="Picture 14" descr="Väyläviraston logo">
            <a:extLst>
              <a:ext uri="{FF2B5EF4-FFF2-40B4-BE49-F238E27FC236}">
                <a16:creationId xmlns:a16="http://schemas.microsoft.com/office/drawing/2014/main" id="{5E12AA34-FFF2-FE13-8019-1E02E25CACD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6" y="5124315"/>
            <a:ext cx="1673549" cy="1394625"/>
          </a:xfrm>
          <a:prstGeom prst="rect">
            <a:avLst/>
          </a:prstGeom>
        </p:spPr>
      </p:pic>
      <p:sp>
        <p:nvSpPr>
          <p:cNvPr id="35" name="eukarelialogoplaceholder">
            <a:extLst>
              <a:ext uri="{FF2B5EF4-FFF2-40B4-BE49-F238E27FC236}">
                <a16:creationId xmlns:a16="http://schemas.microsoft.com/office/drawing/2014/main" id="{831C392D-7A55-F2F2-6708-FC7C0AD602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64273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6" name="eulogotenplaceholder">
            <a:extLst>
              <a:ext uri="{FF2B5EF4-FFF2-40B4-BE49-F238E27FC236}">
                <a16:creationId xmlns:a16="http://schemas.microsoft.com/office/drawing/2014/main" id="{3E1949BE-72A6-B501-1B87-1ADB8B2798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7" name="eulogoplaceholder">
            <a:extLst>
              <a:ext uri="{FF2B5EF4-FFF2-40B4-BE49-F238E27FC236}">
                <a16:creationId xmlns:a16="http://schemas.microsoft.com/office/drawing/2014/main" id="{1B9C94C1-FC64-6CE5-CB5C-F93889A10A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44806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8" name="eufinancelogoplaceholder">
            <a:extLst>
              <a:ext uri="{FF2B5EF4-FFF2-40B4-BE49-F238E27FC236}">
                <a16:creationId xmlns:a16="http://schemas.microsoft.com/office/drawing/2014/main" id="{8EB54258-FC49-62FB-FC67-94DFDD350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4" name="Freeform: Shape 13">
            <a:extLst>
              <a:ext uri="{FF2B5EF4-FFF2-40B4-BE49-F238E27FC236}">
                <a16:creationId xmlns:a16="http://schemas.microsoft.com/office/drawing/2014/main" id="{1DF13E9C-88E0-9FAE-ED4D-11B2B2C4C7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942529" y="3889679"/>
            <a:ext cx="7249471" cy="2966677"/>
          </a:xfrm>
          <a:custGeom>
            <a:avLst/>
            <a:gdLst>
              <a:gd name="connsiteX0" fmla="*/ 7249471 w 7249471"/>
              <a:gd name="connsiteY0" fmla="*/ 1375031 h 2966677"/>
              <a:gd name="connsiteX1" fmla="*/ 7249471 w 7249471"/>
              <a:gd name="connsiteY1" fmla="*/ 2966677 h 2966677"/>
              <a:gd name="connsiteX2" fmla="*/ 0 w 7249471"/>
              <a:gd name="connsiteY2" fmla="*/ 2966677 h 2966677"/>
              <a:gd name="connsiteX3" fmla="*/ 765931 w 7249471"/>
              <a:gd name="connsiteY3" fmla="*/ 0 h 2966677"/>
              <a:gd name="connsiteX4" fmla="*/ 7249471 w 7249471"/>
              <a:gd name="connsiteY4" fmla="*/ 1375031 h 2966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49471" h="2966677">
                <a:moveTo>
                  <a:pt x="7249471" y="1375031"/>
                </a:moveTo>
                <a:lnTo>
                  <a:pt x="7249471" y="2966677"/>
                </a:lnTo>
                <a:lnTo>
                  <a:pt x="0" y="2966677"/>
                </a:lnTo>
                <a:lnTo>
                  <a:pt x="765931" y="0"/>
                </a:lnTo>
                <a:lnTo>
                  <a:pt x="7249471" y="1375031"/>
                </a:lnTo>
                <a:close/>
              </a:path>
            </a:pathLst>
          </a:custGeom>
          <a:gradFill>
            <a:gsLst>
              <a:gs pos="54000">
                <a:schemeClr val="tx2"/>
              </a:gs>
              <a:gs pos="100000">
                <a:schemeClr val="accent1"/>
              </a:gs>
            </a:gsLst>
            <a:lin ang="0" scaled="0"/>
          </a:gradFill>
          <a:ln w="4832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43871974"/>
      </p:ext>
    </p:extLst>
  </p:cSld>
  <p:clrMapOvr>
    <a:masterClrMapping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vihrea" preserve="1" userDrawn="1">
  <p:cSld name="varipalkki_teksti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Ryhmä 5">
            <a:extLst>
              <a:ext uri="{FF2B5EF4-FFF2-40B4-BE49-F238E27FC236}">
                <a16:creationId xmlns:a16="http://schemas.microsoft.com/office/drawing/2014/main" id="{FE12A800-B557-2BF7-459A-AE820A3891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45719" y="0"/>
            <a:ext cx="2548020" cy="6858000"/>
            <a:chOff x="9645719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3" name="Ryhmä 2">
              <a:extLst>
                <a:ext uri="{FF2B5EF4-FFF2-40B4-BE49-F238E27FC236}">
                  <a16:creationId xmlns:a16="http://schemas.microsoft.com/office/drawing/2014/main" id="{AE4EC138-9B2A-E5AC-E31B-690AB90F59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45719" y="0"/>
              <a:ext cx="2548020" cy="6858000"/>
              <a:chOff x="9645719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45719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4"/>
                  </a:gs>
                  <a:gs pos="100000">
                    <a:schemeClr val="bg2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865710695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pinkki" preserve="1" userDrawn="1">
  <p:cSld name="varipalkki_teksti_pink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Ryhmä 5">
            <a:extLst>
              <a:ext uri="{FF2B5EF4-FFF2-40B4-BE49-F238E27FC236}">
                <a16:creationId xmlns:a16="http://schemas.microsoft.com/office/drawing/2014/main" id="{E58E1E22-330C-39F9-E7F4-1D54989B96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55244" y="0"/>
            <a:ext cx="2548020" cy="6858000"/>
            <a:chOff x="9655244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3" name="Ryhmä 2">
              <a:extLst>
                <a:ext uri="{FF2B5EF4-FFF2-40B4-BE49-F238E27FC236}">
                  <a16:creationId xmlns:a16="http://schemas.microsoft.com/office/drawing/2014/main" id="{6B19C80A-C58F-C557-85A0-9708574957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55244" y="0"/>
              <a:ext cx="2548020" cy="6858000"/>
              <a:chOff x="9636194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36194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99500">
                    <a:srgbClr val="E50083"/>
                  </a:gs>
                  <a:gs pos="99000">
                    <a:schemeClr val="accent5">
                      <a:alpha val="72000"/>
                    </a:schemeClr>
                  </a:gs>
                  <a:gs pos="0">
                    <a:schemeClr val="accent5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170866581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_kaksi_kuvaa" preserve="1" userDrawn="1">
  <p:cSld name="teksti_kaksi_kuva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057776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4371975" cy="4160112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525CEE5C-0ABB-5FAD-CD62-63A0C7F3CDC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792400" y="0"/>
            <a:ext cx="6399600" cy="3423600"/>
          </a:xfrm>
          <a:custGeom>
            <a:avLst/>
            <a:gdLst>
              <a:gd name="connsiteX0" fmla="*/ 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0 w 6399600"/>
              <a:gd name="connsiteY4" fmla="*/ 0 h 3430800"/>
              <a:gd name="connsiteX0" fmla="*/ 504825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504825 w 6399600"/>
              <a:gd name="connsiteY4" fmla="*/ 0 h 3430800"/>
              <a:gd name="connsiteX0" fmla="*/ 581025 w 6399600"/>
              <a:gd name="connsiteY0" fmla="*/ 0 h 3440325"/>
              <a:gd name="connsiteX1" fmla="*/ 6399600 w 6399600"/>
              <a:gd name="connsiteY1" fmla="*/ 9525 h 3440325"/>
              <a:gd name="connsiteX2" fmla="*/ 6399600 w 6399600"/>
              <a:gd name="connsiteY2" fmla="*/ 3440325 h 3440325"/>
              <a:gd name="connsiteX3" fmla="*/ 0 w 6399600"/>
              <a:gd name="connsiteY3" fmla="*/ 3440325 h 3440325"/>
              <a:gd name="connsiteX4" fmla="*/ 581025 w 6399600"/>
              <a:gd name="connsiteY4" fmla="*/ 0 h 3440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99600" h="3440325">
                <a:moveTo>
                  <a:pt x="581025" y="0"/>
                </a:moveTo>
                <a:lnTo>
                  <a:pt x="6399600" y="9525"/>
                </a:lnTo>
                <a:lnTo>
                  <a:pt x="6399600" y="3440325"/>
                </a:lnTo>
                <a:lnTo>
                  <a:pt x="0" y="3440325"/>
                </a:lnTo>
                <a:lnTo>
                  <a:pt x="581025" y="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Tx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</p:txBody>
      </p:sp>
      <p:sp>
        <p:nvSpPr>
          <p:cNvPr id="11" name="Kuvan paikkamerkki 6">
            <a:extLst>
              <a:ext uri="{FF2B5EF4-FFF2-40B4-BE49-F238E27FC236}">
                <a16:creationId xmlns:a16="http://schemas.microsoft.com/office/drawing/2014/main" id="{16011C4F-724D-8760-175C-BBD6FF19F17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5211374" y="3456000"/>
            <a:ext cx="6980625" cy="3420000"/>
          </a:xfrm>
          <a:custGeom>
            <a:avLst/>
            <a:gdLst>
              <a:gd name="connsiteX0" fmla="*/ 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0 w 6399600"/>
              <a:gd name="connsiteY4" fmla="*/ 0 h 3430800"/>
              <a:gd name="connsiteX0" fmla="*/ 504825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504825 w 6399600"/>
              <a:gd name="connsiteY4" fmla="*/ 0 h 3430800"/>
              <a:gd name="connsiteX0" fmla="*/ 581025 w 6399600"/>
              <a:gd name="connsiteY0" fmla="*/ 0 h 3440325"/>
              <a:gd name="connsiteX1" fmla="*/ 6399600 w 6399600"/>
              <a:gd name="connsiteY1" fmla="*/ 9525 h 3440325"/>
              <a:gd name="connsiteX2" fmla="*/ 6399600 w 6399600"/>
              <a:gd name="connsiteY2" fmla="*/ 3440325 h 3440325"/>
              <a:gd name="connsiteX3" fmla="*/ 0 w 6399600"/>
              <a:gd name="connsiteY3" fmla="*/ 3440325 h 3440325"/>
              <a:gd name="connsiteX4" fmla="*/ 581025 w 6399600"/>
              <a:gd name="connsiteY4" fmla="*/ 0 h 3440325"/>
              <a:gd name="connsiteX0" fmla="*/ 1905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19050 w 6399600"/>
              <a:gd name="connsiteY4" fmla="*/ 0 h 3430800"/>
              <a:gd name="connsiteX0" fmla="*/ 600075 w 6980625"/>
              <a:gd name="connsiteY0" fmla="*/ 0 h 3430800"/>
              <a:gd name="connsiteX1" fmla="*/ 6980625 w 6980625"/>
              <a:gd name="connsiteY1" fmla="*/ 0 h 3430800"/>
              <a:gd name="connsiteX2" fmla="*/ 6980625 w 6980625"/>
              <a:gd name="connsiteY2" fmla="*/ 3430800 h 3430800"/>
              <a:gd name="connsiteX3" fmla="*/ 0 w 6980625"/>
              <a:gd name="connsiteY3" fmla="*/ 3421275 h 3430800"/>
              <a:gd name="connsiteX4" fmla="*/ 600075 w 6980625"/>
              <a:gd name="connsiteY4" fmla="*/ 0 h 3430800"/>
              <a:gd name="connsiteX0" fmla="*/ 579979 w 6980625"/>
              <a:gd name="connsiteY0" fmla="*/ 0 h 3430800"/>
              <a:gd name="connsiteX1" fmla="*/ 6980625 w 6980625"/>
              <a:gd name="connsiteY1" fmla="*/ 0 h 3430800"/>
              <a:gd name="connsiteX2" fmla="*/ 6980625 w 6980625"/>
              <a:gd name="connsiteY2" fmla="*/ 3430800 h 3430800"/>
              <a:gd name="connsiteX3" fmla="*/ 0 w 6980625"/>
              <a:gd name="connsiteY3" fmla="*/ 3421275 h 3430800"/>
              <a:gd name="connsiteX4" fmla="*/ 579979 w 6980625"/>
              <a:gd name="connsiteY4" fmla="*/ 0 h 343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80625" h="3430800">
                <a:moveTo>
                  <a:pt x="579979" y="0"/>
                </a:moveTo>
                <a:lnTo>
                  <a:pt x="6980625" y="0"/>
                </a:lnTo>
                <a:lnTo>
                  <a:pt x="6980625" y="3430800"/>
                </a:lnTo>
                <a:lnTo>
                  <a:pt x="0" y="3421275"/>
                </a:lnTo>
                <a:lnTo>
                  <a:pt x="579979" y="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Tx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580185"/>
      </p:ext>
    </p:extLst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dia" preserve="1" userDrawn="1">
  <p:cSld name="teksti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35AEEA0D-4DDB-7C80-D5A9-2BC0F6746B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690688"/>
            <a:ext cx="5067300" cy="41616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8" name="Tekstin paikkamerkki 6">
            <a:extLst>
              <a:ext uri="{FF2B5EF4-FFF2-40B4-BE49-F238E27FC236}">
                <a16:creationId xmlns:a16="http://schemas.microsoft.com/office/drawing/2014/main" id="{9952975F-EC22-4458-763E-93FFB91847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76950" y="1690688"/>
            <a:ext cx="5067300" cy="41616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085430"/>
      </p:ext>
    </p:extLst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_graafi" preserve="1" userDrawn="1">
  <p:cSld name="teksti_graaf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35AEEA0D-4DDB-7C80-D5A9-2BC0F6746B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199" y="1775860"/>
            <a:ext cx="2486025" cy="41616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10" name="Kaavion paikkamerkki 9">
            <a:extLst>
              <a:ext uri="{FF2B5EF4-FFF2-40B4-BE49-F238E27FC236}">
                <a16:creationId xmlns:a16="http://schemas.microsoft.com/office/drawing/2014/main" id="{CFB0F0F9-2B0C-1D59-6D78-D7BEBF88F50B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3495674" y="1776413"/>
            <a:ext cx="8373600" cy="4161048"/>
          </a:xfrm>
        </p:spPr>
        <p:txBody>
          <a:bodyPr/>
          <a:lstStyle/>
          <a:p>
            <a:r>
              <a:rPr lang="fi-FI"/>
              <a:t>Lisää kaavio napsauttamalla kuvaketta</a:t>
            </a:r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095581"/>
      </p:ext>
    </p:extLst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aafi" preserve="1" userDrawn="1">
  <p:cSld name="graaf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10" name="Kaavion paikkamerkki 9">
            <a:extLst>
              <a:ext uri="{FF2B5EF4-FFF2-40B4-BE49-F238E27FC236}">
                <a16:creationId xmlns:a16="http://schemas.microsoft.com/office/drawing/2014/main" id="{CFB0F0F9-2B0C-1D59-6D78-D7BEBF88F50B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838200" y="1776413"/>
            <a:ext cx="11031074" cy="4172400"/>
          </a:xfrm>
        </p:spPr>
        <p:txBody>
          <a:bodyPr/>
          <a:lstStyle/>
          <a:p>
            <a:r>
              <a:rPr lang="fi-FI"/>
              <a:t>Lisää kaavio napsauttamalla kuvaketta</a:t>
            </a:r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975914"/>
      </p:ext>
    </p:extLst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sininen" preserve="1" userDrawn="1">
  <p:cSld name="levea_varipalkki_teksti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7"/>
            <a:ext cx="4998825" cy="41616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Ryhmä 6">
            <a:extLst>
              <a:ext uri="{FF2B5EF4-FFF2-40B4-BE49-F238E27FC236}">
                <a16:creationId xmlns:a16="http://schemas.microsoft.com/office/drawing/2014/main" id="{E83F3351-3664-E6F2-DD7C-91425A800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014701" y="0"/>
            <a:ext cx="6174000" cy="6872927"/>
            <a:chOff x="6014701" y="0"/>
            <a:chExt cx="6174000" cy="6872927"/>
          </a:xfrm>
        </p:grpSpPr>
        <p:sp>
          <p:nvSpPr>
            <p:cNvPr id="9" name="Suorakulmio 8" descr="ogo&#10;&#10;Description automatically generated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14701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27000">
                  <a:schemeClr val="tx2"/>
                </a:gs>
                <a:gs pos="100000">
                  <a:schemeClr val="accent1"/>
                </a:gs>
              </a:gsLst>
              <a:lin ang="0" scaled="0"/>
            </a:gradFill>
            <a:ln>
              <a:gradFill flip="none" rotWithShape="1">
                <a:gsLst>
                  <a:gs pos="27000">
                    <a:schemeClr val="tx2"/>
                  </a:gs>
                  <a:gs pos="100000">
                    <a:schemeClr val="accent1"/>
                  </a:gs>
                </a:gsLst>
                <a:lin ang="0" scaled="0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 dirty="0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18576461"/>
      </p:ext>
    </p:extLst>
  </p:cSld>
  <p:clrMapOvr>
    <a:masterClrMapping/>
  </p:clrMapOvr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vihrea" preserve="1" userDrawn="1">
  <p:cSld name="levea_varipalkki_teksti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8"/>
            <a:ext cx="4998825" cy="41616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Ryhmä 6">
            <a:extLst>
              <a:ext uri="{FF2B5EF4-FFF2-40B4-BE49-F238E27FC236}">
                <a16:creationId xmlns:a16="http://schemas.microsoft.com/office/drawing/2014/main" id="{591FEF7D-CAD8-A887-CD45-EA3B051F05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024226" y="0"/>
            <a:ext cx="6174000" cy="6872927"/>
            <a:chOff x="6024226" y="0"/>
            <a:chExt cx="6174000" cy="6872927"/>
          </a:xfrm>
        </p:grpSpPr>
        <p:sp>
          <p:nvSpPr>
            <p:cNvPr id="9" name="Suorakulmio 8" descr="Logo&#10;&#10;Description automatically generated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24226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bg2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97836350"/>
      </p:ext>
    </p:extLst>
  </p:cSld>
  <p:clrMapOvr>
    <a:masterClrMapping/>
  </p:clrMapOvr>
  <p:hf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pinkki" preserve="1" userDrawn="1">
  <p:cSld name="levea_varipalkki_teksti_pink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8"/>
            <a:ext cx="4998825" cy="41616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Ryhmä 2">
            <a:extLst>
              <a:ext uri="{FF2B5EF4-FFF2-40B4-BE49-F238E27FC236}">
                <a16:creationId xmlns:a16="http://schemas.microsoft.com/office/drawing/2014/main" id="{0FF513F4-A0EE-7D01-E70F-9949F2BAC684}"/>
              </a:ext>
            </a:extLst>
          </p:cNvPr>
          <p:cNvGrpSpPr/>
          <p:nvPr userDrawn="1"/>
        </p:nvGrpSpPr>
        <p:grpSpPr>
          <a:xfrm>
            <a:off x="6024226" y="0"/>
            <a:ext cx="6174000" cy="6872927"/>
            <a:chOff x="6024226" y="0"/>
            <a:chExt cx="6174000" cy="6872927"/>
          </a:xfrm>
        </p:grpSpPr>
        <p:sp>
          <p:nvSpPr>
            <p:cNvPr id="9" name="Suorakulmio 8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24226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5">
                    <a:alpha val="63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01605374"/>
      </p:ext>
    </p:extLst>
  </p:cSld>
  <p:clrMapOvr>
    <a:masterClrMapping/>
  </p:clrMapOvr>
  <p:hf hd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petu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Esityksen loppudia">
            <a:extLst>
              <a:ext uri="{FF2B5EF4-FFF2-40B4-BE49-F238E27FC236}">
                <a16:creationId xmlns:a16="http://schemas.microsoft.com/office/drawing/2014/main" id="{8011D531-C477-E90E-BB81-1C49976BFEA9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573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dia2" preserve="1" userDrawn="1">
  <p:cSld name="otsikkodia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tsikko 1">
            <a:extLst>
              <a:ext uri="{FF2B5EF4-FFF2-40B4-BE49-F238E27FC236}">
                <a16:creationId xmlns:a16="http://schemas.microsoft.com/office/drawing/2014/main" id="{DFC2DB4D-F6F1-70BF-17DD-1AA29EFBCE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800" y="457200"/>
            <a:ext cx="5198400" cy="1602000"/>
          </a:xfrm>
        </p:spPr>
        <p:txBody>
          <a:bodyPr anchor="ctr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17" name="Alaotsikko 2">
            <a:extLst>
              <a:ext uri="{FF2B5EF4-FFF2-40B4-BE49-F238E27FC236}">
                <a16:creationId xmlns:a16="http://schemas.microsoft.com/office/drawing/2014/main" id="{6F168DCC-AB8D-D777-5744-5D09315B00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800" y="2059200"/>
            <a:ext cx="3931200" cy="986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</a:p>
        </p:txBody>
      </p:sp>
      <p:sp>
        <p:nvSpPr>
          <p:cNvPr id="34" name="Footer Placeholder 8">
            <a:extLst>
              <a:ext uri="{FF2B5EF4-FFF2-40B4-BE49-F238E27FC236}">
                <a16:creationId xmlns:a16="http://schemas.microsoft.com/office/drawing/2014/main" id="{3CAC7758-6477-FDA0-A312-E39FBF533C9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928800" y="3096000"/>
            <a:ext cx="2160000" cy="216000"/>
          </a:xfrm>
        </p:spPr>
        <p:txBody>
          <a:bodyPr vert="horz" lIns="0" tIns="0" rIns="0" bIns="0" rtlCol="0" anchor="t" anchorCtr="0"/>
          <a:lstStyle>
            <a:lvl1pPr>
              <a:defRPr lang="en-US" sz="1400" smtClean="0"/>
            </a:lvl1pPr>
          </a:lstStyle>
          <a:p>
            <a:r>
              <a:rPr lang="fi-FI"/>
              <a:t> </a:t>
            </a:r>
            <a:endParaRPr lang="fi-FI" dirty="0"/>
          </a:p>
        </p:txBody>
      </p:sp>
      <p:sp>
        <p:nvSpPr>
          <p:cNvPr id="22" name="duser_1">
            <a:extLst>
              <a:ext uri="{FF2B5EF4-FFF2-40B4-BE49-F238E27FC236}">
                <a16:creationId xmlns:a16="http://schemas.microsoft.com/office/drawing/2014/main" id="{96E05E4F-2793-6EFA-B9DE-D89A4CA0AA36}"/>
              </a:ext>
            </a:extLst>
          </p:cNvPr>
          <p:cNvSpPr txBox="1">
            <a:spLocks/>
          </p:cNvSpPr>
          <p:nvPr userDrawn="1"/>
        </p:nvSpPr>
        <p:spPr>
          <a:xfrm>
            <a:off x="928799" y="3420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23" name="duser_2">
            <a:extLst>
              <a:ext uri="{FF2B5EF4-FFF2-40B4-BE49-F238E27FC236}">
                <a16:creationId xmlns:a16="http://schemas.microsoft.com/office/drawing/2014/main" id="{98E864E4-8ADA-E257-0001-5B72FE7C0F82}"/>
              </a:ext>
            </a:extLst>
          </p:cNvPr>
          <p:cNvSpPr txBox="1">
            <a:spLocks/>
          </p:cNvSpPr>
          <p:nvPr userDrawn="1"/>
        </p:nvSpPr>
        <p:spPr>
          <a:xfrm>
            <a:off x="3239999" y="3096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33" name="duser_3">
            <a:extLst>
              <a:ext uri="{FF2B5EF4-FFF2-40B4-BE49-F238E27FC236}">
                <a16:creationId xmlns:a16="http://schemas.microsoft.com/office/drawing/2014/main" id="{909C2D96-06D0-78D4-C04E-8397680CD559}"/>
              </a:ext>
            </a:extLst>
          </p:cNvPr>
          <p:cNvSpPr txBox="1">
            <a:spLocks/>
          </p:cNvSpPr>
          <p:nvPr userDrawn="1"/>
        </p:nvSpPr>
        <p:spPr>
          <a:xfrm>
            <a:off x="3239999" y="3420000"/>
            <a:ext cx="2160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A6038138-08D9-D7C9-A694-E9CF3C1484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800" y="3600000"/>
            <a:ext cx="165078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8.3.2023</a:t>
            </a:r>
            <a:endParaRPr lang="en-US"/>
          </a:p>
        </p:txBody>
      </p:sp>
      <p:sp>
        <p:nvSpPr>
          <p:cNvPr id="19" name="DConfidentiality">
            <a:extLst>
              <a:ext uri="{FF2B5EF4-FFF2-40B4-BE49-F238E27FC236}">
                <a16:creationId xmlns:a16="http://schemas.microsoft.com/office/drawing/2014/main" id="{FC7A8C6D-1D34-6242-745E-73CE1B9BA5CC}"/>
              </a:ext>
            </a:extLst>
          </p:cNvPr>
          <p:cNvSpPr txBox="1">
            <a:spLocks/>
          </p:cNvSpPr>
          <p:nvPr userDrawn="1"/>
        </p:nvSpPr>
        <p:spPr>
          <a:xfrm>
            <a:off x="838800" y="4320000"/>
            <a:ext cx="1811094" cy="216000"/>
          </a:xfrm>
          <a:prstGeom prst="rect">
            <a:avLst/>
          </a:prstGeom>
        </p:spPr>
        <p:txBody>
          <a:bodyPr vert="horz" lIns="91440" tIns="45720" rIns="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0" name="DDecree">
            <a:extLst>
              <a:ext uri="{FF2B5EF4-FFF2-40B4-BE49-F238E27FC236}">
                <a16:creationId xmlns:a16="http://schemas.microsoft.com/office/drawing/2014/main" id="{B412038A-9C06-5541-DDE0-39817F62FBAB}"/>
              </a:ext>
            </a:extLst>
          </p:cNvPr>
          <p:cNvSpPr txBox="1">
            <a:spLocks/>
          </p:cNvSpPr>
          <p:nvPr userDrawn="1"/>
        </p:nvSpPr>
        <p:spPr>
          <a:xfrm>
            <a:off x="2616249" y="4320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DSecrecy">
            <a:extLst>
              <a:ext uri="{FF2B5EF4-FFF2-40B4-BE49-F238E27FC236}">
                <a16:creationId xmlns:a16="http://schemas.microsoft.com/office/drawing/2014/main" id="{31AB12EB-ADA8-E3EB-1FF2-07370C7A067C}"/>
              </a:ext>
            </a:extLst>
          </p:cNvPr>
          <p:cNvSpPr txBox="1">
            <a:spLocks/>
          </p:cNvSpPr>
          <p:nvPr userDrawn="1"/>
        </p:nvSpPr>
        <p:spPr>
          <a:xfrm>
            <a:off x="838800" y="4572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Kuvan paikkamerkki 11">
            <a:extLst>
              <a:ext uri="{FF2B5EF4-FFF2-40B4-BE49-F238E27FC236}">
                <a16:creationId xmlns:a16="http://schemas.microsoft.com/office/drawing/2014/main" id="{ECF45415-D8F0-70FA-28BC-973F905675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37200" y="0"/>
            <a:ext cx="6156000" cy="2621118"/>
          </a:xfrm>
          <a:custGeom>
            <a:avLst/>
            <a:gdLst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3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5" fmla="*/ 0 w 6156000"/>
              <a:gd name="connsiteY5" fmla="*/ 3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47687 w 6156000"/>
              <a:gd name="connsiteY3" fmla="*/ 1739969 h 2621118"/>
              <a:gd name="connsiteX4" fmla="*/ 0 w 6156000"/>
              <a:gd name="connsiteY4" fmla="*/ 2621118 h 2621118"/>
              <a:gd name="connsiteX0" fmla="*/ 0 w 6164312"/>
              <a:gd name="connsiteY0" fmla="*/ 2621118 h 2621118"/>
              <a:gd name="connsiteX1" fmla="*/ 721043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  <a:gd name="connsiteX0" fmla="*/ 0 w 6164312"/>
              <a:gd name="connsiteY0" fmla="*/ 2621118 h 2621118"/>
              <a:gd name="connsiteX1" fmla="*/ 679479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4312" h="2621118">
                <a:moveTo>
                  <a:pt x="0" y="2621118"/>
                </a:moveTo>
                <a:lnTo>
                  <a:pt x="679479" y="0"/>
                </a:lnTo>
                <a:lnTo>
                  <a:pt x="6156000" y="318"/>
                </a:lnTo>
                <a:cubicBezTo>
                  <a:pt x="6158771" y="643933"/>
                  <a:pt x="6161541" y="1287547"/>
                  <a:pt x="6164312" y="1931162"/>
                </a:cubicBezTo>
                <a:lnTo>
                  <a:pt x="0" y="2621118"/>
                </a:lnTo>
                <a:close/>
              </a:path>
            </a:pathLst>
          </a:custGeom>
        </p:spPr>
        <p:txBody>
          <a:bodyPr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1. kuva tai väri kuvagalleriasta. Muita kuvia voit lisätä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3" name="Kuvan paikkamerkki 11">
            <a:extLst>
              <a:ext uri="{FF2B5EF4-FFF2-40B4-BE49-F238E27FC236}">
                <a16:creationId xmlns:a16="http://schemas.microsoft.com/office/drawing/2014/main" id="{213398F5-290C-A9DF-6523-5B429DFCCF2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30289" y="1998000"/>
            <a:ext cx="6459311" cy="3207600"/>
          </a:xfrm>
          <a:custGeom>
            <a:avLst/>
            <a:gdLst>
              <a:gd name="connsiteX0" fmla="*/ 0 w 6469200"/>
              <a:gd name="connsiteY0" fmla="*/ 0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0 w 6469200"/>
              <a:gd name="connsiteY4" fmla="*/ 0 h 3207600"/>
              <a:gd name="connsiteX0" fmla="*/ 261257 w 6469200"/>
              <a:gd name="connsiteY0" fmla="*/ 718457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261257 w 6469200"/>
              <a:gd name="connsiteY4" fmla="*/ 718457 h 3207600"/>
              <a:gd name="connsiteX0" fmla="*/ 111968 w 6319911"/>
              <a:gd name="connsiteY0" fmla="*/ 718457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11968 w 6319911"/>
              <a:gd name="connsiteY4" fmla="*/ 718457 h 3207600"/>
              <a:gd name="connsiteX0" fmla="*/ 158621 w 6319911"/>
              <a:gd name="connsiteY0" fmla="*/ 699796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58621 w 6319911"/>
              <a:gd name="connsiteY4" fmla="*/ 699796 h 3207600"/>
              <a:gd name="connsiteX0" fmla="*/ 270589 w 6431879"/>
              <a:gd name="connsiteY0" fmla="*/ 699796 h 3207600"/>
              <a:gd name="connsiteX1" fmla="*/ 6431879 w 6431879"/>
              <a:gd name="connsiteY1" fmla="*/ 0 h 3207600"/>
              <a:gd name="connsiteX2" fmla="*/ 6431879 w 6431879"/>
              <a:gd name="connsiteY2" fmla="*/ 3207600 h 3207600"/>
              <a:gd name="connsiteX3" fmla="*/ 0 w 6431879"/>
              <a:gd name="connsiteY3" fmla="*/ 1696040 h 3207600"/>
              <a:gd name="connsiteX4" fmla="*/ 270589 w 6431879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9311" h="3207600">
                <a:moveTo>
                  <a:pt x="298021" y="699796"/>
                </a:moveTo>
                <a:lnTo>
                  <a:pt x="6459311" y="0"/>
                </a:lnTo>
                <a:lnTo>
                  <a:pt x="6459311" y="3207600"/>
                </a:lnTo>
                <a:lnTo>
                  <a:pt x="0" y="1824056"/>
                </a:lnTo>
                <a:lnTo>
                  <a:pt x="298021" y="699796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2. kuva tai väri kuvagalleriasta. Muita kuvia voit lisätä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2" name="Kuvan paikkamerkki 11">
            <a:extLst>
              <a:ext uri="{FF2B5EF4-FFF2-40B4-BE49-F238E27FC236}">
                <a16:creationId xmlns:a16="http://schemas.microsoft.com/office/drawing/2014/main" id="{A1029FCA-64BC-6BB6-607F-AC980FC6642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929540" y="3882368"/>
            <a:ext cx="7254877" cy="2972083"/>
          </a:xfrm>
          <a:custGeom>
            <a:avLst/>
            <a:gdLst>
              <a:gd name="connsiteX0" fmla="*/ 0 w 7250400"/>
              <a:gd name="connsiteY0" fmla="*/ 0 h 2966400"/>
              <a:gd name="connsiteX1" fmla="*/ 7250400 w 7250400"/>
              <a:gd name="connsiteY1" fmla="*/ 0 h 2966400"/>
              <a:gd name="connsiteX2" fmla="*/ 7250400 w 7250400"/>
              <a:gd name="connsiteY2" fmla="*/ 2966400 h 2966400"/>
              <a:gd name="connsiteX3" fmla="*/ 0 w 7250400"/>
              <a:gd name="connsiteY3" fmla="*/ 2966400 h 2966400"/>
              <a:gd name="connsiteX4" fmla="*/ 0 w 7250400"/>
              <a:gd name="connsiteY4" fmla="*/ 0 h 2966400"/>
              <a:gd name="connsiteX0" fmla="*/ 811764 w 7250400"/>
              <a:gd name="connsiteY0" fmla="*/ 0 h 3097028"/>
              <a:gd name="connsiteX1" fmla="*/ 7250400 w 7250400"/>
              <a:gd name="connsiteY1" fmla="*/ 130628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97028"/>
              <a:gd name="connsiteX1" fmla="*/ 7241069 w 7250400"/>
              <a:gd name="connsiteY1" fmla="*/ 1520890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97028"/>
              <a:gd name="connsiteX1" fmla="*/ 7241069 w 7250400"/>
              <a:gd name="connsiteY1" fmla="*/ 1425640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58928"/>
              <a:gd name="connsiteX1" fmla="*/ 7241069 w 7250400"/>
              <a:gd name="connsiteY1" fmla="*/ 1387540 h 3058928"/>
              <a:gd name="connsiteX2" fmla="*/ 7250400 w 7250400"/>
              <a:gd name="connsiteY2" fmla="*/ 3058928 h 3058928"/>
              <a:gd name="connsiteX3" fmla="*/ 0 w 7250400"/>
              <a:gd name="connsiteY3" fmla="*/ 3058928 h 3058928"/>
              <a:gd name="connsiteX4" fmla="*/ 811764 w 7250400"/>
              <a:gd name="connsiteY4" fmla="*/ 0 h 3058928"/>
              <a:gd name="connsiteX0" fmla="*/ 783189 w 7221825"/>
              <a:gd name="connsiteY0" fmla="*/ 0 h 3058928"/>
              <a:gd name="connsiteX1" fmla="*/ 7212494 w 7221825"/>
              <a:gd name="connsiteY1" fmla="*/ 1387540 h 3058928"/>
              <a:gd name="connsiteX2" fmla="*/ 7221825 w 7221825"/>
              <a:gd name="connsiteY2" fmla="*/ 3058928 h 3058928"/>
              <a:gd name="connsiteX3" fmla="*/ 0 w 7221825"/>
              <a:gd name="connsiteY3" fmla="*/ 2954153 h 3058928"/>
              <a:gd name="connsiteX4" fmla="*/ 783189 w 7221825"/>
              <a:gd name="connsiteY4" fmla="*/ 0 h 3058928"/>
              <a:gd name="connsiteX0" fmla="*/ 783189 w 7231350"/>
              <a:gd name="connsiteY0" fmla="*/ 0 h 2963678"/>
              <a:gd name="connsiteX1" fmla="*/ 7212494 w 7231350"/>
              <a:gd name="connsiteY1" fmla="*/ 1387540 h 2963678"/>
              <a:gd name="connsiteX2" fmla="*/ 7231350 w 7231350"/>
              <a:gd name="connsiteY2" fmla="*/ 2963678 h 2963678"/>
              <a:gd name="connsiteX3" fmla="*/ 0 w 7231350"/>
              <a:gd name="connsiteY3" fmla="*/ 2954153 h 2963678"/>
              <a:gd name="connsiteX4" fmla="*/ 783189 w 7231350"/>
              <a:gd name="connsiteY4" fmla="*/ 0 h 2963678"/>
              <a:gd name="connsiteX0" fmla="*/ 741353 w 7231350"/>
              <a:gd name="connsiteY0" fmla="*/ 0 h 2975631"/>
              <a:gd name="connsiteX1" fmla="*/ 7212494 w 7231350"/>
              <a:gd name="connsiteY1" fmla="*/ 1399493 h 2975631"/>
              <a:gd name="connsiteX2" fmla="*/ 7231350 w 7231350"/>
              <a:gd name="connsiteY2" fmla="*/ 2975631 h 2975631"/>
              <a:gd name="connsiteX3" fmla="*/ 0 w 7231350"/>
              <a:gd name="connsiteY3" fmla="*/ 2966106 h 2975631"/>
              <a:gd name="connsiteX4" fmla="*/ 741353 w 7231350"/>
              <a:gd name="connsiteY4" fmla="*/ 0 h 2975631"/>
              <a:gd name="connsiteX0" fmla="*/ 783188 w 7273185"/>
              <a:gd name="connsiteY0" fmla="*/ 0 h 2975631"/>
              <a:gd name="connsiteX1" fmla="*/ 7254329 w 7273185"/>
              <a:gd name="connsiteY1" fmla="*/ 1399493 h 2975631"/>
              <a:gd name="connsiteX2" fmla="*/ 7273185 w 7273185"/>
              <a:gd name="connsiteY2" fmla="*/ 2975631 h 2975631"/>
              <a:gd name="connsiteX3" fmla="*/ 0 w 7273185"/>
              <a:gd name="connsiteY3" fmla="*/ 2972083 h 2975631"/>
              <a:gd name="connsiteX4" fmla="*/ 783188 w 7273185"/>
              <a:gd name="connsiteY4" fmla="*/ 0 h 2975631"/>
              <a:gd name="connsiteX0" fmla="*/ 783188 w 7254877"/>
              <a:gd name="connsiteY0" fmla="*/ 0 h 2972083"/>
              <a:gd name="connsiteX1" fmla="*/ 7254329 w 7254877"/>
              <a:gd name="connsiteY1" fmla="*/ 1399493 h 2972083"/>
              <a:gd name="connsiteX2" fmla="*/ 7249279 w 7254877"/>
              <a:gd name="connsiteY2" fmla="*/ 2969655 h 2972083"/>
              <a:gd name="connsiteX3" fmla="*/ 0 w 7254877"/>
              <a:gd name="connsiteY3" fmla="*/ 2972083 h 2972083"/>
              <a:gd name="connsiteX4" fmla="*/ 783188 w 7254877"/>
              <a:gd name="connsiteY4" fmla="*/ 0 h 2972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54877" h="2972083">
                <a:moveTo>
                  <a:pt x="783188" y="0"/>
                </a:moveTo>
                <a:lnTo>
                  <a:pt x="7254329" y="1399493"/>
                </a:lnTo>
                <a:cubicBezTo>
                  <a:pt x="7257439" y="1924872"/>
                  <a:pt x="7246169" y="2444276"/>
                  <a:pt x="7249279" y="2969655"/>
                </a:cubicBezTo>
                <a:lnTo>
                  <a:pt x="0" y="2972083"/>
                </a:lnTo>
                <a:lnTo>
                  <a:pt x="783188" y="0"/>
                </a:lnTo>
                <a:close/>
              </a:path>
            </a:pathLst>
          </a:custGeom>
        </p:spPr>
        <p:txBody>
          <a:bodyPr anchor="b"/>
          <a:lstStyle>
            <a:lvl1pPr marL="0" indent="0" algn="ct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3. kuva tai väri kuvagalleriasta. Muita kuvia voit lisätä Väylän kuvapankista tai omista tiedostoista</a:t>
            </a:r>
            <a:endParaRPr lang="en-US" dirty="0"/>
          </a:p>
          <a:p>
            <a:endParaRPr lang="fi-FI" dirty="0"/>
          </a:p>
        </p:txBody>
      </p:sp>
      <p:pic>
        <p:nvPicPr>
          <p:cNvPr id="37" name="Picture 14" descr="Väyläviraston logo">
            <a:extLst>
              <a:ext uri="{FF2B5EF4-FFF2-40B4-BE49-F238E27FC236}">
                <a16:creationId xmlns:a16="http://schemas.microsoft.com/office/drawing/2014/main" id="{CFE18993-6749-2E5A-E9F6-584C91719FF8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6" y="5124315"/>
            <a:ext cx="1673549" cy="1394625"/>
          </a:xfrm>
          <a:prstGeom prst="rect">
            <a:avLst/>
          </a:prstGeom>
        </p:spPr>
      </p:pic>
      <p:sp>
        <p:nvSpPr>
          <p:cNvPr id="4" name="eukarelialogoplaceholder">
            <a:extLst>
              <a:ext uri="{FF2B5EF4-FFF2-40B4-BE49-F238E27FC236}">
                <a16:creationId xmlns:a16="http://schemas.microsoft.com/office/drawing/2014/main" id="{C53F6C4E-C88D-EF31-98B0-560A45F900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64273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5" name="eulogotenplaceholder">
            <a:extLst>
              <a:ext uri="{FF2B5EF4-FFF2-40B4-BE49-F238E27FC236}">
                <a16:creationId xmlns:a16="http://schemas.microsoft.com/office/drawing/2014/main" id="{27EF32F5-1D17-FDC3-0035-304F4721B7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6" name="eulogoplaceholder">
            <a:extLst>
              <a:ext uri="{FF2B5EF4-FFF2-40B4-BE49-F238E27FC236}">
                <a16:creationId xmlns:a16="http://schemas.microsoft.com/office/drawing/2014/main" id="{1B1B336A-30A5-31FB-0744-39B5981B4A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44806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7" name="eufinancelogoplaceholder">
            <a:extLst>
              <a:ext uri="{FF2B5EF4-FFF2-40B4-BE49-F238E27FC236}">
                <a16:creationId xmlns:a16="http://schemas.microsoft.com/office/drawing/2014/main" id="{2EA21E00-D18D-3F08-9E5D-04C19AA74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</p:spTree>
    <p:extLst>
      <p:ext uri="{BB962C8B-B14F-4D97-AF65-F5344CB8AC3E}">
        <p14:creationId xmlns:p14="http://schemas.microsoft.com/office/powerpoint/2010/main" val="1997281149"/>
      </p:ext>
    </p:extLst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sininen" preserve="1" userDrawn="1">
  <p:cSld name="vaaka_kuva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Kuvan paikkamerkki 3">
            <a:extLst>
              <a:ext uri="{FF2B5EF4-FFF2-40B4-BE49-F238E27FC236}">
                <a16:creationId xmlns:a16="http://schemas.microsoft.com/office/drawing/2014/main" id="{AB4047D7-75ED-C176-9F2B-759FC50655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 dirty="0"/>
              <a:t>Lisää kuva kuvagalleriasta, Väylän kuvapankista tai omista tiedostoista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168E480F-6969-9C85-3F13-C2581A92F7D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accent1">
                  <a:alpha val="11000"/>
                </a:schemeClr>
              </a:gs>
              <a:gs pos="0">
                <a:schemeClr val="tx2">
                  <a:alpha val="70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alaotsikko</a:t>
            </a:r>
            <a:endParaRPr lang="en-US" dirty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D6A058AD-20D3-103F-BE1A-6A66EEE2A881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accent1">
                  <a:alpha val="11000"/>
                </a:schemeClr>
              </a:gs>
              <a:gs pos="0">
                <a:schemeClr val="tx2">
                  <a:alpha val="70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otsikko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636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vihrea" preserve="1" userDrawn="1">
  <p:cSld name="vaaka_kuva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Kuvan paikkamerkki 3">
            <a:extLst>
              <a:ext uri="{FF2B5EF4-FFF2-40B4-BE49-F238E27FC236}">
                <a16:creationId xmlns:a16="http://schemas.microsoft.com/office/drawing/2014/main" id="{37D1F390-B184-4B82-1464-B4F5FE461F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 dirty="0"/>
              <a:t>Lisää kuva kuvagalleriasta, Väylän kuvapankista tai omista tiedostoista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C01834BC-D657-9433-05AE-301C6EFE0B6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bg2">
                  <a:alpha val="11000"/>
                </a:schemeClr>
              </a:gs>
              <a:gs pos="0">
                <a:schemeClr val="accent4">
                  <a:alpha val="71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alaotsikko</a:t>
            </a:r>
            <a:endParaRPr lang="en-US" dirty="0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3391C4EA-1BDA-2FE2-EC62-4C09E203DD3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bg2">
                  <a:alpha val="11000"/>
                </a:schemeClr>
              </a:gs>
              <a:gs pos="0">
                <a:schemeClr val="accent4">
                  <a:alpha val="71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otsikko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190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pinkki" preserve="1" userDrawn="1">
  <p:cSld name="vaaka_kuva_pinkk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uvan paikkamerkki 3">
            <a:extLst>
              <a:ext uri="{FF2B5EF4-FFF2-40B4-BE49-F238E27FC236}">
                <a16:creationId xmlns:a16="http://schemas.microsoft.com/office/drawing/2014/main" id="{552D661D-62EC-E4F9-7F2D-E30CA1F0A8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 dirty="0"/>
              <a:t>Lisää kuva kuvagalleriasta, Väylän kuvapankista tai omista tiedostoista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F83D4C-14C0-1A7B-8488-471A0D5995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accent5">
                  <a:alpha val="14000"/>
                </a:schemeClr>
              </a:gs>
              <a:gs pos="0">
                <a:schemeClr val="accent5">
                  <a:alpha val="77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alaotsikko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CB0C59-FB4D-3FDE-13BC-9E175336B7A8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accent5">
                  <a:alpha val="14000"/>
                </a:schemeClr>
              </a:gs>
              <a:gs pos="0">
                <a:schemeClr val="accent5">
                  <a:alpha val="77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otsikko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581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uva_teksti" preserve="1" userDrawn="1">
  <p:cSld name="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955970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6955971" cy="43200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920000" y="0"/>
            <a:ext cx="42840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44832"/>
      </p:ext>
    </p:extLst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kuva_teksti" preserve="1" userDrawn="1">
  <p:cSld name="levea_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162006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200" y="1813968"/>
            <a:ext cx="4177938" cy="43200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732800" y="0"/>
            <a:ext cx="74592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842974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ma_kuva_teksti" preserve="1" userDrawn="1">
  <p:cSld name="oma_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55276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Kirjoita tähän nimi</a:t>
            </a:r>
            <a:endParaRPr lang="en-US" dirty="0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744339" y="8709"/>
            <a:ext cx="54396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 dirty="0"/>
              <a:t>Lisää oma kuva</a:t>
            </a:r>
            <a:endParaRPr lang="en-US" dirty="0"/>
          </a:p>
          <a:p>
            <a:endParaRPr lang="fi-FI" dirty="0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2FE7494B-1547-CA50-9CF3-C058329BD5D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8200" y="1793876"/>
            <a:ext cx="5527675" cy="4320000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fi-FI" dirty="0"/>
              <a:t>Kirjoita tähän nimike</a:t>
            </a:r>
            <a:br>
              <a:rPr lang="fi-FI" dirty="0"/>
            </a:br>
            <a:r>
              <a:rPr lang="fi-FI" dirty="0"/>
              <a:t>Osasto/Yksikkö</a:t>
            </a:r>
            <a:br>
              <a:rPr lang="fi-FI" dirty="0"/>
            </a:br>
            <a:r>
              <a:rPr lang="fi-FI" dirty="0"/>
              <a:t>Sähköpostiosoite</a:t>
            </a:r>
            <a:br>
              <a:rPr lang="fi-FI" dirty="0"/>
            </a:br>
            <a:r>
              <a:rPr lang="fi-FI" dirty="0"/>
              <a:t>some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433060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sininen" preserve="1" userDrawn="1">
  <p:cSld name="varipalkki_teksti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grpSp>
        <p:nvGrpSpPr>
          <p:cNvPr id="3" name="Ryhmä 2">
            <a:extLst>
              <a:ext uri="{FF2B5EF4-FFF2-40B4-BE49-F238E27FC236}">
                <a16:creationId xmlns:a16="http://schemas.microsoft.com/office/drawing/2014/main" id="{6460D66B-6E51-6FDF-D981-ABB668FF8A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36194" y="0"/>
            <a:ext cx="2548020" cy="6858000"/>
            <a:chOff x="9636194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15" name="Ryhmä 14">
              <a:extLst>
                <a:ext uri="{FF2B5EF4-FFF2-40B4-BE49-F238E27FC236}">
                  <a16:creationId xmlns:a16="http://schemas.microsoft.com/office/drawing/2014/main" id="{AB624DEC-2732-7717-5E45-E5C24426D1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36194" y="0"/>
              <a:ext cx="2548020" cy="6858000"/>
              <a:chOff x="9636194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36194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27000">
                    <a:schemeClr val="tx2"/>
                  </a:gs>
                  <a:gs pos="100000">
                    <a:schemeClr val="accent1"/>
                  </a:gs>
                </a:gsLst>
                <a:lin ang="0" scaled="0"/>
              </a:gradFill>
              <a:ln>
                <a:gradFill flip="none" rotWithShape="1">
                  <a:gsLst>
                    <a:gs pos="27000">
                      <a:schemeClr val="tx2"/>
                    </a:gs>
                    <a:gs pos="100000">
                      <a:schemeClr val="accent1"/>
                    </a:gs>
                  </a:gsLst>
                  <a:lin ang="0" scaled="0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28943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dirty="0"/>
              <a:t>Muokkaa </a:t>
            </a:r>
            <a:r>
              <a:rPr lang="fi-FI" dirty="0" err="1"/>
              <a:t>perustyyl</a:t>
            </a:r>
            <a:r>
              <a:rPr lang="fi-FI" dirty="0"/>
              <a:t>. </a:t>
            </a:r>
            <a:r>
              <a:rPr lang="fi-FI" dirty="0" err="1"/>
              <a:t>napsautt</a:t>
            </a:r>
            <a:r>
              <a:rPr lang="fi-FI" dirty="0"/>
              <a:t>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/>
              <a:t>Muokkaa tekstin perustyylejä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  <a:p>
            <a:pPr lvl="3"/>
            <a:r>
              <a:rPr lang="fi-FI" dirty="0"/>
              <a:t>neljäs taso</a:t>
            </a:r>
          </a:p>
          <a:p>
            <a:pPr lvl="4"/>
            <a:r>
              <a:rPr lang="fi-FI" dirty="0"/>
              <a:t>viides taso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00350" y="6356350"/>
            <a:ext cx="22124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1756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fi-FI"/>
              <a:t>8.3.2023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49" y="6356350"/>
            <a:ext cx="561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0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62" r:id="rId2"/>
    <p:sldLayoutId id="2147483764" r:id="rId3"/>
    <p:sldLayoutId id="2147483765" r:id="rId4"/>
    <p:sldLayoutId id="2147483763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  <p:sldLayoutId id="2147483773" r:id="rId13"/>
    <p:sldLayoutId id="2147483774" r:id="rId14"/>
    <p:sldLayoutId id="2147483775" r:id="rId15"/>
    <p:sldLayoutId id="2147483776" r:id="rId16"/>
    <p:sldLayoutId id="2147483777" r:id="rId17"/>
    <p:sldLayoutId id="2147483778" r:id="rId18"/>
    <p:sldLayoutId id="2147483779" r:id="rId1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4400" indent="-284400" algn="l" defTabSz="914400" rtl="0" eaLnBrk="1" latinLnBrk="0" hangingPunct="1">
        <a:lnSpc>
          <a:spcPct val="150000"/>
        </a:lnSpc>
        <a:spcBef>
          <a:spcPts val="1000"/>
        </a:spcBef>
        <a:buClr>
          <a:srgbClr val="0065AF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1600" indent="-284400" algn="l" defTabSz="914400" rtl="0" eaLnBrk="1" latinLnBrk="0" hangingPunct="1">
        <a:lnSpc>
          <a:spcPct val="150000"/>
        </a:lnSpc>
        <a:spcBef>
          <a:spcPts val="500"/>
        </a:spcBef>
        <a:buClr>
          <a:srgbClr val="0065AF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087200" indent="-172800" algn="l" defTabSz="914400" rtl="0" eaLnBrk="1" latinLnBrk="0" hangingPunct="1">
        <a:lnSpc>
          <a:spcPct val="150000"/>
        </a:lnSpc>
        <a:spcBef>
          <a:spcPts val="500"/>
        </a:spcBef>
        <a:buClr>
          <a:srgbClr val="0065AF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172800" algn="l" defTabSz="914400" rtl="0" eaLnBrk="1" latinLnBrk="0" hangingPunct="1">
        <a:lnSpc>
          <a:spcPct val="150000"/>
        </a:lnSpc>
        <a:spcBef>
          <a:spcPts val="500"/>
        </a:spcBef>
        <a:buClr>
          <a:srgbClr val="0065AF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172800" algn="l" defTabSz="914400" rtl="0" eaLnBrk="1" latinLnBrk="0" hangingPunct="1">
        <a:lnSpc>
          <a:spcPct val="150000"/>
        </a:lnSpc>
        <a:spcBef>
          <a:spcPts val="500"/>
        </a:spcBef>
        <a:buClr>
          <a:srgbClr val="0065AF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AC1A0C6F-A31C-8334-209D-2C8ECB5D2C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i-FI" dirty="0"/>
              <a:t>Turvallisuus </a:t>
            </a:r>
            <a:br>
              <a:rPr lang="fi-FI" dirty="0"/>
            </a:br>
            <a:r>
              <a:rPr lang="fi-FI" dirty="0"/>
              <a:t>-yhteistyöryhmän ajankohtaiset ja TURO päivitys</a:t>
            </a:r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FDAB159A-C79D-DE07-5221-862DA47718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800" y="2633662"/>
            <a:ext cx="3931200" cy="8715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fi-FI" sz="1800" dirty="0"/>
              <a:t>Ratafoorumi 14.3.2023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fi-FI" sz="1800" dirty="0"/>
              <a:t>Marko Tuominen</a:t>
            </a:r>
          </a:p>
        </p:txBody>
      </p:sp>
      <p:pic>
        <p:nvPicPr>
          <p:cNvPr id="9" name="Kuvan paikkamerkki 8" descr="Kuva, joka sisältää kohteen ulko, taivas, puu, maa&#10;&#10;Kuvaus luotu automaattisesti">
            <a:extLst>
              <a:ext uri="{FF2B5EF4-FFF2-40B4-BE49-F238E27FC236}">
                <a16:creationId xmlns:a16="http://schemas.microsoft.com/office/drawing/2014/main" id="{B1700C17-7B24-0E0B-884C-60F390370FC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31" b="17931"/>
          <a:stretch>
            <a:fillRect/>
          </a:stretch>
        </p:blipFill>
        <p:spPr>
          <a:xfrm>
            <a:off x="6037263" y="0"/>
            <a:ext cx="6156325" cy="2633663"/>
          </a:xfrm>
        </p:spPr>
      </p:pic>
      <p:pic>
        <p:nvPicPr>
          <p:cNvPr id="11" name="Kuvan paikkamerkki 10" descr="Kuva, joka sisältää kohteen taivas, seuraa, juna, ulko&#10;&#10;Kuvaus luotu automaattisesti">
            <a:extLst>
              <a:ext uri="{FF2B5EF4-FFF2-40B4-BE49-F238E27FC236}">
                <a16:creationId xmlns:a16="http://schemas.microsoft.com/office/drawing/2014/main" id="{9801A718-8A0E-AF59-752F-7F6F2B3C1D6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76" b="12776"/>
          <a:stretch>
            <a:fillRect/>
          </a:stretch>
        </p:blipFill>
        <p:spPr/>
      </p:pic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F13A39FE-BD78-E43B-2F0F-70694D78A7A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/>
              <a:t>8.3.2023</a:t>
            </a:r>
            <a:endParaRPr lang="en-US"/>
          </a:p>
        </p:txBody>
      </p:sp>
      <p:sp>
        <p:nvSpPr>
          <p:cNvPr id="7" name="Alatunnisteen paikkamerkki 6">
            <a:extLst>
              <a:ext uri="{FF2B5EF4-FFF2-40B4-BE49-F238E27FC236}">
                <a16:creationId xmlns:a16="http://schemas.microsoft.com/office/drawing/2014/main" id="{66E65BB5-896B-079A-AF11-29A35AE17FD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2606233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3702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C217D81-D574-FA01-DC1E-FD581914A7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>
                <a:solidFill>
                  <a:schemeClr val="bg1">
                    <a:lumMod val="65000"/>
                  </a:schemeClr>
                </a:solidFill>
              </a:rPr>
              <a:t>Ratafoorumin turvallisuusryhmä</a:t>
            </a:r>
            <a:r>
              <a:rPr lang="fi-FI" dirty="0"/>
              <a:t> </a:t>
            </a:r>
            <a:r>
              <a:rPr lang="fi-FI" dirty="0">
                <a:sym typeface="Wingdings" panose="05000000000000000000" pitchFamily="2" charset="2"/>
              </a:rPr>
              <a:t> Radanpidon turvallisuusryhmä</a:t>
            </a:r>
            <a:endParaRPr lang="fi-FI" dirty="0"/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A71CB4AB-6C0E-2837-DFD5-1EDB0E74A27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7"/>
            <a:ext cx="6955971" cy="4907508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fi-FI" sz="1900" dirty="0"/>
              <a:t>Ryhmän nimi vaihdettu 11/2022, uusi kuvaa paremmin ryhmän fokusta.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fi-FI" sz="1900" dirty="0"/>
              <a:t>Väylävirastolla myös rautatieliikennöinnin turvallisuusryhmä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fi-FI" sz="1900" dirty="0"/>
              <a:t>Tietoa välitetään ryhmien välillä.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endParaRPr lang="fi-FI" sz="1900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fi-FI" sz="1900" dirty="0"/>
              <a:t>Ryhmä keskittyy radanpidon turvallisuusasioihin (rautatieliikenteen turvallisuus radalla tehtävien töiden näkökulmasta sekä työturvallisuus).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endParaRPr lang="fi-FI" sz="1900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fi-FI" sz="1900" dirty="0"/>
              <a:t>Tavoitteena jakaa tietoa onnistumisista, hyvistä käytännöistä, riskeistä sekä oppia yhdessä myös turvallisuuspoikkeamista.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fi-FI" sz="1900" dirty="0"/>
              <a:t>Kokouksissa mukana ajankohtaiset asiat, koulutusasiat, ohjeasiat, tunnistetut kehityskohteet.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fi-FI" sz="1900" dirty="0"/>
              <a:t>Vuonna 2023 seurataan mm. </a:t>
            </a:r>
            <a:r>
              <a:rPr lang="fi-FI" sz="1900" b="0" i="0" u="none" strike="noStrike" baseline="0" dirty="0">
                <a:solidFill>
                  <a:srgbClr val="000000"/>
                </a:solidFill>
              </a:rPr>
              <a:t>TURO- ja RUMA-muutosta, koulutusasioita sekä ratatöiden suojaamista ja ratatyösuunnittelua.</a:t>
            </a:r>
            <a:endParaRPr lang="fi-FI" sz="1900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fi-FI" sz="1900" dirty="0"/>
              <a:t>Kokouksia pyritään teemoittamaan.</a:t>
            </a:r>
          </a:p>
          <a:p>
            <a:pPr lvl="1">
              <a:lnSpc>
                <a:spcPct val="120000"/>
              </a:lnSpc>
            </a:pPr>
            <a:endParaRPr lang="fi-FI" dirty="0"/>
          </a:p>
          <a:p>
            <a:pPr lvl="1"/>
            <a:endParaRPr lang="fi-FI" dirty="0"/>
          </a:p>
          <a:p>
            <a:pPr lvl="1"/>
            <a:endParaRPr lang="fi-FI" dirty="0"/>
          </a:p>
          <a:p>
            <a:endParaRPr lang="fi-FI" dirty="0"/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6D508CDA-6A22-A494-ECCE-563665FD5DE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11" name="Kuvan paikkamerkki 10" descr="Kuva, joka sisältää kohteen ulko, yö, kuljetus, tumma&#10;&#10;Kuvaus luotu automaattisesti">
            <a:extLst>
              <a:ext uri="{FF2B5EF4-FFF2-40B4-BE49-F238E27FC236}">
                <a16:creationId xmlns:a16="http://schemas.microsoft.com/office/drawing/2014/main" id="{B8A6F10A-A0A9-FE38-3BA4-54726AF7FAB3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71" r="2657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1946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E7BD958B-4284-54F1-D806-88EBD3F29B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Radanpidon turvallisuusryhmä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386BF0E7-CF16-1E61-16B5-8940773B87D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9"/>
            <a:ext cx="8029576" cy="556562"/>
          </a:xfrm>
        </p:spPr>
        <p:txBody>
          <a:bodyPr/>
          <a:lstStyle/>
          <a:p>
            <a:r>
              <a:rPr lang="fi-FI" dirty="0"/>
              <a:t>Osallistujat Väylävirasto, urakoitsijat, koulutuslaitokset, rakennuttajakonsultit ym.</a:t>
            </a:r>
          </a:p>
          <a:p>
            <a:endParaRPr lang="fi-FI" dirty="0"/>
          </a:p>
        </p:txBody>
      </p:sp>
      <p:sp>
        <p:nvSpPr>
          <p:cNvPr id="4" name="Dian numeron paikkamerkki 3">
            <a:extLst>
              <a:ext uri="{FF2B5EF4-FFF2-40B4-BE49-F238E27FC236}">
                <a16:creationId xmlns:a16="http://schemas.microsoft.com/office/drawing/2014/main" id="{F8C675A0-A03F-B2C0-2CF1-9F9D57EE0B2F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ekstiruutu 4">
            <a:extLst>
              <a:ext uri="{FF2B5EF4-FFF2-40B4-BE49-F238E27FC236}">
                <a16:creationId xmlns:a16="http://schemas.microsoft.com/office/drawing/2014/main" id="{93A0FD0A-9F96-3D40-3AB3-78DE7B952A80}"/>
              </a:ext>
            </a:extLst>
          </p:cNvPr>
          <p:cNvSpPr txBox="1"/>
          <p:nvPr/>
        </p:nvSpPr>
        <p:spPr>
          <a:xfrm>
            <a:off x="838199" y="2370530"/>
            <a:ext cx="369770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i-FI" sz="1600" dirty="0"/>
              <a:t>Destia Rail Oy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i-FI" sz="1600" dirty="0"/>
              <a:t>Fenniarail Oy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i-FI" sz="1600" dirty="0"/>
              <a:t>Fintraffic Raide Oy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i-FI" sz="1600" dirty="0"/>
              <a:t>GRK Suomi Oy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i-FI" sz="1600" dirty="0"/>
              <a:t>Infra 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i-FI" sz="1600" dirty="0"/>
              <a:t>Kisco Oy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i-FI" sz="1600" dirty="0"/>
              <a:t>Koulutuskeskus Vasko Oy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i-FI" sz="1600" dirty="0"/>
              <a:t>Kouvolan Rautatie- ja Aikuiskoulutus Oy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i-FI" sz="1600" dirty="0"/>
              <a:t>NRC Group Finland Oy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i-FI" sz="1600" dirty="0"/>
              <a:t>Prorata Oy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i-FI" sz="1600" dirty="0"/>
          </a:p>
        </p:txBody>
      </p:sp>
      <p:sp>
        <p:nvSpPr>
          <p:cNvPr id="6" name="Tekstiruutu 5">
            <a:extLst>
              <a:ext uri="{FF2B5EF4-FFF2-40B4-BE49-F238E27FC236}">
                <a16:creationId xmlns:a16="http://schemas.microsoft.com/office/drawing/2014/main" id="{CBA27EA0-BCAB-B5AA-B2BE-E077822F9F8C}"/>
              </a:ext>
            </a:extLst>
          </p:cNvPr>
          <p:cNvSpPr txBox="1"/>
          <p:nvPr/>
        </p:nvSpPr>
        <p:spPr>
          <a:xfrm>
            <a:off x="4202455" y="2370530"/>
            <a:ext cx="360324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i-FI" sz="1600" dirty="0"/>
              <a:t>Proxion Plan Oy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i-FI" sz="1600" dirty="0"/>
              <a:t>Ramboll CM Oy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i-FI" sz="1600" dirty="0"/>
              <a:t>Rautatieto Oy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i-FI" sz="1600" dirty="0"/>
              <a:t>Rejlers Finland Oy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i-FI" sz="1600" dirty="0"/>
              <a:t>SAT Koulutuspalvelut Oy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i-FI" sz="1600" dirty="0"/>
              <a:t>Siemens Mobility Oy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i-FI" sz="1600" dirty="0"/>
              <a:t>Sweco Infra &amp; Rail Oy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i-FI" sz="1600" dirty="0"/>
              <a:t>Welado Oy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i-FI" sz="1600" dirty="0"/>
              <a:t>VR-Yhtymä Oy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i-FI" sz="1600" dirty="0" err="1"/>
              <a:t>Sundströms</a:t>
            </a:r>
            <a:r>
              <a:rPr lang="fi-FI" sz="1600" dirty="0"/>
              <a:t> Ab Oy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i-FI" sz="1600" dirty="0"/>
              <a:t>Traficom (tarkkailijana)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i-FI" sz="1600" dirty="0"/>
          </a:p>
        </p:txBody>
      </p:sp>
      <p:sp>
        <p:nvSpPr>
          <p:cNvPr id="7" name="Tekstin paikkamerkki 2">
            <a:extLst>
              <a:ext uri="{FF2B5EF4-FFF2-40B4-BE49-F238E27FC236}">
                <a16:creationId xmlns:a16="http://schemas.microsoft.com/office/drawing/2014/main" id="{5AD7626E-163B-05DA-6F91-A97E8137A9AA}"/>
              </a:ext>
            </a:extLst>
          </p:cNvPr>
          <p:cNvSpPr txBox="1">
            <a:spLocks/>
          </p:cNvSpPr>
          <p:nvPr/>
        </p:nvSpPr>
        <p:spPr>
          <a:xfrm>
            <a:off x="857248" y="5588000"/>
            <a:ext cx="8915401" cy="9048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4400" indent="-2844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Clr>
                <a:srgbClr val="0065AF"/>
              </a:buClr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600" indent="-2844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rgbClr val="0065AF"/>
              </a:buClr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7200" indent="-1728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rgbClr val="0065AF"/>
              </a:buClr>
              <a:buFont typeface="Arial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1728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rgbClr val="0065AF"/>
              </a:buClr>
              <a:buFont typeface="Arial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1728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rgbClr val="0065AF"/>
              </a:buClr>
              <a:buFont typeface="Arial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/>
              <a:t>Uudet osallistujat tervetulleita</a:t>
            </a:r>
          </a:p>
          <a:p>
            <a:r>
              <a:rPr lang="fi-FI" dirty="0"/>
              <a:t>Tarvittaessa Ratafoorumin kautta voidaan kartoittaa kiinnostuneita tahoja mukaan ryhmään</a:t>
            </a:r>
          </a:p>
        </p:txBody>
      </p:sp>
    </p:spTree>
    <p:extLst>
      <p:ext uri="{BB962C8B-B14F-4D97-AF65-F5344CB8AC3E}">
        <p14:creationId xmlns:p14="http://schemas.microsoft.com/office/powerpoint/2010/main" val="3766695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FF1A015E-F06A-6262-D8A3-077379902E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Radanpidon turvallisuusryhmä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12DBA6B5-1E2D-DBF3-3991-2F8A43439CF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57249" y="1690688"/>
            <a:ext cx="8029576" cy="4160112"/>
          </a:xfrm>
        </p:spPr>
        <p:txBody>
          <a:bodyPr/>
          <a:lstStyle/>
          <a:p>
            <a:r>
              <a:rPr lang="fi-FI" sz="1800" dirty="0"/>
              <a:t>Neljä kokousta vuodessa, 16.2., 16.5., 13.9 ja 29.11.2023</a:t>
            </a:r>
          </a:p>
          <a:p>
            <a:endParaRPr lang="fi-FI" dirty="0"/>
          </a:p>
        </p:txBody>
      </p:sp>
      <p:sp>
        <p:nvSpPr>
          <p:cNvPr id="4" name="Dian numeron paikkamerkki 3">
            <a:extLst>
              <a:ext uri="{FF2B5EF4-FFF2-40B4-BE49-F238E27FC236}">
                <a16:creationId xmlns:a16="http://schemas.microsoft.com/office/drawing/2014/main" id="{8AC639DC-E953-2846-DB12-F4832F45623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Suorakulmio 4">
            <a:extLst>
              <a:ext uri="{FF2B5EF4-FFF2-40B4-BE49-F238E27FC236}">
                <a16:creationId xmlns:a16="http://schemas.microsoft.com/office/drawing/2014/main" id="{A168E64B-69B2-CEBB-BF80-A1ED1CBF484E}"/>
              </a:ext>
            </a:extLst>
          </p:cNvPr>
          <p:cNvSpPr/>
          <p:nvPr/>
        </p:nvSpPr>
        <p:spPr>
          <a:xfrm>
            <a:off x="933449" y="2343150"/>
            <a:ext cx="3952875" cy="40132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i-FI" b="1" dirty="0">
                <a:solidFill>
                  <a:schemeClr val="bg1"/>
                </a:solidFill>
              </a:rPr>
              <a:t>Kokous 30.11.2022</a:t>
            </a:r>
          </a:p>
          <a:p>
            <a:pPr algn="ctr">
              <a:spcAft>
                <a:spcPts val="600"/>
              </a:spcAft>
            </a:pPr>
            <a:endParaRPr lang="fi-FI" sz="1600" b="1" dirty="0">
              <a:solidFill>
                <a:schemeClr val="bg1"/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i-FI" sz="1600" i="0" u="none" strike="noStrike" baseline="0" dirty="0">
                <a:solidFill>
                  <a:schemeClr val="bg1"/>
                </a:solidFill>
                <a:latin typeface="Tahoma" panose="020B0604030504040204" pitchFamily="34" charset="0"/>
              </a:rPr>
              <a:t>TURI&gt;TUTKA-muutos ja poikkeamien ilmoitusmenettely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i-FI" sz="1600" b="0" i="0" u="none" strike="noStrike" baseline="0" dirty="0">
                <a:solidFill>
                  <a:schemeClr val="bg1"/>
                </a:solidFill>
              </a:rPr>
              <a:t>Kesäkauden turvallisuusmittareiden läpikäynti </a:t>
            </a:r>
            <a:endParaRPr lang="fi-FI" sz="1600" b="0" dirty="0">
              <a:solidFill>
                <a:schemeClr val="bg1"/>
              </a:solidFill>
              <a:latin typeface="Tahoma" panose="020B060403050404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i-FI" sz="1600" b="0" i="0" u="none" strike="noStrike" baseline="0" dirty="0" err="1">
                <a:solidFill>
                  <a:schemeClr val="bg1"/>
                </a:solidFill>
              </a:rPr>
              <a:t>TURO</a:t>
            </a:r>
            <a:r>
              <a:rPr lang="fi-FI" sz="1600" i="0" u="none" strike="noStrike" baseline="0" dirty="0" err="1">
                <a:solidFill>
                  <a:schemeClr val="bg1"/>
                </a:solidFill>
                <a:latin typeface="Tahoma" panose="020B0604030504040204" pitchFamily="34" charset="0"/>
              </a:rPr>
              <a:t>n</a:t>
            </a:r>
            <a:r>
              <a:rPr lang="fi-FI" sz="1600" i="0" u="none" strike="noStrike" baseline="0" dirty="0">
                <a:solidFill>
                  <a:schemeClr val="bg1"/>
                </a:solidFill>
                <a:latin typeface="Tahoma" panose="020B0604030504040204" pitchFamily="34" charset="0"/>
              </a:rPr>
              <a:t> julkaisu sekä koulutus- ja perehdytysaineistot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i-FI" sz="1600" b="0" i="0" u="none" strike="noStrike" baseline="0" dirty="0">
                <a:solidFill>
                  <a:schemeClr val="bg1"/>
                </a:solidFill>
              </a:rPr>
              <a:t>Talven vaikutus radanpidon turvallisuuteen, yhteiset huomiot ja toimenpiteet </a:t>
            </a:r>
            <a:endParaRPr lang="fi-FI" sz="1600" b="0" dirty="0">
              <a:solidFill>
                <a:schemeClr val="bg1"/>
              </a:solidFill>
              <a:latin typeface="Tahoma" panose="020B060403050404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i-FI" sz="1600" b="0" i="0" u="none" strike="noStrike" baseline="0" dirty="0">
                <a:solidFill>
                  <a:schemeClr val="bg1"/>
                </a:solidFill>
              </a:rPr>
              <a:t>Ratatyön suojaaminen</a:t>
            </a:r>
            <a:r>
              <a:rPr lang="fi-FI" sz="1600" i="0" u="none" strike="noStrike" baseline="0" dirty="0">
                <a:solidFill>
                  <a:schemeClr val="bg1"/>
                </a:solidFill>
                <a:latin typeface="Tahoma" panose="020B0604030504040204" pitchFamily="34" charset="0"/>
              </a:rPr>
              <a:t>, havainnot ja kehittämistoimet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i-FI" sz="1400" i="0" u="none" strike="noStrike" baseline="0" dirty="0">
              <a:solidFill>
                <a:schemeClr val="bg1"/>
              </a:solidFill>
              <a:latin typeface="Tahom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i-FI" sz="1400" dirty="0">
              <a:solidFill>
                <a:schemeClr val="bg1"/>
              </a:solidFill>
            </a:endParaRPr>
          </a:p>
        </p:txBody>
      </p:sp>
      <p:sp>
        <p:nvSpPr>
          <p:cNvPr id="7" name="Suorakulmio 6">
            <a:extLst>
              <a:ext uri="{FF2B5EF4-FFF2-40B4-BE49-F238E27FC236}">
                <a16:creationId xmlns:a16="http://schemas.microsoft.com/office/drawing/2014/main" id="{31470A94-9620-5ACC-399D-C8AD7BB13DA7}"/>
              </a:ext>
            </a:extLst>
          </p:cNvPr>
          <p:cNvSpPr/>
          <p:nvPr/>
        </p:nvSpPr>
        <p:spPr>
          <a:xfrm>
            <a:off x="5329240" y="2343150"/>
            <a:ext cx="3952875" cy="40132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i-FI" b="1" dirty="0">
                <a:solidFill>
                  <a:schemeClr val="bg1"/>
                </a:solidFill>
              </a:rPr>
              <a:t>Kokous 16.2.2023</a:t>
            </a:r>
          </a:p>
          <a:p>
            <a:pPr algn="ctr"/>
            <a:endParaRPr lang="fi-FI" sz="1600" dirty="0">
              <a:solidFill>
                <a:schemeClr val="bg1"/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i-FI" sz="1600" i="0" u="none" strike="noStrike" baseline="0" dirty="0">
                <a:solidFill>
                  <a:schemeClr val="bg1"/>
                </a:solidFill>
                <a:latin typeface="Tahoma" panose="020B0604030504040204" pitchFamily="34" charset="0"/>
              </a:rPr>
              <a:t>Uusi TURO ja RUMA, kokemukset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i-FI" sz="1600" dirty="0">
                <a:solidFill>
                  <a:schemeClr val="bg1"/>
                </a:solidFill>
                <a:latin typeface="Tahoma" panose="020B0604030504040204" pitchFamily="34" charset="0"/>
              </a:rPr>
              <a:t>TURO koulutus- ja perehdytysaineistot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i-FI" sz="1600" i="0" u="none" strike="noStrike" baseline="0" dirty="0">
                <a:solidFill>
                  <a:schemeClr val="bg1"/>
                </a:solidFill>
                <a:latin typeface="Tahoma" panose="020B0604030504040204" pitchFamily="34" charset="0"/>
              </a:rPr>
              <a:t>Ratatyön suojaaminen , tilannekatsaus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i-FI" sz="1600" i="0" u="none" strike="noStrike" baseline="0" dirty="0">
                <a:solidFill>
                  <a:schemeClr val="bg1"/>
                </a:solidFill>
              </a:rPr>
              <a:t>turvallisuuskoulutusohjelmien tilanne ja päivitetyt koulutukset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i-FI" sz="1600" dirty="0">
                <a:solidFill>
                  <a:schemeClr val="bg1"/>
                </a:solidFill>
              </a:rPr>
              <a:t>Ratatyökoneen kuljettajan koulutus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i-FI" sz="1600" i="0" u="none" strike="noStrike" baseline="0" dirty="0">
                <a:solidFill>
                  <a:schemeClr val="bg1"/>
                </a:solidFill>
              </a:rPr>
              <a:t>Radanpidon turvallisuus 2023, yhteenveto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i-FI" sz="1600" i="0" u="none" strike="noStrike" baseline="0" dirty="0">
                <a:solidFill>
                  <a:schemeClr val="bg1"/>
                </a:solidFill>
              </a:rPr>
              <a:t>Väyläviraston turvallisuustoimenpiteet vuonna 2023 </a:t>
            </a:r>
          </a:p>
        </p:txBody>
      </p:sp>
    </p:spTree>
    <p:extLst>
      <p:ext uri="{BB962C8B-B14F-4D97-AF65-F5344CB8AC3E}">
        <p14:creationId xmlns:p14="http://schemas.microsoft.com/office/powerpoint/2010/main" val="15909911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n paikkamerkki 5" descr="Kuva, joka sisältää kohteen ulko, yö&#10;&#10;Kuvaus luotu automaattisesti">
            <a:extLst>
              <a:ext uri="{FF2B5EF4-FFF2-40B4-BE49-F238E27FC236}">
                <a16:creationId xmlns:a16="http://schemas.microsoft.com/office/drawing/2014/main" id="{BA891AE0-EADE-FEC0-171E-06E6495F83B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>
            <a:fillRect/>
          </a:stretch>
        </p:blipFill>
        <p:spPr/>
      </p:pic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799188E9-759D-A41F-B371-7FD8009BC6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/>
              <a:t> </a:t>
            </a:r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A2DFC2DE-EAA8-9122-95BB-58537E96A69D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fi-FI" dirty="0"/>
              <a:t>TURO päivitys</a:t>
            </a:r>
          </a:p>
        </p:txBody>
      </p:sp>
    </p:spTree>
    <p:extLst>
      <p:ext uri="{BB962C8B-B14F-4D97-AF65-F5344CB8AC3E}">
        <p14:creationId xmlns:p14="http://schemas.microsoft.com/office/powerpoint/2010/main" val="2692123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80BFDB9A-B148-B096-BA56-656B0BB984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TURO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0D465852-AE76-67CC-DDBD-FA93F7197D7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7"/>
            <a:ext cx="6955971" cy="4678907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i-FI" sz="1800" dirty="0" err="1"/>
              <a:t>TUROn</a:t>
            </a:r>
            <a:r>
              <a:rPr lang="fi-FI" sz="1800" dirty="0"/>
              <a:t> päivitys toteutettiin ohjetoimikuntatyönä</a:t>
            </a:r>
          </a:p>
          <a:p>
            <a:pPr>
              <a:lnSpc>
                <a:spcPct val="100000"/>
              </a:lnSpc>
            </a:pPr>
            <a:r>
              <a:rPr lang="fi-FI" sz="1800" dirty="0"/>
              <a:t>Työn aikana toteutettiin ns. toimintovirheanalyysi, jossa pyrittiin tunnistamaan ratatyöprosessista ne vaiheet, joissa onnistuminen on ainoastaan ihmisen osaamisen ja/tai muistin varassa.</a:t>
            </a:r>
          </a:p>
          <a:p>
            <a:pPr>
              <a:lnSpc>
                <a:spcPct val="100000"/>
              </a:lnSpc>
            </a:pPr>
            <a:r>
              <a:rPr lang="fi-FI" sz="1800" dirty="0"/>
              <a:t>Näihin vaiheisiin kehitettiin menettelyjä, jotka tukevat ihmistä onnistumaan ja ohjaavat oikeaan toimintatapaan.</a:t>
            </a:r>
          </a:p>
          <a:p>
            <a:pPr>
              <a:lnSpc>
                <a:spcPct val="100000"/>
              </a:lnSpc>
            </a:pPr>
            <a:endParaRPr lang="fi-FI" sz="1800" dirty="0"/>
          </a:p>
          <a:p>
            <a:pPr>
              <a:lnSpc>
                <a:spcPct val="100000"/>
              </a:lnSpc>
            </a:pPr>
            <a:r>
              <a:rPr lang="fi-FI" sz="1800" dirty="0"/>
              <a:t>Ohje oli lausunnoilla toukokuussa 2022</a:t>
            </a:r>
          </a:p>
          <a:p>
            <a:pPr>
              <a:lnSpc>
                <a:spcPct val="100000"/>
              </a:lnSpc>
            </a:pPr>
            <a:r>
              <a:rPr lang="fi-FI" sz="1800" dirty="0"/>
              <a:t>Lausuntokierroksen jälkeen ohje viimeisteltiin.</a:t>
            </a:r>
          </a:p>
          <a:p>
            <a:pPr>
              <a:lnSpc>
                <a:spcPct val="100000"/>
              </a:lnSpc>
            </a:pPr>
            <a:r>
              <a:rPr lang="fi-FI" sz="1800" dirty="0"/>
              <a:t>Ohje julkaistiin 17.10.2022</a:t>
            </a:r>
          </a:p>
          <a:p>
            <a:pPr>
              <a:lnSpc>
                <a:spcPct val="100000"/>
              </a:lnSpc>
            </a:pPr>
            <a:r>
              <a:rPr lang="fi-FI" sz="1800" dirty="0"/>
              <a:t>Ohje tuli voimaan 30.1.2023</a:t>
            </a:r>
          </a:p>
        </p:txBody>
      </p:sp>
      <p:pic>
        <p:nvPicPr>
          <p:cNvPr id="7" name="Kuvan paikkamerkki 6">
            <a:extLst>
              <a:ext uri="{FF2B5EF4-FFF2-40B4-BE49-F238E27FC236}">
                <a16:creationId xmlns:a16="http://schemas.microsoft.com/office/drawing/2014/main" id="{A3937DBC-8D5B-EA59-3F4D-5F92C176D896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2" r="4312"/>
          <a:stretch>
            <a:fillRect/>
          </a:stretch>
        </p:blipFill>
        <p:spPr/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98044249-57DD-922D-E099-8F7A1BE41E4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07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A2AF834C-2793-2A3E-C539-AA7D98C0D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Keskeiset muutokset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6E35CF3B-FC3C-046A-0E7C-942B1BAC86B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7"/>
            <a:ext cx="8029576" cy="4907508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fi-FI" sz="1600" dirty="0"/>
              <a:t>Keskeisenä muutoksena on ratatyöluvan pyytämisen, antamisen ja päättämisen siirtyminen tehtäväksi RUMA-sovelluksessa (Rataurakoitsijan mobiilialusta).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fi-FI" dirty="0"/>
              <a:t>Siirtymisellä sähköiseen ratatyölupamenettelyyn halutaan vähentää puheviestinnässä tapahtuvia väärinkäsityksiä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fi-FI" sz="1400" dirty="0">
                <a:sym typeface="Wingdings" panose="05000000000000000000" pitchFamily="2" charset="2"/>
              </a:rPr>
              <a:t>RAPLI edelleen käytössä. Yhteydenotto liikenteenohjaukseen aina sallittua ja tarpeenkin, jos epäselviä tai varmennettavia asioita.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endParaRPr lang="fi-FI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fi-FI" dirty="0"/>
              <a:t>RUMA-sovelluksen toiminnallisuuksia kehitettiin vastaavasti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fi-FI" dirty="0"/>
              <a:t>RUMA-sovelluksen käyttövelvollisuus ratatyössä laajeni, RUMA erittäin tärkeä väline turvallisuuden varmistamiseen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fi-FI" dirty="0"/>
              <a:t>RUMA ohjaa käyttäjäänsä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endParaRPr lang="fi-FI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fi-FI" dirty="0"/>
              <a:t>Ratatyöprosessia tarkennettiin ohjeen kehittämisen yhteydessä</a:t>
            </a:r>
          </a:p>
          <a:p>
            <a:pPr marL="285750" indent="-2857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fi-FI" sz="1600" dirty="0"/>
          </a:p>
          <a:p>
            <a:endParaRPr lang="fi-FI" dirty="0"/>
          </a:p>
        </p:txBody>
      </p:sp>
      <p:sp>
        <p:nvSpPr>
          <p:cNvPr id="4" name="Dian numeron paikkamerkki 3">
            <a:extLst>
              <a:ext uri="{FF2B5EF4-FFF2-40B4-BE49-F238E27FC236}">
                <a16:creationId xmlns:a16="http://schemas.microsoft.com/office/drawing/2014/main" id="{5EB94231-EB3F-64B3-ADD5-BA376847A8C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716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B2E86A7A-4643-F40B-8228-7D22E8FB8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Viestintä, perehdytys ja koulutus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5FFEBBBF-38C8-3A5A-4248-D3FB8D46185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54238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fi-FI" dirty="0"/>
              <a:t>Lausuntokierroksen ja ohjeen voimaantulon välillä pidettiin kahdeksan TURO-info- ja keskustelutilaisuutta Teamsilla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fi-FI" sz="1600" dirty="0"/>
              <a:t>Infotilaisuudet teemoitettiin, aineisto jaettiin osallistuneille ja kutsutuille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fi-FI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fi-FI" dirty="0"/>
              <a:t>Koulutusaineistot päivitettiin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fi-FI" sz="1600" dirty="0"/>
              <a:t>Ratatyövastaavan kertauskoulutusaineistot sekä Ratatyöturvallisuus- ja Turvamies-koulutusaineistot 10/2022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fi-FI" sz="1600" dirty="0"/>
              <a:t>Ratatyövastaavan peruskoulutusaineisto 12/2022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fi-FI" sz="1600" dirty="0"/>
              <a:t>Ratatyökoneen kuljettajan koulutusaineisto 1/2023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fi-FI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fi-FI" dirty="0"/>
              <a:t>Perehdytysaineistot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fi-FI" sz="1600" dirty="0"/>
              <a:t>TURO-yleisperehdytysaineisto 12/2022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fi-FI" sz="1600" dirty="0"/>
              <a:t>Työryhmän yhteyshenkilön perehdytysaineisto 12/2022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fi-FI" sz="1600" dirty="0"/>
              <a:t>Ratatyöalueella tehtävien liikkeiden kuljettajaa avustavan henkilön perehdytysaineisto 2/2023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fi-FI" sz="1600" dirty="0"/>
              <a:t>Fintraffic Raiteen RUMA-koulutusaineisto</a:t>
            </a:r>
          </a:p>
        </p:txBody>
      </p:sp>
      <p:sp>
        <p:nvSpPr>
          <p:cNvPr id="4" name="Dian numeron paikkamerkki 3">
            <a:extLst>
              <a:ext uri="{FF2B5EF4-FFF2-40B4-BE49-F238E27FC236}">
                <a16:creationId xmlns:a16="http://schemas.microsoft.com/office/drawing/2014/main" id="{01B6847B-6A11-D1BA-B453-FE86C756E30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9011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CC5B15C4-249D-3B06-2330-DF37B158A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Seuranta ja jatko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E1D5E4D7-6B61-1590-3F96-E843CADBD01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54238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fi-FI" dirty="0"/>
              <a:t>Käyttöönoton (30.1.) jälkeen tunnistettiin alkukankeutta rataurakoitsijoiden ja liikenteenohjauksen toiminnassa, tilanne kuitenkin parantunut.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fi-FI" dirty="0"/>
              <a:t>Ei tunnistettu suoraan RUMA-sovelluksesta johtuneita turvallisuuspoikkeamia.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endParaRPr lang="fi-FI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fi-FI" dirty="0"/>
              <a:t>Onnistumista seurataan mm. Radanpidon turvallisuusryhmässä sekä havainnoimalla turvallisuustilannetta, yhdessä toimijoiden kanssa.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fi-FI" dirty="0"/>
              <a:t>Fintraffic Raiteen kanssa seurataan tehostetusti </a:t>
            </a:r>
            <a:r>
              <a:rPr lang="fi-FI" dirty="0" err="1"/>
              <a:t>TUROn</a:t>
            </a:r>
            <a:r>
              <a:rPr lang="fi-FI" dirty="0"/>
              <a:t> noudattamisessa ja </a:t>
            </a:r>
            <a:r>
              <a:rPr lang="fi-FI" dirty="0" err="1"/>
              <a:t>RUMAn</a:t>
            </a:r>
            <a:r>
              <a:rPr lang="fi-FI" dirty="0"/>
              <a:t> käytössä onnistumista sekä mahdollisia turvallisuuspoikkeamia.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fi-FI" dirty="0"/>
              <a:t>Fintraffic Raiteen kanssa ylläpidetään </a:t>
            </a:r>
            <a:r>
              <a:rPr lang="fi-FI" dirty="0" err="1"/>
              <a:t>RUMAn</a:t>
            </a:r>
            <a:r>
              <a:rPr lang="fi-FI" dirty="0"/>
              <a:t> jatkokehityksen toimenpidelistaa.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fi-FI" dirty="0" err="1"/>
              <a:t>TUROn</a:t>
            </a:r>
            <a:r>
              <a:rPr lang="fi-FI" dirty="0"/>
              <a:t> info- ja seurantatilaisuudet (</a:t>
            </a:r>
            <a:r>
              <a:rPr lang="fi-FI" dirty="0" err="1"/>
              <a:t>Teams</a:t>
            </a:r>
            <a:r>
              <a:rPr lang="fi-FI" dirty="0"/>
              <a:t>) jatkuvat kevään aikana.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fi-FI" dirty="0"/>
              <a:t>TURO-ohjetoimikunta kootaan uudelleen valmistelemaan tunnistettuja tarkennustarpeita tulevaan ohjepäivitykseen.</a:t>
            </a:r>
          </a:p>
        </p:txBody>
      </p:sp>
      <p:sp>
        <p:nvSpPr>
          <p:cNvPr id="4" name="Dian numeron paikkamerkki 3">
            <a:extLst>
              <a:ext uri="{FF2B5EF4-FFF2-40B4-BE49-F238E27FC236}">
                <a16:creationId xmlns:a16="http://schemas.microsoft.com/office/drawing/2014/main" id="{3DAA6884-C5AE-198B-3C3F-1FBD2B9BBE9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372737"/>
      </p:ext>
    </p:extLst>
  </p:cSld>
  <p:clrMapOvr>
    <a:masterClrMapping/>
  </p:clrMapOvr>
</p:sld>
</file>

<file path=ppt/theme/theme1.xml><?xml version="1.0" encoding="utf-8"?>
<a:theme xmlns:a="http://schemas.openxmlformats.org/drawingml/2006/main" name="vayla_uusi2023">
  <a:themeElements>
    <a:clrScheme name="Vayla_PP">
      <a:dk1>
        <a:srgbClr val="000000"/>
      </a:dk1>
      <a:lt1>
        <a:srgbClr val="FFFFFF"/>
      </a:lt1>
      <a:dk2>
        <a:srgbClr val="0065AF"/>
      </a:dk2>
      <a:lt2>
        <a:srgbClr val="8DCB6D"/>
      </a:lt2>
      <a:accent1>
        <a:srgbClr val="009BFF"/>
      </a:accent1>
      <a:accent2>
        <a:srgbClr val="00AFCB"/>
      </a:accent2>
      <a:accent3>
        <a:srgbClr val="FF5100"/>
      </a:accent3>
      <a:accent4>
        <a:srgbClr val="228848"/>
      </a:accent4>
      <a:accent5>
        <a:srgbClr val="E50083"/>
      </a:accent5>
      <a:accent6>
        <a:srgbClr val="FFC300"/>
      </a:accent6>
      <a:hlink>
        <a:srgbClr val="00AFCB"/>
      </a:hlink>
      <a:folHlink>
        <a:srgbClr val="49C2EF"/>
      </a:folHlink>
    </a:clrScheme>
    <a:fontScheme name="Mukautettu 1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yla_ilmeella_fi_uusi.potx" id="{6C74D751-B986-4A33-B5A6-081296BA73BF}" vid="{407FEAC4-691F-4246-A9FD-22A5F0DA5B18}"/>
    </a:ext>
  </a:extLst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xml_kameleon>
  <dlevelofprotection/>
  <dconfidentiality/>
  <dsecrecy/>
  <ddecree/>
  <subtitle/>
</xml_kameleon>
</file>

<file path=customXml/item2.xml><?xml version="1.0" encoding="utf-8"?>
<livi_kameleon xmlns="" xmlns:xsi="http://www.w3.org/2001/XMLSchema-instance">
  <tyyppi>Esitys</tyyppi>
  <title/>
  <author/>
  <paivays>8.3.2023</paivays>
</livi_kameleon>
</file>

<file path=customXml/itemProps1.xml><?xml version="1.0" encoding="utf-8"?>
<ds:datastoreItem xmlns:ds="http://schemas.openxmlformats.org/officeDocument/2006/customXml" ds:itemID="{A7E05A24-197A-45D1-8D5C-4E6BA40F46BF}">
  <ds:schemaRefs/>
</ds:datastoreItem>
</file>

<file path=customXml/itemProps2.xml><?xml version="1.0" encoding="utf-8"?>
<ds:datastoreItem xmlns:ds="http://schemas.openxmlformats.org/officeDocument/2006/customXml" ds:itemID="{082A2FA4-448D-4D08-9198-27D38CCEEE45}">
  <ds:schemaRefs>
    <ds:schemaRef ds:uri="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vayla_ilmeella_fi_uusi</Template>
  <TotalTime>96</TotalTime>
  <Words>544</Words>
  <Application>Microsoft Office PowerPoint</Application>
  <PresentationFormat>Laajakuva</PresentationFormat>
  <Paragraphs>113</Paragraphs>
  <Slides>10</Slides>
  <Notes>1</Notes>
  <HiddenSlides>0</HiddenSlides>
  <MMClips>0</MMClips>
  <ScaleCrop>false</ScaleCrop>
  <HeadingPairs>
    <vt:vector size="6" baseType="variant">
      <vt:variant>
        <vt:lpstr>Käytetyt fontit</vt:lpstr>
      </vt:variant>
      <vt:variant>
        <vt:i4>4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10</vt:i4>
      </vt:variant>
    </vt:vector>
  </HeadingPairs>
  <TitlesOfParts>
    <vt:vector size="15" baseType="lpstr">
      <vt:lpstr>Arial</vt:lpstr>
      <vt:lpstr>Calibri</vt:lpstr>
      <vt:lpstr>Felbridge Pro</vt:lpstr>
      <vt:lpstr>Tahoma</vt:lpstr>
      <vt:lpstr>vayla_uusi2023</vt:lpstr>
      <vt:lpstr>Turvallisuus  -yhteistyöryhmän ajankohtaiset ja TURO päivitys</vt:lpstr>
      <vt:lpstr>Ratafoorumin turvallisuusryhmä  Radanpidon turvallisuusryhmä</vt:lpstr>
      <vt:lpstr>Radanpidon turvallisuusryhmä</vt:lpstr>
      <vt:lpstr>Radanpidon turvallisuusryhmä</vt:lpstr>
      <vt:lpstr>PowerPoint-esitys</vt:lpstr>
      <vt:lpstr>TURO</vt:lpstr>
      <vt:lpstr>Keskeiset muutokset</vt:lpstr>
      <vt:lpstr>Viestintä, perehdytys ja koulutus</vt:lpstr>
      <vt:lpstr>Seuranta ja jatko</vt:lpstr>
      <vt:lpstr>PowerPoint-esitys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Turvallisuus –yhteistyöryhmän ajankohtaiset ja TURO päivitys</dc:title>
  <dc:creator>Tuominen Marko</dc:creator>
  <cp:keywords>Esitys</cp:keywords>
  <cp:lastModifiedBy>Tuominen Marko</cp:lastModifiedBy>
  <cp:revision>6</cp:revision>
  <dcterms:created xsi:type="dcterms:W3CDTF">2023-03-08T12:20:44Z</dcterms:created>
  <dcterms:modified xsi:type="dcterms:W3CDTF">2023-03-10T15:03:04Z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vKameleonVerID">
    <vt:lpwstr>473.707.02.001</vt:lpwstr>
  </property>
  <property fmtid="{D5CDD505-2E9C-101B-9397-08002B2CF9AE}" pid="3" name="dvSaved">
    <vt:lpwstr>1</vt:lpwstr>
  </property>
  <property fmtid="{D5CDD505-2E9C-101B-9397-08002B2CF9AE}" pid="4" name="dvLanguage">
    <vt:lpwstr>1035</vt:lpwstr>
  </property>
  <property fmtid="{D5CDD505-2E9C-101B-9397-08002B2CF9AE}" pid="5" name="dvTemplate">
    <vt:lpwstr>vayla_ilmeella_fi_uusi.potx</vt:lpwstr>
  </property>
  <property fmtid="{D5CDD505-2E9C-101B-9397-08002B2CF9AE}" pid="6" name="dvDefinition">
    <vt:lpwstr>707 (dd_default.xml)</vt:lpwstr>
  </property>
  <property fmtid="{D5CDD505-2E9C-101B-9397-08002B2CF9AE}" pid="7" name="dvDefinitionID">
    <vt:lpwstr>707</vt:lpwstr>
  </property>
  <property fmtid="{D5CDD505-2E9C-101B-9397-08002B2CF9AE}" pid="8" name="dvContentFile">
    <vt:lpwstr>dd_default.xml</vt:lpwstr>
  </property>
  <property fmtid="{D5CDD505-2E9C-101B-9397-08002B2CF9AE}" pid="9" name="dvGlobalVerID">
    <vt:lpwstr>473.85.02.257</vt:lpwstr>
  </property>
  <property fmtid="{D5CDD505-2E9C-101B-9397-08002B2CF9AE}" pid="10" name="dvDefinitionVersion">
    <vt:lpwstr>02.001 / 30.1.2023</vt:lpwstr>
  </property>
  <property fmtid="{D5CDD505-2E9C-101B-9397-08002B2CF9AE}" pid="11" name="filename">
    <vt:lpwstr>false</vt:lpwstr>
  </property>
  <property fmtid="{D5CDD505-2E9C-101B-9397-08002B2CF9AE}" pid="12" name="filenameandpath">
    <vt:lpwstr>false</vt:lpwstr>
  </property>
  <property fmtid="{D5CDD505-2E9C-101B-9397-08002B2CF9AE}" pid="13" name="dvPagenumberExist">
    <vt:lpwstr>1</vt:lpwstr>
  </property>
  <property fmtid="{D5CDD505-2E9C-101B-9397-08002B2CF9AE}" pid="14" name="dvAuthorExist">
    <vt:lpwstr>1</vt:lpwstr>
  </property>
  <property fmtid="{D5CDD505-2E9C-101B-9397-08002B2CF9AE}" pid="15" name="dvDateExist">
    <vt:lpwstr>-1</vt:lpwstr>
  </property>
  <property fmtid="{D5CDD505-2E9C-101B-9397-08002B2CF9AE}" pid="16" name="dvCategory">
    <vt:lpwstr>2</vt:lpwstr>
  </property>
  <property fmtid="{D5CDD505-2E9C-101B-9397-08002B2CF9AE}" pid="17" name="dvCategory_2">
    <vt:lpwstr>0</vt:lpwstr>
  </property>
  <property fmtid="{D5CDD505-2E9C-101B-9397-08002B2CF9AE}" pid="18" name="dvSavepath">
    <vt:lpwstr/>
  </property>
  <property fmtid="{D5CDD505-2E9C-101B-9397-08002B2CF9AE}" pid="19" name="dvUsed">
    <vt:lpwstr>1</vt:lpwstr>
  </property>
  <property fmtid="{D5CDD505-2E9C-101B-9397-08002B2CF9AE}" pid="20" name="dvCompany">
    <vt:lpwstr>VAYL</vt:lpwstr>
  </property>
  <property fmtid="{D5CDD505-2E9C-101B-9397-08002B2CF9AE}" pid="21" name="dvSite">
    <vt:lpwstr/>
  </property>
  <property fmtid="{D5CDD505-2E9C-101B-9397-08002B2CF9AE}" pid="22" name="dvNumbering">
    <vt:lpwstr>0</vt:lpwstr>
  </property>
  <property fmtid="{D5CDD505-2E9C-101B-9397-08002B2CF9AE}" pid="23" name="dvDUname">
    <vt:lpwstr/>
  </property>
  <property fmtid="{D5CDD505-2E9C-101B-9397-08002B2CF9AE}" pid="24" name="dvDUFname">
    <vt:lpwstr/>
  </property>
  <property fmtid="{D5CDD505-2E9C-101B-9397-08002B2CF9AE}" pid="25" name="dvDULname">
    <vt:lpwstr/>
  </property>
  <property fmtid="{D5CDD505-2E9C-101B-9397-08002B2CF9AE}" pid="26" name="dvDUBusinessarea">
    <vt:lpwstr/>
  </property>
  <property fmtid="{D5CDD505-2E9C-101B-9397-08002B2CF9AE}" pid="27" name="dvDUdepartment">
    <vt:lpwstr/>
  </property>
  <property fmtid="{D5CDD505-2E9C-101B-9397-08002B2CF9AE}" pid="28" name="dvLogoExist">
    <vt:lpwstr>0</vt:lpwstr>
  </property>
  <property fmtid="{D5CDD505-2E9C-101B-9397-08002B2CF9AE}" pid="29" name="dvCurrentlogo">
    <vt:lpwstr>vayla_fi.jpg</vt:lpwstr>
  </property>
  <property fmtid="{D5CDD505-2E9C-101B-9397-08002B2CF9AE}" pid="30" name="dvEULogoExist">
    <vt:lpwstr>0</vt:lpwstr>
  </property>
  <property fmtid="{D5CDD505-2E9C-101B-9397-08002B2CF9AE}" pid="31" name="dvCurrentEUListLogo">
    <vt:lpwstr/>
  </property>
  <property fmtid="{D5CDD505-2E9C-101B-9397-08002B2CF9AE}" pid="32" name="dvCurrentEUlogo">
    <vt:lpwstr/>
  </property>
  <property fmtid="{D5CDD505-2E9C-101B-9397-08002B2CF9AE}" pid="33" name="dlevelofprotection">
    <vt:lpwstr/>
  </property>
  <property fmtid="{D5CDD505-2E9C-101B-9397-08002B2CF9AE}" pid="34" name="tyyppi">
    <vt:lpwstr>Esitys</vt:lpwstr>
  </property>
  <property fmtid="{D5CDD505-2E9C-101B-9397-08002B2CF9AE}" pid="35" name="dconfidentiality">
    <vt:lpwstr/>
  </property>
  <property fmtid="{D5CDD505-2E9C-101B-9397-08002B2CF9AE}" pid="36" name="dsecrecy">
    <vt:lpwstr/>
  </property>
  <property fmtid="{D5CDD505-2E9C-101B-9397-08002B2CF9AE}" pid="37" name="ddecree">
    <vt:lpwstr/>
  </property>
  <property fmtid="{D5CDD505-2E9C-101B-9397-08002B2CF9AE}" pid="38" name="author">
    <vt:lpwstr/>
  </property>
  <property fmtid="{D5CDD505-2E9C-101B-9397-08002B2CF9AE}" pid="39" name="paivays">
    <vt:filetime>2023-03-07T22:00:00Z</vt:filetime>
  </property>
</Properties>
</file>