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4"/>
  </p:notesMasterIdLst>
  <p:handoutMasterIdLst>
    <p:handoutMasterId r:id="rId15"/>
  </p:handoutMasterIdLst>
  <p:sldIdLst>
    <p:sldId id="256" r:id="rId4"/>
    <p:sldId id="258" r:id="rId5"/>
    <p:sldId id="4978" r:id="rId6"/>
    <p:sldId id="4977" r:id="rId7"/>
    <p:sldId id="265" r:id="rId8"/>
    <p:sldId id="259" r:id="rId9"/>
    <p:sldId id="269" r:id="rId10"/>
    <p:sldId id="267" r:id="rId11"/>
    <p:sldId id="270" r:id="rId12"/>
    <p:sldId id="263" r:id="rId13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1" autoAdjust="0"/>
    <p:restoredTop sz="84959" autoAdjust="0"/>
  </p:normalViewPr>
  <p:slideViewPr>
    <p:cSldViewPr snapToGrid="0">
      <p:cViewPr varScale="1">
        <p:scale>
          <a:sx n="97" d="100"/>
          <a:sy n="97" d="100"/>
        </p:scale>
        <p:origin x="93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13.3.2023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13.3.2023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0811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78764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75568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81943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1473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30209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2425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4630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Hannu Heikkilä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Juha Lehtola</a:t>
            </a:r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14.3.2023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Hannu Heikkilä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Juha Lehtola</a:t>
            </a:r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14.3.2023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 ja sisältö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perustyyl. napsautt.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5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7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21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3558893218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Hannu Heikkilä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14.3.2023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0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5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5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Kuvan paikkamerkki 21">
            <a:extLst>
              <a:ext uri="{FF2B5EF4-FFF2-40B4-BE49-F238E27FC236}">
                <a16:creationId xmlns:a16="http://schemas.microsoft.com/office/drawing/2014/main" id="{E845951B-1C0C-FA5B-6A7C-CE1198AE0D7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1" b="5861"/>
          <a:stretch>
            <a:fillRect/>
          </a:stretch>
        </p:blipFill>
        <p:spPr/>
      </p:pic>
      <p:pic>
        <p:nvPicPr>
          <p:cNvPr id="16" name="Kuvan paikkamerkki 15">
            <a:extLst>
              <a:ext uri="{FF2B5EF4-FFF2-40B4-BE49-F238E27FC236}">
                <a16:creationId xmlns:a16="http://schemas.microsoft.com/office/drawing/2014/main" id="{AD24A44A-CAC5-9572-5A18-01A91BC273E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 b="12157"/>
          <a:stretch>
            <a:fillRect/>
          </a:stretch>
        </p:blipFill>
        <p:spPr/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AC1A0C6F-A31C-8334-209D-2C8ECB5D2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Kaluston ETCS-varustelu</a:t>
            </a:r>
            <a:endParaRPr lang="fi-FI" dirty="0"/>
          </a:p>
        </p:txBody>
      </p:sp>
      <p:sp>
        <p:nvSpPr>
          <p:cNvPr id="12" name="Alaotsikko 11">
            <a:extLst>
              <a:ext uri="{FF2B5EF4-FFF2-40B4-BE49-F238E27FC236}">
                <a16:creationId xmlns:a16="http://schemas.microsoft.com/office/drawing/2014/main" id="{1AFE66E7-7B26-0351-2F34-24331F12CB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7A36BF35-9E4C-3330-87C8-F605C9F65DF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Hannu Heikkilä</a:t>
            </a:r>
            <a:endParaRPr lang="fi-FI" dirty="0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AA1E16E8-1F5D-412D-241A-C88EECF2B77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/>
              <a:t>14.3.2023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23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702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C217D81-D574-FA01-DC1E-FD581914A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ETCS-kulunvalvonta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A71CB4AB-6C0E-2837-DFD5-1EDB0E74A2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5365955" cy="4451350"/>
          </a:xfrm>
        </p:spPr>
        <p:txBody>
          <a:bodyPr>
            <a:normAutofit fontScale="92500" lnSpcReduction="10000"/>
          </a:bodyPr>
          <a:lstStyle/>
          <a:p>
            <a:r>
              <a:rPr lang="fi-FI" dirty="0"/>
              <a:t>ETCS-kulunvalvonta (European Train Control System) on eurooppalainen kulunvalvontajärjestelmä, jolla korvataan nykyinen elinkaarensa päässä oleva kansallinen junien kulunvalvontajärjestelmä (JKV)</a:t>
            </a:r>
          </a:p>
          <a:p>
            <a:r>
              <a:rPr lang="fi-FI" dirty="0"/>
              <a:t>ETCS-järjestelmä on EU:n määräämä yhteensopiva kulunvalvontajärjestelmä EU:n alueella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24ECA547-43EE-26A6-07F9-65D6FBE41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5D96E971-7C7C-42A8-105D-55A8C3F49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661" y="1967531"/>
            <a:ext cx="5511218" cy="3361554"/>
          </a:xfrm>
          <a:prstGeom prst="rect">
            <a:avLst/>
          </a:prstGeom>
        </p:spPr>
      </p:pic>
      <p:sp>
        <p:nvSpPr>
          <p:cNvPr id="9" name="Tekstiruutu 8">
            <a:extLst>
              <a:ext uri="{FF2B5EF4-FFF2-40B4-BE49-F238E27FC236}">
                <a16:creationId xmlns:a16="http://schemas.microsoft.com/office/drawing/2014/main" id="{2917561E-98BF-B9D9-F452-08BB33E122E2}"/>
              </a:ext>
            </a:extLst>
          </p:cNvPr>
          <p:cNvSpPr txBox="1"/>
          <p:nvPr/>
        </p:nvSpPr>
        <p:spPr>
          <a:xfrm>
            <a:off x="7165259" y="6492875"/>
            <a:ext cx="323727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Kuva: https://slideplayer.com/slide/12805410/</a:t>
            </a:r>
          </a:p>
        </p:txBody>
      </p:sp>
    </p:spTree>
    <p:extLst>
      <p:ext uri="{BB962C8B-B14F-4D97-AF65-F5344CB8AC3E}">
        <p14:creationId xmlns:p14="http://schemas.microsoft.com/office/powerpoint/2010/main" val="21194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C217D81-D574-FA01-DC1E-FD581914A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ETCS-kulunvalvonta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A71CB4AB-6C0E-2837-DFD5-1EDB0E74A2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7"/>
            <a:ext cx="8374627" cy="4183709"/>
          </a:xfrm>
        </p:spPr>
        <p:txBody>
          <a:bodyPr>
            <a:normAutofit/>
          </a:bodyPr>
          <a:lstStyle/>
          <a:p>
            <a:r>
              <a:rPr lang="fi-FI" dirty="0"/>
              <a:t>Uusi ETCS-kulunvalvontajärjestelmä on radiopohjainen. Tason 2 ja 3 järjestelmissä </a:t>
            </a:r>
            <a:r>
              <a:rPr lang="fi-FI" b="1" dirty="0"/>
              <a:t>ei ole näkyviä opastimia</a:t>
            </a:r>
            <a:r>
              <a:rPr lang="fi-FI" dirty="0"/>
              <a:t>. Suomeen suunnitellaan ensimmäisessä vaiheessa tason 2 järjestelmää ja tavoitetilana on tason 3 järjestelmä.</a:t>
            </a:r>
          </a:p>
          <a:p>
            <a:r>
              <a:rPr lang="fi-FI" dirty="0"/>
              <a:t>Tason 2 järjestelmässä tiedonsiirto kaluston ja ratalaitteiden välillä hoidetaan radioverkkoa pitkin ja junien paikannus sekä yhtenäisyyden valvonta ratalaitteilla</a:t>
            </a:r>
          </a:p>
          <a:p>
            <a:r>
              <a:rPr lang="fi-FI" dirty="0"/>
              <a:t>Tason 3 järjestelmässä tiedonsiirto, paikannus ja yhtenäisyyden valvonta hoidetaan radioverkkoa pitkin</a:t>
            </a:r>
          </a:p>
          <a:p>
            <a:r>
              <a:rPr lang="fi-FI" dirty="0"/>
              <a:t>Koska ETCS-järjestelmässä ei ole näkyviä opastimia, operointi ilman koneen ETCS-varustelua ei ole mahdollista normaalisti liikennöiden -&gt; koneille ei voida myöntää poikkeuslupia liikennöintiin ilman kulunvalvontajärjestelmää</a:t>
            </a:r>
          </a:p>
          <a:p>
            <a:endParaRPr lang="fi-FI" dirty="0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24ECA547-43EE-26A6-07F9-65D6FBE41D2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767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D4A0EF-951A-4343-A672-F31B58E6828E}" type="slidenum">
              <a:rPr kumimoji="0" lang="fi-FI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i-FI" sz="1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Tekstiruutu 4"/>
          <p:cNvSpPr txBox="1"/>
          <p:nvPr/>
        </p:nvSpPr>
        <p:spPr>
          <a:xfrm>
            <a:off x="2844452" y="214190"/>
            <a:ext cx="3927021" cy="369332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Liikenteenhallintajärjestelmä (TMS)</a:t>
            </a:r>
          </a:p>
        </p:txBody>
      </p:sp>
      <p:sp>
        <p:nvSpPr>
          <p:cNvPr id="9" name="Tekstiruutu 8"/>
          <p:cNvSpPr txBox="1"/>
          <p:nvPr/>
        </p:nvSpPr>
        <p:spPr>
          <a:xfrm>
            <a:off x="1966604" y="2151246"/>
            <a:ext cx="1265722" cy="369332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Asetinlaite</a:t>
            </a:r>
          </a:p>
        </p:txBody>
      </p:sp>
      <p:cxnSp>
        <p:nvCxnSpPr>
          <p:cNvPr id="11" name="Suora yhdysviiva 10"/>
          <p:cNvCxnSpPr>
            <a:stCxn id="5" idx="2"/>
            <a:endCxn id="9" idx="0"/>
          </p:cNvCxnSpPr>
          <p:nvPr/>
        </p:nvCxnSpPr>
        <p:spPr>
          <a:xfrm flipH="1">
            <a:off x="2599465" y="583522"/>
            <a:ext cx="2208498" cy="156772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Ryhmä 78"/>
          <p:cNvGrpSpPr/>
          <p:nvPr/>
        </p:nvGrpSpPr>
        <p:grpSpPr>
          <a:xfrm>
            <a:off x="539014" y="4384417"/>
            <a:ext cx="10928045" cy="480270"/>
            <a:chOff x="490888" y="5447288"/>
            <a:chExt cx="10928045" cy="480270"/>
          </a:xfrm>
        </p:grpSpPr>
        <p:grpSp>
          <p:nvGrpSpPr>
            <p:cNvPr id="24" name="Ryhmä 23"/>
            <p:cNvGrpSpPr/>
            <p:nvPr/>
          </p:nvGrpSpPr>
          <p:grpSpPr>
            <a:xfrm>
              <a:off x="490888" y="5531518"/>
              <a:ext cx="1803133" cy="396040"/>
              <a:chOff x="490888" y="5531518"/>
              <a:chExt cx="1803133" cy="396040"/>
            </a:xfrm>
          </p:grpSpPr>
          <p:cxnSp>
            <p:nvCxnSpPr>
              <p:cNvPr id="15" name="Suora yhdysviiva 14"/>
              <p:cNvCxnSpPr/>
              <p:nvPr/>
            </p:nvCxnSpPr>
            <p:spPr>
              <a:xfrm flipV="1">
                <a:off x="490888" y="5534526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uora yhdysviiva 15"/>
              <p:cNvCxnSpPr/>
              <p:nvPr/>
            </p:nvCxnSpPr>
            <p:spPr>
              <a:xfrm flipV="1">
                <a:off x="763604" y="5913120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uora yhdysviiva 17"/>
              <p:cNvCxnSpPr/>
              <p:nvPr/>
            </p:nvCxnSpPr>
            <p:spPr>
              <a:xfrm>
                <a:off x="677466" y="5548964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uora yhdysviiva 18"/>
              <p:cNvCxnSpPr/>
              <p:nvPr/>
            </p:nvCxnSpPr>
            <p:spPr>
              <a:xfrm>
                <a:off x="935054" y="5544753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uora yhdysviiva 19"/>
              <p:cNvCxnSpPr/>
              <p:nvPr/>
            </p:nvCxnSpPr>
            <p:spPr>
              <a:xfrm>
                <a:off x="1185912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uora yhdysviiva 20"/>
              <p:cNvCxnSpPr/>
              <p:nvPr/>
            </p:nvCxnSpPr>
            <p:spPr>
              <a:xfrm>
                <a:off x="1432158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uora yhdysviiva 21"/>
              <p:cNvCxnSpPr/>
              <p:nvPr/>
            </p:nvCxnSpPr>
            <p:spPr>
              <a:xfrm>
                <a:off x="1678404" y="5531518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uora yhdysviiva 22"/>
              <p:cNvCxnSpPr/>
              <p:nvPr/>
            </p:nvCxnSpPr>
            <p:spPr>
              <a:xfrm>
                <a:off x="1924650" y="5541745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Ryhmä 24"/>
            <p:cNvGrpSpPr/>
            <p:nvPr/>
          </p:nvGrpSpPr>
          <p:grpSpPr>
            <a:xfrm>
              <a:off x="2012679" y="5517497"/>
              <a:ext cx="1803133" cy="396040"/>
              <a:chOff x="490888" y="5531518"/>
              <a:chExt cx="1803133" cy="396040"/>
            </a:xfrm>
          </p:grpSpPr>
          <p:cxnSp>
            <p:nvCxnSpPr>
              <p:cNvPr id="26" name="Suora yhdysviiva 25"/>
              <p:cNvCxnSpPr/>
              <p:nvPr/>
            </p:nvCxnSpPr>
            <p:spPr>
              <a:xfrm flipV="1">
                <a:off x="490888" y="5534526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uora yhdysviiva 26"/>
              <p:cNvCxnSpPr/>
              <p:nvPr/>
            </p:nvCxnSpPr>
            <p:spPr>
              <a:xfrm flipV="1">
                <a:off x="763604" y="5913120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uora yhdysviiva 27"/>
              <p:cNvCxnSpPr/>
              <p:nvPr/>
            </p:nvCxnSpPr>
            <p:spPr>
              <a:xfrm>
                <a:off x="677466" y="5548964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uora yhdysviiva 28"/>
              <p:cNvCxnSpPr/>
              <p:nvPr/>
            </p:nvCxnSpPr>
            <p:spPr>
              <a:xfrm>
                <a:off x="935054" y="5544753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uora yhdysviiva 29"/>
              <p:cNvCxnSpPr/>
              <p:nvPr/>
            </p:nvCxnSpPr>
            <p:spPr>
              <a:xfrm>
                <a:off x="1185912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uora yhdysviiva 30"/>
              <p:cNvCxnSpPr/>
              <p:nvPr/>
            </p:nvCxnSpPr>
            <p:spPr>
              <a:xfrm>
                <a:off x="1432158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uora yhdysviiva 31"/>
              <p:cNvCxnSpPr/>
              <p:nvPr/>
            </p:nvCxnSpPr>
            <p:spPr>
              <a:xfrm>
                <a:off x="1678404" y="5531518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uora yhdysviiva 32"/>
              <p:cNvCxnSpPr/>
              <p:nvPr/>
            </p:nvCxnSpPr>
            <p:spPr>
              <a:xfrm>
                <a:off x="1924650" y="5541745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Ryhmä 33"/>
            <p:cNvGrpSpPr/>
            <p:nvPr/>
          </p:nvGrpSpPr>
          <p:grpSpPr>
            <a:xfrm>
              <a:off x="3534470" y="5503227"/>
              <a:ext cx="1803133" cy="396040"/>
              <a:chOff x="490888" y="5531518"/>
              <a:chExt cx="1803133" cy="396040"/>
            </a:xfrm>
          </p:grpSpPr>
          <p:cxnSp>
            <p:nvCxnSpPr>
              <p:cNvPr id="35" name="Suora yhdysviiva 34"/>
              <p:cNvCxnSpPr/>
              <p:nvPr/>
            </p:nvCxnSpPr>
            <p:spPr>
              <a:xfrm flipV="1">
                <a:off x="490888" y="5534526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uora yhdysviiva 35"/>
              <p:cNvCxnSpPr/>
              <p:nvPr/>
            </p:nvCxnSpPr>
            <p:spPr>
              <a:xfrm flipV="1">
                <a:off x="763604" y="5913120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uora yhdysviiva 36"/>
              <p:cNvCxnSpPr/>
              <p:nvPr/>
            </p:nvCxnSpPr>
            <p:spPr>
              <a:xfrm>
                <a:off x="677466" y="5548964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uora yhdysviiva 37"/>
              <p:cNvCxnSpPr/>
              <p:nvPr/>
            </p:nvCxnSpPr>
            <p:spPr>
              <a:xfrm>
                <a:off x="935054" y="5544753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uora yhdysviiva 38"/>
              <p:cNvCxnSpPr/>
              <p:nvPr/>
            </p:nvCxnSpPr>
            <p:spPr>
              <a:xfrm>
                <a:off x="1185912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uora yhdysviiva 39"/>
              <p:cNvCxnSpPr/>
              <p:nvPr/>
            </p:nvCxnSpPr>
            <p:spPr>
              <a:xfrm>
                <a:off x="1432158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uora yhdysviiva 40"/>
              <p:cNvCxnSpPr/>
              <p:nvPr/>
            </p:nvCxnSpPr>
            <p:spPr>
              <a:xfrm>
                <a:off x="1678404" y="5531518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uora yhdysviiva 41"/>
              <p:cNvCxnSpPr/>
              <p:nvPr/>
            </p:nvCxnSpPr>
            <p:spPr>
              <a:xfrm>
                <a:off x="1924650" y="5541745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Ryhmä 42"/>
            <p:cNvGrpSpPr/>
            <p:nvPr/>
          </p:nvGrpSpPr>
          <p:grpSpPr>
            <a:xfrm>
              <a:off x="5056261" y="5488440"/>
              <a:ext cx="1803133" cy="396040"/>
              <a:chOff x="490888" y="5531518"/>
              <a:chExt cx="1803133" cy="396040"/>
            </a:xfrm>
          </p:grpSpPr>
          <p:cxnSp>
            <p:nvCxnSpPr>
              <p:cNvPr id="44" name="Suora yhdysviiva 43"/>
              <p:cNvCxnSpPr/>
              <p:nvPr/>
            </p:nvCxnSpPr>
            <p:spPr>
              <a:xfrm flipV="1">
                <a:off x="490888" y="5534526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uora yhdysviiva 44"/>
              <p:cNvCxnSpPr/>
              <p:nvPr/>
            </p:nvCxnSpPr>
            <p:spPr>
              <a:xfrm flipV="1">
                <a:off x="763604" y="5913120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uora yhdysviiva 45"/>
              <p:cNvCxnSpPr/>
              <p:nvPr/>
            </p:nvCxnSpPr>
            <p:spPr>
              <a:xfrm>
                <a:off x="677466" y="5548964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uora yhdysviiva 46"/>
              <p:cNvCxnSpPr/>
              <p:nvPr/>
            </p:nvCxnSpPr>
            <p:spPr>
              <a:xfrm>
                <a:off x="935054" y="5544753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uora yhdysviiva 47"/>
              <p:cNvCxnSpPr/>
              <p:nvPr/>
            </p:nvCxnSpPr>
            <p:spPr>
              <a:xfrm>
                <a:off x="1185912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uora yhdysviiva 48"/>
              <p:cNvCxnSpPr/>
              <p:nvPr/>
            </p:nvCxnSpPr>
            <p:spPr>
              <a:xfrm>
                <a:off x="1432158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uora yhdysviiva 49"/>
              <p:cNvCxnSpPr/>
              <p:nvPr/>
            </p:nvCxnSpPr>
            <p:spPr>
              <a:xfrm>
                <a:off x="1678404" y="5531518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uora yhdysviiva 50"/>
              <p:cNvCxnSpPr/>
              <p:nvPr/>
            </p:nvCxnSpPr>
            <p:spPr>
              <a:xfrm>
                <a:off x="1924650" y="5541745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Ryhmä 51"/>
            <p:cNvGrpSpPr/>
            <p:nvPr/>
          </p:nvGrpSpPr>
          <p:grpSpPr>
            <a:xfrm>
              <a:off x="6578052" y="5473375"/>
              <a:ext cx="1803133" cy="396040"/>
              <a:chOff x="490888" y="5531518"/>
              <a:chExt cx="1803133" cy="396040"/>
            </a:xfrm>
          </p:grpSpPr>
          <p:cxnSp>
            <p:nvCxnSpPr>
              <p:cNvPr id="53" name="Suora yhdysviiva 52"/>
              <p:cNvCxnSpPr/>
              <p:nvPr/>
            </p:nvCxnSpPr>
            <p:spPr>
              <a:xfrm flipV="1">
                <a:off x="490888" y="5534526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uora yhdysviiva 53"/>
              <p:cNvCxnSpPr/>
              <p:nvPr/>
            </p:nvCxnSpPr>
            <p:spPr>
              <a:xfrm flipV="1">
                <a:off x="763604" y="5913120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uora yhdysviiva 54"/>
              <p:cNvCxnSpPr/>
              <p:nvPr/>
            </p:nvCxnSpPr>
            <p:spPr>
              <a:xfrm>
                <a:off x="677466" y="5548964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uora yhdysviiva 55"/>
              <p:cNvCxnSpPr/>
              <p:nvPr/>
            </p:nvCxnSpPr>
            <p:spPr>
              <a:xfrm>
                <a:off x="935054" y="5544753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uora yhdysviiva 56"/>
              <p:cNvCxnSpPr/>
              <p:nvPr/>
            </p:nvCxnSpPr>
            <p:spPr>
              <a:xfrm>
                <a:off x="1185912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uora yhdysviiva 57"/>
              <p:cNvCxnSpPr/>
              <p:nvPr/>
            </p:nvCxnSpPr>
            <p:spPr>
              <a:xfrm>
                <a:off x="1432158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uora yhdysviiva 58"/>
              <p:cNvCxnSpPr/>
              <p:nvPr/>
            </p:nvCxnSpPr>
            <p:spPr>
              <a:xfrm>
                <a:off x="1678404" y="5531518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uora yhdysviiva 59"/>
              <p:cNvCxnSpPr/>
              <p:nvPr/>
            </p:nvCxnSpPr>
            <p:spPr>
              <a:xfrm>
                <a:off x="1924650" y="5541745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Ryhmä 60"/>
            <p:cNvGrpSpPr/>
            <p:nvPr/>
          </p:nvGrpSpPr>
          <p:grpSpPr>
            <a:xfrm>
              <a:off x="8106087" y="5460691"/>
              <a:ext cx="1803133" cy="396040"/>
              <a:chOff x="490888" y="5531518"/>
              <a:chExt cx="1803133" cy="396040"/>
            </a:xfrm>
          </p:grpSpPr>
          <p:cxnSp>
            <p:nvCxnSpPr>
              <p:cNvPr id="62" name="Suora yhdysviiva 61"/>
              <p:cNvCxnSpPr/>
              <p:nvPr/>
            </p:nvCxnSpPr>
            <p:spPr>
              <a:xfrm flipV="1">
                <a:off x="490888" y="5534526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uora yhdysviiva 62"/>
              <p:cNvCxnSpPr/>
              <p:nvPr/>
            </p:nvCxnSpPr>
            <p:spPr>
              <a:xfrm flipV="1">
                <a:off x="763604" y="5913120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uora yhdysviiva 63"/>
              <p:cNvCxnSpPr/>
              <p:nvPr/>
            </p:nvCxnSpPr>
            <p:spPr>
              <a:xfrm>
                <a:off x="677466" y="5548964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uora yhdysviiva 64"/>
              <p:cNvCxnSpPr/>
              <p:nvPr/>
            </p:nvCxnSpPr>
            <p:spPr>
              <a:xfrm>
                <a:off x="935054" y="5544753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uora yhdysviiva 65"/>
              <p:cNvCxnSpPr/>
              <p:nvPr/>
            </p:nvCxnSpPr>
            <p:spPr>
              <a:xfrm>
                <a:off x="1185912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uora yhdysviiva 66"/>
              <p:cNvCxnSpPr/>
              <p:nvPr/>
            </p:nvCxnSpPr>
            <p:spPr>
              <a:xfrm>
                <a:off x="1432158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uora yhdysviiva 67"/>
              <p:cNvCxnSpPr/>
              <p:nvPr/>
            </p:nvCxnSpPr>
            <p:spPr>
              <a:xfrm>
                <a:off x="1678404" y="5531518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uora yhdysviiva 68"/>
              <p:cNvCxnSpPr/>
              <p:nvPr/>
            </p:nvCxnSpPr>
            <p:spPr>
              <a:xfrm>
                <a:off x="1924650" y="5541745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Ryhmä 69"/>
            <p:cNvGrpSpPr/>
            <p:nvPr/>
          </p:nvGrpSpPr>
          <p:grpSpPr>
            <a:xfrm>
              <a:off x="9615800" y="5447288"/>
              <a:ext cx="1803133" cy="396040"/>
              <a:chOff x="490888" y="5531518"/>
              <a:chExt cx="1803133" cy="396040"/>
            </a:xfrm>
          </p:grpSpPr>
          <p:cxnSp>
            <p:nvCxnSpPr>
              <p:cNvPr id="71" name="Suora yhdysviiva 70"/>
              <p:cNvCxnSpPr/>
              <p:nvPr/>
            </p:nvCxnSpPr>
            <p:spPr>
              <a:xfrm flipV="1">
                <a:off x="490888" y="5534526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uora yhdysviiva 71"/>
              <p:cNvCxnSpPr/>
              <p:nvPr/>
            </p:nvCxnSpPr>
            <p:spPr>
              <a:xfrm flipV="1">
                <a:off x="763604" y="5913120"/>
                <a:ext cx="1530417" cy="1443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uora yhdysviiva 72"/>
              <p:cNvCxnSpPr/>
              <p:nvPr/>
            </p:nvCxnSpPr>
            <p:spPr>
              <a:xfrm>
                <a:off x="677466" y="5548964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uora yhdysviiva 73"/>
              <p:cNvCxnSpPr/>
              <p:nvPr/>
            </p:nvCxnSpPr>
            <p:spPr>
              <a:xfrm>
                <a:off x="935054" y="5544753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uora yhdysviiva 74"/>
              <p:cNvCxnSpPr/>
              <p:nvPr/>
            </p:nvCxnSpPr>
            <p:spPr>
              <a:xfrm>
                <a:off x="1185912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uora yhdysviiva 75"/>
              <p:cNvCxnSpPr/>
              <p:nvPr/>
            </p:nvCxnSpPr>
            <p:spPr>
              <a:xfrm>
                <a:off x="1432158" y="5534526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uora yhdysviiva 76"/>
              <p:cNvCxnSpPr/>
              <p:nvPr/>
            </p:nvCxnSpPr>
            <p:spPr>
              <a:xfrm>
                <a:off x="1678404" y="5531518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uora yhdysviiva 77"/>
              <p:cNvCxnSpPr/>
              <p:nvPr/>
            </p:nvCxnSpPr>
            <p:spPr>
              <a:xfrm>
                <a:off x="1924650" y="5541745"/>
                <a:ext cx="342900" cy="375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5" name="Ryhmä 84"/>
          <p:cNvGrpSpPr/>
          <p:nvPr/>
        </p:nvGrpSpPr>
        <p:grpSpPr>
          <a:xfrm>
            <a:off x="1187099" y="4193270"/>
            <a:ext cx="781048" cy="539741"/>
            <a:chOff x="1138973" y="5256141"/>
            <a:chExt cx="781048" cy="539741"/>
          </a:xfrm>
        </p:grpSpPr>
        <p:sp>
          <p:nvSpPr>
            <p:cNvPr id="81" name="Tekstiruutu 80"/>
            <p:cNvSpPr txBox="1"/>
            <p:nvPr/>
          </p:nvSpPr>
          <p:spPr>
            <a:xfrm flipH="1">
              <a:off x="1138973" y="5256141"/>
              <a:ext cx="781048" cy="369332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25400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rPr>
                <a:t>JUNA</a:t>
              </a:r>
            </a:p>
          </p:txBody>
        </p:sp>
        <p:sp>
          <p:nvSpPr>
            <p:cNvPr id="82" name="Ellipsi 81"/>
            <p:cNvSpPr/>
            <p:nvPr/>
          </p:nvSpPr>
          <p:spPr>
            <a:xfrm>
              <a:off x="1185297" y="5638719"/>
              <a:ext cx="177439" cy="1571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83" name="Ellipsi 82"/>
            <p:cNvSpPr/>
            <p:nvPr/>
          </p:nvSpPr>
          <p:spPr>
            <a:xfrm>
              <a:off x="1705997" y="5638719"/>
              <a:ext cx="177439" cy="1571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grpSp>
        <p:nvGrpSpPr>
          <p:cNvPr id="86" name="Ryhmä 85"/>
          <p:cNvGrpSpPr/>
          <p:nvPr/>
        </p:nvGrpSpPr>
        <p:grpSpPr>
          <a:xfrm>
            <a:off x="5746044" y="4114546"/>
            <a:ext cx="781048" cy="539741"/>
            <a:chOff x="1138973" y="5256141"/>
            <a:chExt cx="781048" cy="539741"/>
          </a:xfrm>
        </p:grpSpPr>
        <p:sp>
          <p:nvSpPr>
            <p:cNvPr id="87" name="Tekstiruutu 86"/>
            <p:cNvSpPr txBox="1"/>
            <p:nvPr/>
          </p:nvSpPr>
          <p:spPr>
            <a:xfrm flipH="1">
              <a:off x="1138973" y="5256141"/>
              <a:ext cx="781048" cy="369332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25400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rPr>
                <a:t>JUNA</a:t>
              </a:r>
            </a:p>
          </p:txBody>
        </p:sp>
        <p:sp>
          <p:nvSpPr>
            <p:cNvPr id="88" name="Ellipsi 87"/>
            <p:cNvSpPr/>
            <p:nvPr/>
          </p:nvSpPr>
          <p:spPr>
            <a:xfrm>
              <a:off x="1185297" y="5638719"/>
              <a:ext cx="177439" cy="1571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89" name="Ellipsi 88"/>
            <p:cNvSpPr/>
            <p:nvPr/>
          </p:nvSpPr>
          <p:spPr>
            <a:xfrm>
              <a:off x="1705997" y="5638719"/>
              <a:ext cx="177439" cy="1571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grpSp>
        <p:nvGrpSpPr>
          <p:cNvPr id="92" name="Ryhmä 91"/>
          <p:cNvGrpSpPr/>
          <p:nvPr/>
        </p:nvGrpSpPr>
        <p:grpSpPr>
          <a:xfrm>
            <a:off x="2108485" y="4531203"/>
            <a:ext cx="444591" cy="246246"/>
            <a:chOff x="4245461" y="4446496"/>
            <a:chExt cx="444591" cy="246246"/>
          </a:xfrm>
        </p:grpSpPr>
        <p:sp>
          <p:nvSpPr>
            <p:cNvPr id="90" name="Tasakylkinen kolmio 89"/>
            <p:cNvSpPr/>
            <p:nvPr/>
          </p:nvSpPr>
          <p:spPr>
            <a:xfrm rot="5400000">
              <a:off x="4229494" y="4462463"/>
              <a:ext cx="246246" cy="214312"/>
            </a:xfrm>
            <a:prstGeom prst="triangl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91" name="Tasakylkinen kolmio 90"/>
            <p:cNvSpPr/>
            <p:nvPr/>
          </p:nvSpPr>
          <p:spPr>
            <a:xfrm rot="5400000">
              <a:off x="4459773" y="4462463"/>
              <a:ext cx="246246" cy="214312"/>
            </a:xfrm>
            <a:prstGeom prst="triangl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grpSp>
        <p:nvGrpSpPr>
          <p:cNvPr id="93" name="Ryhmä 92"/>
          <p:cNvGrpSpPr/>
          <p:nvPr/>
        </p:nvGrpSpPr>
        <p:grpSpPr>
          <a:xfrm>
            <a:off x="6683690" y="4446934"/>
            <a:ext cx="444591" cy="246246"/>
            <a:chOff x="4245461" y="4446496"/>
            <a:chExt cx="444591" cy="246246"/>
          </a:xfrm>
        </p:grpSpPr>
        <p:sp>
          <p:nvSpPr>
            <p:cNvPr id="94" name="Tasakylkinen kolmio 93"/>
            <p:cNvSpPr/>
            <p:nvPr/>
          </p:nvSpPr>
          <p:spPr>
            <a:xfrm rot="5400000">
              <a:off x="4229494" y="4462463"/>
              <a:ext cx="246246" cy="214312"/>
            </a:xfrm>
            <a:prstGeom prst="triangl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95" name="Tasakylkinen kolmio 94"/>
            <p:cNvSpPr/>
            <p:nvPr/>
          </p:nvSpPr>
          <p:spPr>
            <a:xfrm rot="5400000">
              <a:off x="4459773" y="4462463"/>
              <a:ext cx="246246" cy="214312"/>
            </a:xfrm>
            <a:prstGeom prst="triangl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grpSp>
        <p:nvGrpSpPr>
          <p:cNvPr id="103" name="Ryhmä 102"/>
          <p:cNvGrpSpPr/>
          <p:nvPr/>
        </p:nvGrpSpPr>
        <p:grpSpPr>
          <a:xfrm>
            <a:off x="2405225" y="3631140"/>
            <a:ext cx="257588" cy="714375"/>
            <a:chOff x="3892498" y="3495675"/>
            <a:chExt cx="257588" cy="714375"/>
          </a:xfrm>
        </p:grpSpPr>
        <p:sp>
          <p:nvSpPr>
            <p:cNvPr id="96" name="Suorakulmio 95"/>
            <p:cNvSpPr/>
            <p:nvPr/>
          </p:nvSpPr>
          <p:spPr>
            <a:xfrm>
              <a:off x="3892498" y="3495675"/>
              <a:ext cx="257588" cy="485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98" name="Suora yhdysviiva 97"/>
            <p:cNvCxnSpPr>
              <a:stCxn id="96" idx="2"/>
            </p:cNvCxnSpPr>
            <p:nvPr/>
          </p:nvCxnSpPr>
          <p:spPr>
            <a:xfrm>
              <a:off x="4021292" y="3981450"/>
              <a:ext cx="4608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uora yhdysviiva 99"/>
            <p:cNvCxnSpPr/>
            <p:nvPr/>
          </p:nvCxnSpPr>
          <p:spPr>
            <a:xfrm>
              <a:off x="3963988" y="4210050"/>
              <a:ext cx="12382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Ellipsi 100"/>
            <p:cNvSpPr/>
            <p:nvPr/>
          </p:nvSpPr>
          <p:spPr>
            <a:xfrm>
              <a:off x="3944938" y="3525838"/>
              <a:ext cx="163512" cy="16827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02" name="Ellipsi 101"/>
            <p:cNvSpPr/>
            <p:nvPr/>
          </p:nvSpPr>
          <p:spPr>
            <a:xfrm>
              <a:off x="3944938" y="3754438"/>
              <a:ext cx="163512" cy="16827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sp>
        <p:nvSpPr>
          <p:cNvPr id="104" name="Tekstiruutu 103"/>
          <p:cNvSpPr txBox="1"/>
          <p:nvPr/>
        </p:nvSpPr>
        <p:spPr>
          <a:xfrm>
            <a:off x="5540657" y="2123886"/>
            <a:ext cx="1265722" cy="369332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Asetinlaite</a:t>
            </a:r>
          </a:p>
        </p:txBody>
      </p:sp>
      <p:cxnSp>
        <p:nvCxnSpPr>
          <p:cNvPr id="106" name="Suora yhdysviiva 105"/>
          <p:cNvCxnSpPr>
            <a:stCxn id="5" idx="2"/>
            <a:endCxn id="104" idx="0"/>
          </p:cNvCxnSpPr>
          <p:nvPr/>
        </p:nvCxnSpPr>
        <p:spPr>
          <a:xfrm>
            <a:off x="4807963" y="583522"/>
            <a:ext cx="1365555" cy="15403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uora yhdysviiva 107"/>
          <p:cNvCxnSpPr/>
          <p:nvPr/>
        </p:nvCxnSpPr>
        <p:spPr>
          <a:xfrm>
            <a:off x="4807963" y="1405288"/>
            <a:ext cx="0" cy="5111015"/>
          </a:xfrm>
          <a:prstGeom prst="line">
            <a:avLst/>
          </a:prstGeom>
          <a:ln w="444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kstiruutu 108"/>
          <p:cNvSpPr txBox="1"/>
          <p:nvPr/>
        </p:nvSpPr>
        <p:spPr>
          <a:xfrm>
            <a:off x="1432158" y="6068181"/>
            <a:ext cx="1800168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Nykytila</a:t>
            </a:r>
          </a:p>
        </p:txBody>
      </p:sp>
      <p:sp>
        <p:nvSpPr>
          <p:cNvPr id="110" name="Tekstiruutu 109"/>
          <p:cNvSpPr txBox="1"/>
          <p:nvPr/>
        </p:nvSpPr>
        <p:spPr>
          <a:xfrm>
            <a:off x="5261082" y="6068181"/>
            <a:ext cx="2258240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Digirata / ERTMS L2</a:t>
            </a:r>
          </a:p>
        </p:txBody>
      </p:sp>
      <p:cxnSp>
        <p:nvCxnSpPr>
          <p:cNvPr id="114" name="Kulmayhdysviiva 113"/>
          <p:cNvCxnSpPr>
            <a:stCxn id="9" idx="3"/>
            <a:endCxn id="96" idx="3"/>
          </p:cNvCxnSpPr>
          <p:nvPr/>
        </p:nvCxnSpPr>
        <p:spPr>
          <a:xfrm flipH="1">
            <a:off x="2662813" y="2335912"/>
            <a:ext cx="569513" cy="1538116"/>
          </a:xfrm>
          <a:prstGeom prst="bentConnector3">
            <a:avLst>
              <a:gd name="adj1" fmla="val -4014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Kulmayhdysviiva 117"/>
          <p:cNvCxnSpPr>
            <a:stCxn id="96" idx="1"/>
            <a:endCxn id="90" idx="1"/>
          </p:cNvCxnSpPr>
          <p:nvPr/>
        </p:nvCxnSpPr>
        <p:spPr>
          <a:xfrm rot="10800000" flipV="1">
            <a:off x="2215641" y="3874027"/>
            <a:ext cx="189584" cy="718737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Salama 118"/>
          <p:cNvSpPr/>
          <p:nvPr/>
        </p:nvSpPr>
        <p:spPr>
          <a:xfrm>
            <a:off x="929189" y="3161467"/>
            <a:ext cx="396891" cy="72843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0" name="Tekstiruutu 119"/>
          <p:cNvSpPr txBox="1"/>
          <p:nvPr/>
        </p:nvSpPr>
        <p:spPr>
          <a:xfrm>
            <a:off x="361382" y="2618661"/>
            <a:ext cx="1567530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Puheviestintä</a:t>
            </a:r>
          </a:p>
        </p:txBody>
      </p:sp>
      <p:cxnSp>
        <p:nvCxnSpPr>
          <p:cNvPr id="122" name="Suora yhdysviiva 121"/>
          <p:cNvCxnSpPr/>
          <p:nvPr/>
        </p:nvCxnSpPr>
        <p:spPr>
          <a:xfrm flipH="1">
            <a:off x="8605003" y="1474390"/>
            <a:ext cx="9074" cy="4978798"/>
          </a:xfrm>
          <a:prstGeom prst="line">
            <a:avLst/>
          </a:prstGeom>
          <a:ln w="444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kstiruutu 122"/>
          <p:cNvSpPr txBox="1"/>
          <p:nvPr/>
        </p:nvSpPr>
        <p:spPr>
          <a:xfrm>
            <a:off x="8962772" y="6068181"/>
            <a:ext cx="2391027" cy="646331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Digirata / tulevaisuus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”L3”</a:t>
            </a:r>
          </a:p>
        </p:txBody>
      </p:sp>
      <p:grpSp>
        <p:nvGrpSpPr>
          <p:cNvPr id="130" name="Ryhmä 129"/>
          <p:cNvGrpSpPr/>
          <p:nvPr/>
        </p:nvGrpSpPr>
        <p:grpSpPr>
          <a:xfrm>
            <a:off x="2778953" y="4784168"/>
            <a:ext cx="333375" cy="112542"/>
            <a:chOff x="6652022" y="4694011"/>
            <a:chExt cx="333375" cy="112542"/>
          </a:xfrm>
        </p:grpSpPr>
        <p:cxnSp>
          <p:nvCxnSpPr>
            <p:cNvPr id="125" name="Suora yhdysviiva 124"/>
            <p:cNvCxnSpPr/>
            <p:nvPr/>
          </p:nvCxnSpPr>
          <p:spPr>
            <a:xfrm>
              <a:off x="6652022" y="4751070"/>
              <a:ext cx="33337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Ellipsi 125"/>
            <p:cNvSpPr/>
            <p:nvPr/>
          </p:nvSpPr>
          <p:spPr>
            <a:xfrm>
              <a:off x="6687741" y="4694011"/>
              <a:ext cx="118638" cy="1125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27" name="Ellipsi 126"/>
            <p:cNvSpPr/>
            <p:nvPr/>
          </p:nvSpPr>
          <p:spPr>
            <a:xfrm>
              <a:off x="6827279" y="4694011"/>
              <a:ext cx="118638" cy="1125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grpSp>
        <p:nvGrpSpPr>
          <p:cNvPr id="131" name="Ryhmä 130"/>
          <p:cNvGrpSpPr/>
          <p:nvPr/>
        </p:nvGrpSpPr>
        <p:grpSpPr>
          <a:xfrm>
            <a:off x="7205221" y="4738513"/>
            <a:ext cx="333375" cy="112542"/>
            <a:chOff x="6652022" y="4694011"/>
            <a:chExt cx="333375" cy="112542"/>
          </a:xfrm>
        </p:grpSpPr>
        <p:cxnSp>
          <p:nvCxnSpPr>
            <p:cNvPr id="132" name="Suora yhdysviiva 131"/>
            <p:cNvCxnSpPr/>
            <p:nvPr/>
          </p:nvCxnSpPr>
          <p:spPr>
            <a:xfrm>
              <a:off x="6652022" y="4751070"/>
              <a:ext cx="33337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Ellipsi 132"/>
            <p:cNvSpPr/>
            <p:nvPr/>
          </p:nvSpPr>
          <p:spPr>
            <a:xfrm>
              <a:off x="6687741" y="4694011"/>
              <a:ext cx="118638" cy="1125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34" name="Ellipsi 133"/>
            <p:cNvSpPr/>
            <p:nvPr/>
          </p:nvSpPr>
          <p:spPr>
            <a:xfrm>
              <a:off x="6827279" y="4694011"/>
              <a:ext cx="118638" cy="1125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grpSp>
        <p:nvGrpSpPr>
          <p:cNvPr id="135" name="Ryhmä 134"/>
          <p:cNvGrpSpPr/>
          <p:nvPr/>
        </p:nvGrpSpPr>
        <p:grpSpPr>
          <a:xfrm>
            <a:off x="829452" y="4801197"/>
            <a:ext cx="333375" cy="112542"/>
            <a:chOff x="6652022" y="4694011"/>
            <a:chExt cx="333375" cy="112542"/>
          </a:xfrm>
        </p:grpSpPr>
        <p:cxnSp>
          <p:nvCxnSpPr>
            <p:cNvPr id="136" name="Suora yhdysviiva 135"/>
            <p:cNvCxnSpPr/>
            <p:nvPr/>
          </p:nvCxnSpPr>
          <p:spPr>
            <a:xfrm>
              <a:off x="6652022" y="4751070"/>
              <a:ext cx="33337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Ellipsi 136"/>
            <p:cNvSpPr/>
            <p:nvPr/>
          </p:nvSpPr>
          <p:spPr>
            <a:xfrm>
              <a:off x="6687741" y="4694011"/>
              <a:ext cx="118638" cy="1125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38" name="Ellipsi 137"/>
            <p:cNvSpPr/>
            <p:nvPr/>
          </p:nvSpPr>
          <p:spPr>
            <a:xfrm>
              <a:off x="6827279" y="4694011"/>
              <a:ext cx="118638" cy="1125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grpSp>
        <p:nvGrpSpPr>
          <p:cNvPr id="139" name="Ryhmä 138"/>
          <p:cNvGrpSpPr/>
          <p:nvPr/>
        </p:nvGrpSpPr>
        <p:grpSpPr>
          <a:xfrm>
            <a:off x="5129852" y="4769887"/>
            <a:ext cx="333375" cy="112542"/>
            <a:chOff x="6652022" y="4694011"/>
            <a:chExt cx="333375" cy="112542"/>
          </a:xfrm>
        </p:grpSpPr>
        <p:cxnSp>
          <p:nvCxnSpPr>
            <p:cNvPr id="140" name="Suora yhdysviiva 139"/>
            <p:cNvCxnSpPr/>
            <p:nvPr/>
          </p:nvCxnSpPr>
          <p:spPr>
            <a:xfrm>
              <a:off x="6652022" y="4751070"/>
              <a:ext cx="333375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Ellipsi 140"/>
            <p:cNvSpPr/>
            <p:nvPr/>
          </p:nvSpPr>
          <p:spPr>
            <a:xfrm>
              <a:off x="6687741" y="4694011"/>
              <a:ext cx="118638" cy="1125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42" name="Ellipsi 141"/>
            <p:cNvSpPr/>
            <p:nvPr/>
          </p:nvSpPr>
          <p:spPr>
            <a:xfrm>
              <a:off x="6827279" y="4694011"/>
              <a:ext cx="118638" cy="11254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grpSp>
        <p:nvGrpSpPr>
          <p:cNvPr id="143" name="Ryhmä 142"/>
          <p:cNvGrpSpPr/>
          <p:nvPr/>
        </p:nvGrpSpPr>
        <p:grpSpPr>
          <a:xfrm>
            <a:off x="9583390" y="4086930"/>
            <a:ext cx="781048" cy="539741"/>
            <a:chOff x="1138973" y="5256141"/>
            <a:chExt cx="781048" cy="539741"/>
          </a:xfrm>
        </p:grpSpPr>
        <p:sp>
          <p:nvSpPr>
            <p:cNvPr id="144" name="Tekstiruutu 143"/>
            <p:cNvSpPr txBox="1"/>
            <p:nvPr/>
          </p:nvSpPr>
          <p:spPr>
            <a:xfrm flipH="1">
              <a:off x="1138973" y="5256141"/>
              <a:ext cx="781048" cy="369332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25400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rPr>
                <a:t>JUNA</a:t>
              </a:r>
            </a:p>
          </p:txBody>
        </p:sp>
        <p:sp>
          <p:nvSpPr>
            <p:cNvPr id="145" name="Ellipsi 144"/>
            <p:cNvSpPr/>
            <p:nvPr/>
          </p:nvSpPr>
          <p:spPr>
            <a:xfrm>
              <a:off x="1185297" y="5638719"/>
              <a:ext cx="177439" cy="1571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46" name="Ellipsi 145"/>
            <p:cNvSpPr/>
            <p:nvPr/>
          </p:nvSpPr>
          <p:spPr>
            <a:xfrm>
              <a:off x="1705997" y="5638719"/>
              <a:ext cx="177439" cy="1571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sp>
        <p:nvSpPr>
          <p:cNvPr id="147" name="Tekstiruutu 146"/>
          <p:cNvSpPr txBox="1"/>
          <p:nvPr/>
        </p:nvSpPr>
        <p:spPr>
          <a:xfrm>
            <a:off x="5869595" y="2822900"/>
            <a:ext cx="598348" cy="369332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RBC</a:t>
            </a:r>
          </a:p>
        </p:txBody>
      </p:sp>
      <p:sp>
        <p:nvSpPr>
          <p:cNvPr id="148" name="Tekstiruutu 147"/>
          <p:cNvSpPr txBox="1"/>
          <p:nvPr/>
        </p:nvSpPr>
        <p:spPr>
          <a:xfrm>
            <a:off x="8790288" y="2120880"/>
            <a:ext cx="1265722" cy="369332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Asetinlaite</a:t>
            </a:r>
          </a:p>
        </p:txBody>
      </p:sp>
      <p:sp>
        <p:nvSpPr>
          <p:cNvPr id="149" name="Tekstiruutu 148"/>
          <p:cNvSpPr txBox="1"/>
          <p:nvPr/>
        </p:nvSpPr>
        <p:spPr>
          <a:xfrm>
            <a:off x="10006756" y="2120880"/>
            <a:ext cx="598348" cy="369332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RBC</a:t>
            </a:r>
          </a:p>
        </p:txBody>
      </p:sp>
      <p:cxnSp>
        <p:nvCxnSpPr>
          <p:cNvPr id="150" name="Suora yhdysviiva 149"/>
          <p:cNvCxnSpPr>
            <a:stCxn id="5" idx="2"/>
            <a:endCxn id="148" idx="0"/>
          </p:cNvCxnSpPr>
          <p:nvPr/>
        </p:nvCxnSpPr>
        <p:spPr>
          <a:xfrm>
            <a:off x="4807963" y="583522"/>
            <a:ext cx="4615186" cy="153735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uora yhdysviiva 153"/>
          <p:cNvCxnSpPr>
            <a:stCxn id="104" idx="2"/>
            <a:endCxn id="147" idx="0"/>
          </p:cNvCxnSpPr>
          <p:nvPr/>
        </p:nvCxnSpPr>
        <p:spPr>
          <a:xfrm flipH="1">
            <a:off x="6168769" y="2493218"/>
            <a:ext cx="4749" cy="32968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Salama 156"/>
          <p:cNvSpPr/>
          <p:nvPr/>
        </p:nvSpPr>
        <p:spPr>
          <a:xfrm>
            <a:off x="5913395" y="3242824"/>
            <a:ext cx="396891" cy="72843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58" name="Tekstiruutu 157"/>
          <p:cNvSpPr txBox="1"/>
          <p:nvPr/>
        </p:nvSpPr>
        <p:spPr>
          <a:xfrm>
            <a:off x="6246164" y="3372876"/>
            <a:ext cx="1567530" cy="646331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Puhe- + dataviestintä</a:t>
            </a:r>
          </a:p>
        </p:txBody>
      </p:sp>
      <p:grpSp>
        <p:nvGrpSpPr>
          <p:cNvPr id="171" name="Ryhmä 170"/>
          <p:cNvGrpSpPr/>
          <p:nvPr/>
        </p:nvGrpSpPr>
        <p:grpSpPr>
          <a:xfrm>
            <a:off x="3462338" y="4836228"/>
            <a:ext cx="1197300" cy="719228"/>
            <a:chOff x="3462338" y="4836228"/>
            <a:chExt cx="1197300" cy="719228"/>
          </a:xfrm>
        </p:grpSpPr>
        <p:cxnSp>
          <p:nvCxnSpPr>
            <p:cNvPr id="160" name="Suora yhdysviiva 159"/>
            <p:cNvCxnSpPr/>
            <p:nvPr/>
          </p:nvCxnSpPr>
          <p:spPr>
            <a:xfrm>
              <a:off x="3462338" y="4843447"/>
              <a:ext cx="688181" cy="71200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uora yhdysviiva 160"/>
            <p:cNvCxnSpPr/>
            <p:nvPr/>
          </p:nvCxnSpPr>
          <p:spPr>
            <a:xfrm>
              <a:off x="3961840" y="4836228"/>
              <a:ext cx="697798" cy="70288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uora yhdysviiva 166"/>
            <p:cNvCxnSpPr/>
            <p:nvPr/>
          </p:nvCxnSpPr>
          <p:spPr>
            <a:xfrm>
              <a:off x="3612356" y="49934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uora yhdysviiva 167"/>
            <p:cNvCxnSpPr/>
            <p:nvPr/>
          </p:nvCxnSpPr>
          <p:spPr>
            <a:xfrm>
              <a:off x="3764756" y="51458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uora yhdysviiva 168"/>
            <p:cNvCxnSpPr/>
            <p:nvPr/>
          </p:nvCxnSpPr>
          <p:spPr>
            <a:xfrm>
              <a:off x="3917156" y="52982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uora yhdysviiva 169"/>
            <p:cNvCxnSpPr/>
            <p:nvPr/>
          </p:nvCxnSpPr>
          <p:spPr>
            <a:xfrm>
              <a:off x="4069556" y="54506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Ryhmä 171"/>
          <p:cNvGrpSpPr/>
          <p:nvPr/>
        </p:nvGrpSpPr>
        <p:grpSpPr>
          <a:xfrm>
            <a:off x="7563329" y="4780042"/>
            <a:ext cx="1197300" cy="719228"/>
            <a:chOff x="3462338" y="4836228"/>
            <a:chExt cx="1197300" cy="719228"/>
          </a:xfrm>
        </p:grpSpPr>
        <p:cxnSp>
          <p:nvCxnSpPr>
            <p:cNvPr id="173" name="Suora yhdysviiva 172"/>
            <p:cNvCxnSpPr/>
            <p:nvPr/>
          </p:nvCxnSpPr>
          <p:spPr>
            <a:xfrm>
              <a:off x="3462338" y="4843447"/>
              <a:ext cx="688181" cy="71200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uora yhdysviiva 173"/>
            <p:cNvCxnSpPr/>
            <p:nvPr/>
          </p:nvCxnSpPr>
          <p:spPr>
            <a:xfrm>
              <a:off x="3961840" y="4836228"/>
              <a:ext cx="697798" cy="70288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uora yhdysviiva 174"/>
            <p:cNvCxnSpPr/>
            <p:nvPr/>
          </p:nvCxnSpPr>
          <p:spPr>
            <a:xfrm>
              <a:off x="3612356" y="49934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uora yhdysviiva 175"/>
            <p:cNvCxnSpPr/>
            <p:nvPr/>
          </p:nvCxnSpPr>
          <p:spPr>
            <a:xfrm>
              <a:off x="3764756" y="51458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uora yhdysviiva 176"/>
            <p:cNvCxnSpPr/>
            <p:nvPr/>
          </p:nvCxnSpPr>
          <p:spPr>
            <a:xfrm>
              <a:off x="3917156" y="52982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uora yhdysviiva 177"/>
            <p:cNvCxnSpPr/>
            <p:nvPr/>
          </p:nvCxnSpPr>
          <p:spPr>
            <a:xfrm>
              <a:off x="4069556" y="54506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Ryhmä 178"/>
          <p:cNvGrpSpPr/>
          <p:nvPr/>
        </p:nvGrpSpPr>
        <p:grpSpPr>
          <a:xfrm>
            <a:off x="10778250" y="4757639"/>
            <a:ext cx="1197300" cy="719228"/>
            <a:chOff x="3462338" y="4836228"/>
            <a:chExt cx="1197300" cy="719228"/>
          </a:xfrm>
        </p:grpSpPr>
        <p:cxnSp>
          <p:nvCxnSpPr>
            <p:cNvPr id="180" name="Suora yhdysviiva 179"/>
            <p:cNvCxnSpPr/>
            <p:nvPr/>
          </p:nvCxnSpPr>
          <p:spPr>
            <a:xfrm>
              <a:off x="3462338" y="4843447"/>
              <a:ext cx="688181" cy="71200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uora yhdysviiva 180"/>
            <p:cNvCxnSpPr/>
            <p:nvPr/>
          </p:nvCxnSpPr>
          <p:spPr>
            <a:xfrm>
              <a:off x="3961840" y="4836228"/>
              <a:ext cx="697798" cy="70288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uora yhdysviiva 181"/>
            <p:cNvCxnSpPr/>
            <p:nvPr/>
          </p:nvCxnSpPr>
          <p:spPr>
            <a:xfrm>
              <a:off x="3612356" y="49934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uora yhdysviiva 182"/>
            <p:cNvCxnSpPr/>
            <p:nvPr/>
          </p:nvCxnSpPr>
          <p:spPr>
            <a:xfrm>
              <a:off x="3764756" y="51458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uora yhdysviiva 183"/>
            <p:cNvCxnSpPr/>
            <p:nvPr/>
          </p:nvCxnSpPr>
          <p:spPr>
            <a:xfrm>
              <a:off x="3917156" y="52982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uora yhdysviiva 184"/>
            <p:cNvCxnSpPr/>
            <p:nvPr/>
          </p:nvCxnSpPr>
          <p:spPr>
            <a:xfrm>
              <a:off x="4069556" y="5450681"/>
              <a:ext cx="49971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7" name="Kulmayhdysviiva 186"/>
          <p:cNvCxnSpPr>
            <a:stCxn id="9" idx="3"/>
          </p:cNvCxnSpPr>
          <p:nvPr/>
        </p:nvCxnSpPr>
        <p:spPr>
          <a:xfrm>
            <a:off x="3232326" y="2335912"/>
            <a:ext cx="708298" cy="2773168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Kulmayhdysviiva 188"/>
          <p:cNvCxnSpPr>
            <a:stCxn id="9" idx="3"/>
            <a:endCxn id="127" idx="4"/>
          </p:cNvCxnSpPr>
          <p:nvPr/>
        </p:nvCxnSpPr>
        <p:spPr>
          <a:xfrm flipH="1">
            <a:off x="3013529" y="2335912"/>
            <a:ext cx="218797" cy="2560798"/>
          </a:xfrm>
          <a:prstGeom prst="bentConnector4">
            <a:avLst>
              <a:gd name="adj1" fmla="val -170468"/>
              <a:gd name="adj2" fmla="val 10892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Kulmayhdysviiva 191"/>
          <p:cNvCxnSpPr>
            <a:stCxn id="104" idx="3"/>
            <a:endCxn id="134" idx="3"/>
          </p:cNvCxnSpPr>
          <p:nvPr/>
        </p:nvCxnSpPr>
        <p:spPr>
          <a:xfrm>
            <a:off x="6806379" y="2308552"/>
            <a:ext cx="591473" cy="2526022"/>
          </a:xfrm>
          <a:prstGeom prst="bentConnector4">
            <a:avLst>
              <a:gd name="adj1" fmla="val 48531"/>
              <a:gd name="adj2" fmla="val 10905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Kulmayhdysviiva 195"/>
          <p:cNvCxnSpPr>
            <a:stCxn id="104" idx="3"/>
          </p:cNvCxnSpPr>
          <p:nvPr/>
        </p:nvCxnSpPr>
        <p:spPr>
          <a:xfrm>
            <a:off x="6806379" y="2308552"/>
            <a:ext cx="1253561" cy="2684929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Kulmayhdysviiva 197"/>
          <p:cNvCxnSpPr>
            <a:stCxn id="148" idx="2"/>
          </p:cNvCxnSpPr>
          <p:nvPr/>
        </p:nvCxnSpPr>
        <p:spPr>
          <a:xfrm rot="16200000" flipH="1">
            <a:off x="9108730" y="2804630"/>
            <a:ext cx="2503269" cy="1874431"/>
          </a:xfrm>
          <a:prstGeom prst="bentConnector3">
            <a:avLst>
              <a:gd name="adj1" fmla="val 99794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Salama 199"/>
          <p:cNvSpPr/>
          <p:nvPr/>
        </p:nvSpPr>
        <p:spPr>
          <a:xfrm rot="3719161">
            <a:off x="9638185" y="2711361"/>
            <a:ext cx="564413" cy="69324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01" name="Tekstiruutu 200"/>
          <p:cNvSpPr txBox="1"/>
          <p:nvPr/>
        </p:nvSpPr>
        <p:spPr>
          <a:xfrm>
            <a:off x="9955301" y="3126694"/>
            <a:ext cx="1567530" cy="92333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Puhe- + dataviestintä ja paikkatieto</a:t>
            </a:r>
          </a:p>
        </p:txBody>
      </p:sp>
      <p:sp>
        <p:nvSpPr>
          <p:cNvPr id="204" name="Ellipsi 203"/>
          <p:cNvSpPr/>
          <p:nvPr/>
        </p:nvSpPr>
        <p:spPr>
          <a:xfrm>
            <a:off x="11353799" y="1221716"/>
            <a:ext cx="816077" cy="66414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05" name="Tekstiruutu 204"/>
          <p:cNvSpPr txBox="1"/>
          <p:nvPr/>
        </p:nvSpPr>
        <p:spPr>
          <a:xfrm>
            <a:off x="11494529" y="1300059"/>
            <a:ext cx="689785" cy="52322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Satel</a:t>
            </a:r>
            <a:r>
              <a:rPr kumimoji="0" lang="fi-F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-liitti</a:t>
            </a:r>
          </a:p>
        </p:txBody>
      </p:sp>
      <p:sp>
        <p:nvSpPr>
          <p:cNvPr id="208" name="Salama 207"/>
          <p:cNvSpPr/>
          <p:nvPr/>
        </p:nvSpPr>
        <p:spPr>
          <a:xfrm rot="3719161">
            <a:off x="10805769" y="1800079"/>
            <a:ext cx="972287" cy="1484234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221" name="Suora yhdysviiva 220"/>
          <p:cNvCxnSpPr/>
          <p:nvPr/>
        </p:nvCxnSpPr>
        <p:spPr>
          <a:xfrm>
            <a:off x="361382" y="1939491"/>
            <a:ext cx="10736306" cy="0"/>
          </a:xfrm>
          <a:prstGeom prst="line">
            <a:avLst/>
          </a:prstGeom>
          <a:ln w="444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Tekstiruutu 221"/>
          <p:cNvSpPr txBox="1"/>
          <p:nvPr/>
        </p:nvSpPr>
        <p:spPr>
          <a:xfrm>
            <a:off x="361382" y="1439721"/>
            <a:ext cx="1567530" cy="307777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Ei-turvakriittistä</a:t>
            </a:r>
          </a:p>
        </p:txBody>
      </p:sp>
      <p:sp>
        <p:nvSpPr>
          <p:cNvPr id="223" name="Tekstiruutu 222"/>
          <p:cNvSpPr txBox="1"/>
          <p:nvPr/>
        </p:nvSpPr>
        <p:spPr>
          <a:xfrm>
            <a:off x="199415" y="2070259"/>
            <a:ext cx="1567530" cy="307777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Turvakriittistä</a:t>
            </a:r>
          </a:p>
        </p:txBody>
      </p:sp>
      <p:sp>
        <p:nvSpPr>
          <p:cNvPr id="224" name="Tekstiruutu 223"/>
          <p:cNvSpPr txBox="1"/>
          <p:nvPr/>
        </p:nvSpPr>
        <p:spPr>
          <a:xfrm>
            <a:off x="280263" y="5434742"/>
            <a:ext cx="1683162" cy="307777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Paikkatieto infrasta</a:t>
            </a:r>
          </a:p>
        </p:txBody>
      </p:sp>
      <p:cxnSp>
        <p:nvCxnSpPr>
          <p:cNvPr id="226" name="Suora nuoliyhdysviiva 225"/>
          <p:cNvCxnSpPr>
            <a:stCxn id="224" idx="0"/>
          </p:cNvCxnSpPr>
          <p:nvPr/>
        </p:nvCxnSpPr>
        <p:spPr>
          <a:xfrm flipH="1" flipV="1">
            <a:off x="929189" y="4993480"/>
            <a:ext cx="192655" cy="44126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uora nuoliyhdysviiva 227"/>
          <p:cNvCxnSpPr>
            <a:stCxn id="224" idx="0"/>
          </p:cNvCxnSpPr>
          <p:nvPr/>
        </p:nvCxnSpPr>
        <p:spPr>
          <a:xfrm flipV="1">
            <a:off x="1121844" y="4993480"/>
            <a:ext cx="1687704" cy="44126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kstiruutu 228"/>
          <p:cNvSpPr txBox="1"/>
          <p:nvPr/>
        </p:nvSpPr>
        <p:spPr>
          <a:xfrm>
            <a:off x="4788758" y="5361407"/>
            <a:ext cx="1683162" cy="307777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Paikkatieto infrasta</a:t>
            </a:r>
          </a:p>
        </p:txBody>
      </p:sp>
      <p:cxnSp>
        <p:nvCxnSpPr>
          <p:cNvPr id="230" name="Suora nuoliyhdysviiva 229"/>
          <p:cNvCxnSpPr>
            <a:stCxn id="229" idx="0"/>
          </p:cNvCxnSpPr>
          <p:nvPr/>
        </p:nvCxnSpPr>
        <p:spPr>
          <a:xfrm flipH="1" flipV="1">
            <a:off x="5437684" y="4920145"/>
            <a:ext cx="192655" cy="44126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uora nuoliyhdysviiva 230"/>
          <p:cNvCxnSpPr>
            <a:stCxn id="229" idx="0"/>
          </p:cNvCxnSpPr>
          <p:nvPr/>
        </p:nvCxnSpPr>
        <p:spPr>
          <a:xfrm flipV="1">
            <a:off x="5630339" y="4920145"/>
            <a:ext cx="1687704" cy="44126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90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4" grpId="0" animBg="1"/>
      <p:bldP spid="110" grpId="0"/>
      <p:bldP spid="123" grpId="0"/>
      <p:bldP spid="147" grpId="0" animBg="1"/>
      <p:bldP spid="148" grpId="0" animBg="1"/>
      <p:bldP spid="149" grpId="0" animBg="1"/>
      <p:bldP spid="157" grpId="0" animBg="1"/>
      <p:bldP spid="158" grpId="0"/>
      <p:bldP spid="200" grpId="0" animBg="1"/>
      <p:bldP spid="201" grpId="0"/>
      <p:bldP spid="204" grpId="0" animBg="1"/>
      <p:bldP spid="205" grpId="0"/>
      <p:bldP spid="208" grpId="0" animBg="1"/>
      <p:bldP spid="2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C217D81-D574-FA01-DC1E-FD581914A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783" y="365124"/>
            <a:ext cx="5125278" cy="1652518"/>
          </a:xfrm>
        </p:spPr>
        <p:txBody>
          <a:bodyPr/>
          <a:lstStyle/>
          <a:p>
            <a:r>
              <a:rPr lang="fi-FI" dirty="0"/>
              <a:t>ETCS-ratojen rakentamissuunnitelma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18AB200E-9F6E-9666-607D-BF2186BD1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973" y="238539"/>
            <a:ext cx="6630927" cy="6300373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24ECA547-43EE-26A6-07F9-65D6FBE41D2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kstin paikkamerkki 2">
            <a:extLst>
              <a:ext uri="{FF2B5EF4-FFF2-40B4-BE49-F238E27FC236}">
                <a16:creationId xmlns:a16="http://schemas.microsoft.com/office/drawing/2014/main" id="{E8C5458C-516D-5A15-9502-6EB99489307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2017642"/>
            <a:ext cx="4608444" cy="4116325"/>
          </a:xfrm>
        </p:spPr>
        <p:txBody>
          <a:bodyPr>
            <a:normAutofit/>
          </a:bodyPr>
          <a:lstStyle/>
          <a:p>
            <a:r>
              <a:rPr lang="fi-FI" dirty="0"/>
              <a:t>Testirata tulee Kouvola-Kotka/Hamina –välille</a:t>
            </a:r>
          </a:p>
          <a:p>
            <a:r>
              <a:rPr lang="fi-FI" dirty="0"/>
              <a:t>Ensimmäinen rataosuus uudella ETCS-järjestelmällä on tarkoitus ottaa käyttöön vuonna 2026 Lielahti-Pori/Rauma -rataosalla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E754D73A-2308-FDB8-C89F-D1F083F50B56}"/>
              </a:ext>
            </a:extLst>
          </p:cNvPr>
          <p:cNvSpPr txBox="1"/>
          <p:nvPr/>
        </p:nvSpPr>
        <p:spPr>
          <a:xfrm>
            <a:off x="6221896" y="6538912"/>
            <a:ext cx="4422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Lähde: Digirata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20128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F1A015E-F06A-6262-D8A3-077379902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ETCS-laitteiden asennusten lupamenettelyt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2DBA6B5-1E2D-DBF3-3991-2F8A43439C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fi-FI" dirty="0"/>
              <a:t>Ennen kuin uutta tai muutettua rautatieliikenteen kalustoyksikköä saa käyttää EU:n rataverkossa, sille tai sen osajärjestelmälle on saatava lupa tai hyväksyntä.</a:t>
            </a:r>
          </a:p>
          <a:p>
            <a:r>
              <a:rPr lang="fi-FI" dirty="0"/>
              <a:t>Kaluston ETCS-laitteistot ovat ohjaus-, hallinta ja merkinantojärjestelmään (OHM) kuuluva osajärjestelmä, joiden asentaminen kalustoon edellyttää </a:t>
            </a:r>
            <a:r>
              <a:rPr lang="fi-FI" dirty="0" err="1"/>
              <a:t>markkinoillesaattamisluvan</a:t>
            </a:r>
            <a:r>
              <a:rPr lang="fi-FI" dirty="0"/>
              <a:t> tai tyyppihyväksynnän</a:t>
            </a:r>
          </a:p>
          <a:p>
            <a:r>
              <a:rPr lang="fi-FI" dirty="0"/>
              <a:t>Lupahakemus toimitetaan keskitetyn palvelupisteen One Stop Shopin (OSS) kautta </a:t>
            </a:r>
            <a:r>
              <a:rPr lang="fi-FI" dirty="0" err="1"/>
              <a:t>Traficomille</a:t>
            </a:r>
            <a:endParaRPr lang="fi-FI" dirty="0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AF873290-F900-262D-FCE2-954E9FB7815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91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5D796B5-E114-930B-7299-B4B8347C9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Tilanne muissa maissa - Ruotsi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1DBBDEC-3067-5447-F5BC-B273B6DF3D4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/>
              <a:t>Botnia-rata valmistui 2010 Ruotsissa välille Nylund-</a:t>
            </a:r>
            <a:r>
              <a:rPr lang="fi-FI" dirty="0" err="1"/>
              <a:t>Umeå</a:t>
            </a:r>
            <a:r>
              <a:rPr lang="fi-FI" dirty="0"/>
              <a:t> ja se on Ruotsin ensimmäinen ERTMS-rata. Rata on tehty ERTMS-tasolle 2, jolloin siellä ei ole näkyviä opasteita.</a:t>
            </a:r>
          </a:p>
          <a:p>
            <a:r>
              <a:rPr lang="fi-FI" dirty="0"/>
              <a:t>Ruotsissa valtio ei ole tukenut suoraan kaluston varustamista ETCS-laitteilla. </a:t>
            </a:r>
            <a:r>
              <a:rPr lang="fi-FI" dirty="0" err="1"/>
              <a:t>Trafikverket</a:t>
            </a:r>
            <a:r>
              <a:rPr lang="fi-FI" dirty="0"/>
              <a:t> on kuitenkin koordinoinut rautatieyritysten hakemuksia laitteiden CEF-tuelle.</a:t>
            </a:r>
          </a:p>
          <a:p>
            <a:r>
              <a:rPr lang="fi-FI" dirty="0" err="1"/>
              <a:t>CEF:in</a:t>
            </a:r>
            <a:r>
              <a:rPr lang="fi-FI" dirty="0"/>
              <a:t> puitteissa Ruotsin ERTMS-selvitys- ja toteutusprojekteihin on myönnetty kaluston varustamiseen yli 43 M€  eli 50 prosenttia kyseisten hankkeiden kustannuksista.</a:t>
            </a:r>
          </a:p>
          <a:p>
            <a:r>
              <a:rPr lang="fi-FI" dirty="0"/>
              <a:t>Ruotsissa oli vuoden 2021 lopulla arviolta 250-300 ETCS-varusteltua kalustoyksikköä.</a:t>
            </a:r>
          </a:p>
          <a:p>
            <a:r>
              <a:rPr lang="fi-FI" dirty="0"/>
              <a:t>Yksittäisten kalustoyksiköiden ETCS-laitteiden hyväksyttämiskustannus oli vuoden 2013 tienoilla jopa 1,0-1,5 M€. Myöhemmin kustannus on painunut lähemmäs 0,5 M€. Sarjoissa tehtävissä hyväksynnöissä kustannusten on arvioitu  saatavan putoamaan jopa tasolle 200-300 k€ per yksikkö.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4AFF07D9-D101-B331-28B9-7C87FD83E0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66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5D796B5-E114-930B-7299-B4B8347C9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Tilanne muissa maissa - Norja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1DBBDEC-3067-5447-F5BC-B273B6DF3D4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fi-FI" dirty="0"/>
              <a:t>Norjassa valtio tukee rautatiekaluston omistajia kaluston varustamisessa ERTMS-laitteilla.</a:t>
            </a:r>
          </a:p>
          <a:p>
            <a:r>
              <a:rPr lang="fi-FI" dirty="0"/>
              <a:t>Tuen suuruus voi olla jopa 50 % toteutuneista kustannuksista. Edellytyksenä tuen saamiselle on, että kaluston omistaja:</a:t>
            </a:r>
          </a:p>
          <a:p>
            <a:pPr lvl="1"/>
            <a:r>
              <a:rPr lang="fi-FI" dirty="0"/>
              <a:t>omistaa kalustoa, joka liikennöi Norjan rataverkolla,</a:t>
            </a:r>
          </a:p>
          <a:p>
            <a:pPr lvl="1"/>
            <a:r>
              <a:rPr lang="fi-FI" dirty="0"/>
              <a:t>on allekirjoittanut yhteistyösopimuksen </a:t>
            </a:r>
            <a:r>
              <a:rPr lang="fi-FI" dirty="0" err="1"/>
              <a:t>Bane</a:t>
            </a:r>
            <a:r>
              <a:rPr lang="fi-FI" dirty="0"/>
              <a:t> </a:t>
            </a:r>
            <a:r>
              <a:rPr lang="fi-FI" dirty="0" err="1"/>
              <a:t>NOR:in</a:t>
            </a:r>
            <a:r>
              <a:rPr lang="fi-FI" dirty="0"/>
              <a:t> kanssa ja</a:t>
            </a:r>
          </a:p>
          <a:p>
            <a:pPr lvl="1"/>
            <a:r>
              <a:rPr lang="fi-FI" dirty="0"/>
              <a:t>on allekirjoittanut sopimuksen ERTMS-laitteiston hankinnasta puitesopimuksessa valitun toimittajan kanssa.</a:t>
            </a:r>
          </a:p>
          <a:p>
            <a:r>
              <a:rPr lang="fi-FI" dirty="0" err="1"/>
              <a:t>Bane</a:t>
            </a:r>
            <a:r>
              <a:rPr lang="fi-FI" dirty="0"/>
              <a:t> NOR vetää ERTMS-laitteiston hankintaa ja on neuvotellut puitesopimuksen laitteistojen hankinnasta. Toimittajaksi on valittu Alstom.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4AFF07D9-D101-B331-28B9-7C87FD83E0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58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5D796B5-E114-930B-7299-B4B8347C9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Tilanne muissa maissa - Tanska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1DBBDEC-3067-5447-F5BC-B273B6DF3D4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i-FI" dirty="0"/>
              <a:t>Tanskassa kaikkien ostoliikenteessä käytettävien matkustajajunien ja </a:t>
            </a:r>
            <a:r>
              <a:rPr lang="fi-FI" dirty="0" err="1"/>
              <a:t>ratatökaluston</a:t>
            </a:r>
            <a:r>
              <a:rPr lang="fi-FI" dirty="0"/>
              <a:t> ERTMS-varustelun organisoi </a:t>
            </a:r>
            <a:r>
              <a:rPr lang="fi-FI" dirty="0" err="1"/>
              <a:t>Banedanmarkin</a:t>
            </a:r>
            <a:r>
              <a:rPr lang="fi-FI" dirty="0"/>
              <a:t> alainen </a:t>
            </a:r>
            <a:r>
              <a:rPr lang="fi-FI" dirty="0" err="1"/>
              <a:t>Signalprogrammet</a:t>
            </a:r>
            <a:endParaRPr lang="fi-FI" dirty="0"/>
          </a:p>
          <a:p>
            <a:r>
              <a:rPr lang="fi-FI" dirty="0" err="1"/>
              <a:t>Banedanmarkilla</a:t>
            </a:r>
            <a:r>
              <a:rPr lang="fi-FI" dirty="0"/>
              <a:t> on sopimus Alstomin kanssa kaiken olemassa olevan kaluston ERTMS-varustelusta</a:t>
            </a:r>
          </a:p>
          <a:p>
            <a:r>
              <a:rPr lang="fi-FI" dirty="0" err="1"/>
              <a:t>Banedanmark</a:t>
            </a:r>
            <a:r>
              <a:rPr lang="fi-FI" dirty="0"/>
              <a:t> omistaa suurelta osin ratatyökaluston ja vuokraa sitä rautatieyrityksille. Yritysten omistama ratatyökalusto on pääasiassa kaksitiekalustoa</a:t>
            </a:r>
          </a:p>
          <a:p>
            <a:r>
              <a:rPr lang="fi-FI" dirty="0"/>
              <a:t>Erityispiirteenä olemassa olevan kaluston varustamisessa on, että </a:t>
            </a:r>
            <a:r>
              <a:rPr lang="fi-FI" dirty="0" err="1"/>
              <a:t>Banedanmark</a:t>
            </a:r>
            <a:r>
              <a:rPr lang="fi-FI" dirty="0"/>
              <a:t> omistaa ja hyväksyttää veturilaitteet. Kaluston omistaja/haltija saa laitteen käyttöönsä ilmaiseksi ja vastaa vain laitteiden kunnossapitokustannuksista</a:t>
            </a:r>
          </a:p>
          <a:p>
            <a:r>
              <a:rPr lang="fi-FI" dirty="0" err="1"/>
              <a:t>Banedanmark</a:t>
            </a:r>
            <a:r>
              <a:rPr lang="fi-FI" dirty="0"/>
              <a:t> ja Tanskan rautateiden turvallisuusviranomainen (NSA DK) ovat sopineet sarjahyväksyntään liittyvistä menettelyistä. Sarjan ensimmäisen yksikön hyväksyttäminen on se iso työ, mutta sen jälkeinen sarjahyväksyntä toimii suhteellisen yksinkertaisesti </a:t>
            </a:r>
            <a:r>
              <a:rPr lang="fi-FI" dirty="0" err="1"/>
              <a:t>OSS:in</a:t>
            </a:r>
            <a:r>
              <a:rPr lang="fi-FI" dirty="0"/>
              <a:t> kautta.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4AFF07D9-D101-B331-28B9-7C87FD83E0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53383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6C74D751-B986-4A33-B5A6-081296BA73BF}" vid="{407FEAC4-691F-4246-A9FD-22A5F0DA5B18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xml_kameleon>
  <dlevelofprotection/>
  <dconfidentiality/>
  <dsecrecy/>
  <ddecree/>
  <subtitle/>
</xml_kameleon>
</file>

<file path=customXml/item2.xml><?xml version="1.0" encoding="utf-8"?>
<livi_kameleon xmlns="" xmlns:xsi="http://www.w3.org/2001/XMLSchema-instance">
  <tyyppi>Esitys</tyyppi>
  <title>Kaluston ETCS-varustelu</title>
  <author>Hannu Heikkilä</author>
  <paivays>14.3.2023</paivays>
</livi_kameleon>
</file>

<file path=customXml/itemProps1.xml><?xml version="1.0" encoding="utf-8"?>
<ds:datastoreItem xmlns:ds="http://schemas.openxmlformats.org/officeDocument/2006/customXml" ds:itemID="{D62C9EA0-DCAA-4D4F-B62D-470DF84DE256}">
  <ds:schemaRefs/>
</ds:datastoreItem>
</file>

<file path=customXml/itemProps2.xml><?xml version="1.0" encoding="utf-8"?>
<ds:datastoreItem xmlns:ds="http://schemas.openxmlformats.org/officeDocument/2006/customXml" ds:itemID="{B8E17965-31B1-4FD3-B244-8047553F6AA1}">
  <ds:schemaRefs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574</TotalTime>
  <Words>584</Words>
  <Application>Microsoft Office PowerPoint</Application>
  <PresentationFormat>Laajakuva</PresentationFormat>
  <Paragraphs>76</Paragraphs>
  <Slides>10</Slides>
  <Notes>8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10</vt:i4>
      </vt:variant>
    </vt:vector>
  </HeadingPairs>
  <TitlesOfParts>
    <vt:vector size="15" baseType="lpstr">
      <vt:lpstr>Arial</vt:lpstr>
      <vt:lpstr>Calibri</vt:lpstr>
      <vt:lpstr>Felbridge Pro</vt:lpstr>
      <vt:lpstr>Tahoma</vt:lpstr>
      <vt:lpstr>vayla_uusi2023</vt:lpstr>
      <vt:lpstr>Kaluston ETCS-varustelu</vt:lpstr>
      <vt:lpstr>ETCS-kulunvalvonta</vt:lpstr>
      <vt:lpstr>ETCS-kulunvalvonta</vt:lpstr>
      <vt:lpstr>PowerPoint-esitys</vt:lpstr>
      <vt:lpstr>ETCS-ratojen rakentamissuunnitelma</vt:lpstr>
      <vt:lpstr>ETCS-laitteiden asennusten lupamenettelyt</vt:lpstr>
      <vt:lpstr>Tilanne muissa maissa - Ruotsi</vt:lpstr>
      <vt:lpstr>Tilanne muissa maissa - Norja</vt:lpstr>
      <vt:lpstr>Tilanne muissa maissa - Tanska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Kaluston ETCS-varustelu</dc:title>
  <dc:creator>Hannu Heikkilä</dc:creator>
  <cp:keywords/>
  <cp:lastModifiedBy>Heikkilä Hannu</cp:lastModifiedBy>
  <cp:revision>10</cp:revision>
  <dcterms:created xsi:type="dcterms:W3CDTF">2023-03-10T08:31:40Z</dcterms:created>
  <dcterms:modified xsi:type="dcterms:W3CDTF">2023-03-13T11:52:43Z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473.707.02.001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02.001 / 30.1.2023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/>
  </property>
  <property fmtid="{D5CDD505-2E9C-101B-9397-08002B2CF9AE}" pid="22" name="dvNumbering">
    <vt:lpwstr>0</vt:lpwstr>
  </property>
  <property fmtid="{D5CDD505-2E9C-101B-9397-08002B2CF9AE}" pid="23" name="dvDUname">
    <vt:lpwstr>Hannu Heikkilä</vt:lpwstr>
  </property>
  <property fmtid="{D5CDD505-2E9C-101B-9397-08002B2CF9AE}" pid="24" name="dvDUFname">
    <vt:lpwstr>Hannu</vt:lpwstr>
  </property>
  <property fmtid="{D5CDD505-2E9C-101B-9397-08002B2CF9AE}" pid="25" name="dvDULname">
    <vt:lpwstr>Heikkilä</vt:lpwstr>
  </property>
  <property fmtid="{D5CDD505-2E9C-101B-9397-08002B2CF9AE}" pid="26" name="dvDUBusinessarea">
    <vt:lpwstr/>
  </property>
  <property fmtid="{D5CDD505-2E9C-101B-9397-08002B2CF9AE}" pid="27" name="dvDUdepartment">
    <vt:lpwstr/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title">
    <vt:lpwstr>Kaluston ETCS-varustelu</vt:lpwstr>
  </property>
  <property fmtid="{D5CDD505-2E9C-101B-9397-08002B2CF9AE}" pid="39" name="author">
    <vt:lpwstr>Hannu Heikkilä</vt:lpwstr>
  </property>
  <property fmtid="{D5CDD505-2E9C-101B-9397-08002B2CF9AE}" pid="40" name="paivays">
    <vt:filetime>2023-03-09T22:00:00Z</vt:filetime>
  </property>
  <property fmtid="{D5CDD505-2E9C-101B-9397-08002B2CF9AE}" pid="41" name="subtitle">
    <vt:lpwstr/>
  </property>
</Properties>
</file>