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1C_32709A1C.xml" ContentType="application/vnd.ms-powerpoint.comments+xml"/>
  <Override PartName="/ppt/comments/modernComment_723_DF2CDF4E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  <p:sldMasterId id="2147483748" r:id="rId7"/>
  </p:sldMasterIdLst>
  <p:notesMasterIdLst>
    <p:notesMasterId r:id="rId24"/>
  </p:notesMasterIdLst>
  <p:sldIdLst>
    <p:sldId id="1809" r:id="rId8"/>
    <p:sldId id="1810" r:id="rId9"/>
    <p:sldId id="1817" r:id="rId10"/>
    <p:sldId id="1818" r:id="rId11"/>
    <p:sldId id="1825" r:id="rId12"/>
    <p:sldId id="1812" r:id="rId13"/>
    <p:sldId id="1808" r:id="rId14"/>
    <p:sldId id="1820" r:id="rId15"/>
    <p:sldId id="1826" r:id="rId16"/>
    <p:sldId id="1822" r:id="rId17"/>
    <p:sldId id="1827" r:id="rId18"/>
    <p:sldId id="1828" r:id="rId19"/>
    <p:sldId id="1829" r:id="rId20"/>
    <p:sldId id="1830" r:id="rId21"/>
    <p:sldId id="1831" r:id="rId22"/>
    <p:sldId id="1823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C3E496-F960-CBD2-734A-FB14580E6B11}" name="Sinituuli Untamala" initials="SU" userId="S::sinituuli.untamala@sitowise.com::2bafd0e7-3e91-4953-9bc1-cb4a2c869a3b" providerId="AD"/>
  <p188:author id="{1A2F0EB5-8A14-30B5-F66D-718A31504704}" name="Rosa-Maria Kari" initials="RK" userId="S::rosa-maria.kari@sitowise.com::3205d011-22e3-4f58-90af-06ee8319669b" providerId="AD"/>
  <p188:author id="{533DDDF1-A82A-A263-CF00-A98110FC8F6F}" name="Wuori Marja" initials="WM" userId="S::marja.wuori@vayla.fi::caaa718b-b82e-4a9e-947d-cfb4a2c9683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 Fabritius" initials="MF" lastIdx="16" clrIdx="0">
    <p:extLst>
      <p:ext uri="{19B8F6BF-5375-455C-9EA6-DF929625EA0E}">
        <p15:presenceInfo xmlns:p15="http://schemas.microsoft.com/office/powerpoint/2012/main" userId="S::Mari.Fabritius@sitowise.com::fa21a867-a68b-41d8-aade-712210f68576" providerId="AD"/>
      </p:ext>
    </p:extLst>
  </p:cmAuthor>
  <p:cmAuthor id="2" name="Annika Myrsky" initials="AM" lastIdx="11" clrIdx="1">
    <p:extLst>
      <p:ext uri="{19B8F6BF-5375-455C-9EA6-DF929625EA0E}">
        <p15:presenceInfo xmlns:p15="http://schemas.microsoft.com/office/powerpoint/2012/main" userId="S::Annika.Myrsky@sitowise.com::fe8e37f0-d4f3-4586-95d5-77413cc60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omments/modernComment_71C_32709A1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1E56B70-D6FB-4ACE-9D1D-7F9DC662A51B}" authorId="{533DDDF1-A82A-A263-CF00-A98110FC8F6F}" status="resolved" created="2024-09-18T09:48:55.92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46240284" sldId="1820"/>
      <ac:spMk id="3" creationId="{12DBA6B5-1E2D-DBF3-3991-2F8A43439CF0}"/>
      <ac:txMk cp="437">
        <ac:context len="463" hash="1930584137"/>
      </ac:txMk>
    </ac:txMkLst>
    <p188:pos x="7526483" y="3298359"/>
    <p188:txBody>
      <a:bodyPr/>
      <a:lstStyle/>
      <a:p>
        <a:r>
          <a:rPr lang="fi-FI"/>
          <a:t>Lokakuussa 2025</a:t>
        </a:r>
      </a:p>
    </p188:txBody>
  </p188:cm>
</p188:cmLst>
</file>

<file path=ppt/comments/modernComment_723_DF2CDF4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15B8C8-6C60-4C67-B55B-C7E63FFF369D}" authorId="{533DDDF1-A82A-A263-CF00-A98110FC8F6F}" status="resolved" created="2024-09-18T09:48:32.843" complete="100000">
    <pc:sldMkLst xmlns:pc="http://schemas.microsoft.com/office/powerpoint/2013/main/command">
      <pc:docMk/>
      <pc:sldMk cId="3744259918" sldId="1827"/>
    </pc:sldMkLst>
    <p188:txBody>
      <a:bodyPr/>
      <a:lstStyle/>
      <a:p>
        <a:r>
          <a:rPr lang="fi-FI"/>
          <a:t>Lelkolantiellä (yhteen)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AC96E-1DC8-4EA3-9268-8EA7D1653612}" type="datetimeFigureOut">
              <a:rPr lang="fi-FI" smtClean="0"/>
              <a:t>23.9.2024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D8B9A-264D-4165-A769-848A3FBDC0C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927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8B9A-264D-4165-A769-848A3FBDC0CD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081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8B9A-264D-4165-A769-848A3FBDC0CD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619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5277610" cy="4701002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610" h="4701002">
                <a:moveTo>
                  <a:pt x="0" y="4701002"/>
                </a:moveTo>
                <a:cubicBezTo>
                  <a:pt x="3307" y="3137314"/>
                  <a:pt x="6615" y="1573627"/>
                  <a:pt x="9922" y="9939"/>
                </a:cubicBezTo>
                <a:lnTo>
                  <a:pt x="5277610" y="0"/>
                </a:lnTo>
                <a:lnTo>
                  <a:pt x="3458766" y="4701002"/>
                </a:lnTo>
                <a:lnTo>
                  <a:pt x="0" y="47010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 algn="l">
              <a:buNone/>
              <a:defRPr sz="2000" baseline="0"/>
            </a:lvl1pPr>
          </a:lstStyle>
          <a:p>
            <a:r>
              <a:rPr lang="fi-FI"/>
              <a:t>Lisää 1. tämä kuva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593725" y="-795"/>
            <a:ext cx="5053400" cy="4691858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5245424"/>
              <a:gd name="connsiteY0" fmla="*/ 4691063 h 4701002"/>
              <a:gd name="connsiteX1" fmla="*/ 1796580 w 5245424"/>
              <a:gd name="connsiteY1" fmla="*/ 9939 h 4701002"/>
              <a:gd name="connsiteX2" fmla="*/ 3315228 w 5245424"/>
              <a:gd name="connsiteY2" fmla="*/ 0 h 4701002"/>
              <a:gd name="connsiteX3" fmla="*/ 5245424 w 5245424"/>
              <a:gd name="connsiteY3" fmla="*/ 4701002 h 4701002"/>
              <a:gd name="connsiteX4" fmla="*/ 0 w 5245424"/>
              <a:gd name="connsiteY4" fmla="*/ 4691063 h 4701002"/>
              <a:gd name="connsiteX0" fmla="*/ 0 w 5245424"/>
              <a:gd name="connsiteY0" fmla="*/ 4681919 h 4691858"/>
              <a:gd name="connsiteX1" fmla="*/ 1796580 w 5245424"/>
              <a:gd name="connsiteY1" fmla="*/ 795 h 4691858"/>
              <a:gd name="connsiteX2" fmla="*/ 3196356 w 5245424"/>
              <a:gd name="connsiteY2" fmla="*/ 0 h 4691858"/>
              <a:gd name="connsiteX3" fmla="*/ 5245424 w 5245424"/>
              <a:gd name="connsiteY3" fmla="*/ 4691858 h 4691858"/>
              <a:gd name="connsiteX4" fmla="*/ 0 w 5245424"/>
              <a:gd name="connsiteY4" fmla="*/ 4681919 h 4691858"/>
              <a:gd name="connsiteX0" fmla="*/ 0 w 5053400"/>
              <a:gd name="connsiteY0" fmla="*/ 4681919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81919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400" h="4691858">
                <a:moveTo>
                  <a:pt x="0" y="4691063"/>
                </a:moveTo>
                <a:cubicBezTo>
                  <a:pt x="741983" y="2827611"/>
                  <a:pt x="1256560" y="1465091"/>
                  <a:pt x="1796580" y="795"/>
                </a:cubicBezTo>
                <a:lnTo>
                  <a:pt x="3196356" y="0"/>
                </a:lnTo>
                <a:lnTo>
                  <a:pt x="5053400" y="4691858"/>
                </a:lnTo>
                <a:lnTo>
                  <a:pt x="0" y="46910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i-FI"/>
              <a:t>Lisää 2. tämä kuva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924312" y="0"/>
            <a:ext cx="5267688" cy="4710146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10146"/>
              <a:gd name="connsiteX1" fmla="*/ 9922 w 5277610"/>
              <a:gd name="connsiteY1" fmla="*/ 9939 h 4710146"/>
              <a:gd name="connsiteX2" fmla="*/ 5277610 w 5277610"/>
              <a:gd name="connsiteY2" fmla="*/ 0 h 4710146"/>
              <a:gd name="connsiteX3" fmla="*/ 5260134 w 5277610"/>
              <a:gd name="connsiteY3" fmla="*/ 4710146 h 4710146"/>
              <a:gd name="connsiteX4" fmla="*/ 0 w 5277610"/>
              <a:gd name="connsiteY4" fmla="*/ 4701002 h 4710146"/>
              <a:gd name="connsiteX0" fmla="*/ 1846315 w 5267693"/>
              <a:gd name="connsiteY0" fmla="*/ 4701002 h 4710146"/>
              <a:gd name="connsiteX1" fmla="*/ 5 w 5267693"/>
              <a:gd name="connsiteY1" fmla="*/ 9939 h 4710146"/>
              <a:gd name="connsiteX2" fmla="*/ 5267693 w 5267693"/>
              <a:gd name="connsiteY2" fmla="*/ 0 h 4710146"/>
              <a:gd name="connsiteX3" fmla="*/ 5250217 w 5267693"/>
              <a:gd name="connsiteY3" fmla="*/ 4710146 h 4710146"/>
              <a:gd name="connsiteX4" fmla="*/ 1846315 w 5267693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9939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795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0 w 5267688"/>
              <a:gd name="connsiteY0" fmla="*/ 4701002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46310 w 5267688"/>
              <a:gd name="connsiteY4" fmla="*/ 4701002 h 4710146"/>
              <a:gd name="connsiteX0" fmla="*/ 1873742 w 5267688"/>
              <a:gd name="connsiteY0" fmla="*/ 4710146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73742 w 5267688"/>
              <a:gd name="connsiteY4" fmla="*/ 4710146 h 471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7688" h="4710146">
                <a:moveTo>
                  <a:pt x="1873742" y="4710146"/>
                </a:moveTo>
                <a:cubicBezTo>
                  <a:pt x="1227825" y="3055018"/>
                  <a:pt x="645917" y="1601059"/>
                  <a:pt x="0" y="795"/>
                </a:cubicBezTo>
                <a:lnTo>
                  <a:pt x="5267688" y="0"/>
                </a:lnTo>
                <a:cubicBezTo>
                  <a:pt x="5261863" y="1570049"/>
                  <a:pt x="5256037" y="3140097"/>
                  <a:pt x="5250212" y="4710146"/>
                </a:cubicBezTo>
                <a:lnTo>
                  <a:pt x="1873742" y="47101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3. tämä kuva 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7431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14.7.2020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8" name="DConfidentiality">
            <a:extLst>
              <a:ext uri="{FF2B5EF4-FFF2-40B4-BE49-F238E27FC236}">
                <a16:creationId xmlns:a16="http://schemas.microsoft.com/office/drawing/2014/main" id="{4B964CBD-1E14-4B75-A614-71999FB674E4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DLevelofprotection">
            <a:extLst>
              <a:ext uri="{FF2B5EF4-FFF2-40B4-BE49-F238E27FC236}">
                <a16:creationId xmlns:a16="http://schemas.microsoft.com/office/drawing/2014/main" id="{25917711-D3ED-4E8C-BF82-DCF50F5F2EC2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DDecree">
            <a:extLst>
              <a:ext uri="{FF2B5EF4-FFF2-40B4-BE49-F238E27FC236}">
                <a16:creationId xmlns:a16="http://schemas.microsoft.com/office/drawing/2014/main" id="{F673B93A-115D-4F5C-A79F-A5F384FCDFC7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DSecrecy">
            <a:extLst>
              <a:ext uri="{FF2B5EF4-FFF2-40B4-BE49-F238E27FC236}">
                <a16:creationId xmlns:a16="http://schemas.microsoft.com/office/drawing/2014/main" id="{E04FEAB8-01C0-4796-B920-929F3D1A1E32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D12AFC57-F9B4-42CA-9516-FFCBF2E4CA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31554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463A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91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DD38F2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0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7409"/>
            <a:ext cx="3987800" cy="6737351"/>
          </a:xfrm>
          <a:solidFill>
            <a:srgbClr val="49C2F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5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9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49BE2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2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463A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21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DD38F2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3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1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12192000" cy="4720085"/>
          </a:xfrm>
          <a:custGeom>
            <a:avLst/>
            <a:gdLst>
              <a:gd name="connsiteX0" fmla="*/ 12192000 w 12192000"/>
              <a:gd name="connsiteY0" fmla="*/ 9939 h 4720085"/>
              <a:gd name="connsiteX1" fmla="*/ 12174524 w 12192000"/>
              <a:gd name="connsiteY1" fmla="*/ 4720085 h 4720085"/>
              <a:gd name="connsiteX2" fmla="*/ 8798054 w 12192000"/>
              <a:gd name="connsiteY2" fmla="*/ 4720085 h 4720085"/>
              <a:gd name="connsiteX3" fmla="*/ 6924312 w 12192000"/>
              <a:gd name="connsiteY3" fmla="*/ 10734 h 4720085"/>
              <a:gd name="connsiteX4" fmla="*/ 6790081 w 12192000"/>
              <a:gd name="connsiteY4" fmla="*/ 9144 h 4720085"/>
              <a:gd name="connsiteX5" fmla="*/ 8647125 w 12192000"/>
              <a:gd name="connsiteY5" fmla="*/ 4701002 h 4720085"/>
              <a:gd name="connsiteX6" fmla="*/ 3593725 w 12192000"/>
              <a:gd name="connsiteY6" fmla="*/ 4691063 h 4720085"/>
              <a:gd name="connsiteX7" fmla="*/ 5390305 w 12192000"/>
              <a:gd name="connsiteY7" fmla="*/ 9939 h 4720085"/>
              <a:gd name="connsiteX8" fmla="*/ 5277610 w 12192000"/>
              <a:gd name="connsiteY8" fmla="*/ 0 h 4720085"/>
              <a:gd name="connsiteX9" fmla="*/ 3458767 w 12192000"/>
              <a:gd name="connsiteY9" fmla="*/ 4701002 h 4720085"/>
              <a:gd name="connsiteX10" fmla="*/ 0 w 12192000"/>
              <a:gd name="connsiteY10" fmla="*/ 4701002 h 4720085"/>
              <a:gd name="connsiteX11" fmla="*/ 9922 w 12192000"/>
              <a:gd name="connsiteY11" fmla="*/ 9939 h 472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720085">
                <a:moveTo>
                  <a:pt x="12192000" y="9939"/>
                </a:moveTo>
                <a:cubicBezTo>
                  <a:pt x="12186175" y="1579988"/>
                  <a:pt x="12180349" y="3150036"/>
                  <a:pt x="12174524" y="4720085"/>
                </a:cubicBezTo>
                <a:lnTo>
                  <a:pt x="8798054" y="4720085"/>
                </a:lnTo>
                <a:cubicBezTo>
                  <a:pt x="8152137" y="3064957"/>
                  <a:pt x="7570229" y="1610998"/>
                  <a:pt x="6924312" y="10734"/>
                </a:cubicBezTo>
                <a:close/>
                <a:moveTo>
                  <a:pt x="6790081" y="9144"/>
                </a:moveTo>
                <a:lnTo>
                  <a:pt x="8647125" y="4701002"/>
                </a:lnTo>
                <a:lnTo>
                  <a:pt x="3593725" y="4691063"/>
                </a:lnTo>
                <a:cubicBezTo>
                  <a:pt x="4353996" y="2818467"/>
                  <a:pt x="4850285" y="1474235"/>
                  <a:pt x="5390305" y="9939"/>
                </a:cubicBezTo>
                <a:close/>
                <a:moveTo>
                  <a:pt x="5277610" y="0"/>
                </a:moveTo>
                <a:lnTo>
                  <a:pt x="3458767" y="4701002"/>
                </a:lnTo>
                <a:lnTo>
                  <a:pt x="0" y="4701002"/>
                </a:lnTo>
                <a:cubicBezTo>
                  <a:pt x="3307" y="3137314"/>
                  <a:pt x="6615" y="1573627"/>
                  <a:pt x="9922" y="99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</a:t>
            </a:r>
            <a:r>
              <a:rPr lang="fi-FI" err="1"/>
              <a:t>Kameleonin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14.7.2020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EEA14B14-60C4-4BB2-AAE3-DF41B480ACC8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DLevelofprotection">
            <a:extLst>
              <a:ext uri="{FF2B5EF4-FFF2-40B4-BE49-F238E27FC236}">
                <a16:creationId xmlns:a16="http://schemas.microsoft.com/office/drawing/2014/main" id="{5DD3C21F-DA3E-4BE7-AAC4-310C4E77212E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E78352A8-ED6D-4F6E-BFE7-FD1EC319D79A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8E73515E-696E-4CE4-8D36-10D1C0A0DD9C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3C3268B-385E-41BC-B0E9-2A8D21E50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0229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3486" y="0"/>
            <a:ext cx="3987800" cy="6737351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77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49C2F0"/>
          </a:solidFill>
        </p:spPr>
        <p:txBody>
          <a:bodyPr lIns="396000" tIns="1188000" rIns="396000" bIns="46800"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98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7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9BE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01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63A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55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DD38F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60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elta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C3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7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ihreä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8DCB6D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2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8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>
                <a:effectLst/>
                <a:latin typeface="Segoe UI" panose="020B0502040204020203" pitchFamily="34" charset="0"/>
              </a:rPr>
              <a:t>tai esim. omista tiedostoista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1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623888" y="752474"/>
            <a:ext cx="3919537" cy="4054955"/>
          </a:xfrm>
        </p:spPr>
        <p:txBody>
          <a:bodyPr/>
          <a:lstStyle>
            <a:lvl1pPr marL="0" indent="0">
              <a:buFontTx/>
              <a:buNone/>
              <a:defRPr b="1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Exo 2" charset="0"/>
                <a:ea typeface="Exo 2" charset="0"/>
                <a:cs typeface="Exo 2" charset="0"/>
              </a:defRPr>
            </a:lvl3pPr>
            <a:lvl4pPr>
              <a:defRPr>
                <a:latin typeface="Exo 2" charset="0"/>
                <a:ea typeface="Exo 2" charset="0"/>
                <a:cs typeface="Exo 2" charset="0"/>
              </a:defRPr>
            </a:lvl4pPr>
            <a:lvl5pPr>
              <a:defRPr>
                <a:latin typeface="Exo 2" charset="0"/>
                <a:ea typeface="Exo 2" charset="0"/>
                <a:cs typeface="Exo 2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33135" y="0"/>
            <a:ext cx="6758866" cy="673735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>
                  <a:noFill/>
                </a:ln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/>
              <a:t>Lisää kuva </a:t>
            </a:r>
            <a:r>
              <a:rPr lang="fi-FI" err="1"/>
              <a:t>Kameleonin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B1DFFF8-D476-44B3-90F4-D2B5A632F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62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49C2F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62524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88497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53927"/>
            <a:ext cx="5155670" cy="6737350"/>
          </a:xfrm>
          <a:solidFill>
            <a:srgbClr val="049BE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45590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63A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08984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0"/>
            <a:ext cx="5155670" cy="6737350"/>
          </a:xfrm>
          <a:solidFill>
            <a:srgbClr val="DD38F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8071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C3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22191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8DCB6D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75271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88349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49801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Kuva, joka sisältää kohteen kukka&#10;&#10;Kuvaus luotu automaattisesti">
            <a:extLst>
              <a:ext uri="{FF2B5EF4-FFF2-40B4-BE49-F238E27FC236}">
                <a16:creationId xmlns:a16="http://schemas.microsoft.com/office/drawing/2014/main" id="{B3D212B4-2A4C-43AA-9CF7-1BD656D53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"/>
          <a:stretch/>
        </p:blipFill>
        <p:spPr>
          <a:xfrm>
            <a:off x="0" y="0"/>
            <a:ext cx="12192000" cy="673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0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526" y="18720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1. tämä kuva </a:t>
            </a:r>
            <a:r>
              <a:rPr lang="fi-FI" err="1"/>
              <a:t>Kameleonin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29862" y="18720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2. tämä kuva </a:t>
            </a:r>
            <a:r>
              <a:rPr lang="fi-FI" err="1"/>
              <a:t>Kameleonin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526" y="3425619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3. tämä kuva </a:t>
            </a:r>
            <a:r>
              <a:rPr lang="fi-FI" err="1"/>
              <a:t>Kameleonin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29862" y="3425619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4. tämä kuva </a:t>
            </a:r>
            <a:r>
              <a:rPr lang="fi-FI" err="1"/>
              <a:t>Kameleonin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0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17336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117336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1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B3A6A6C-65F3-42AD-AF0D-BCD705177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00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two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1905000"/>
            <a:ext cx="4947604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4"/>
          </p:nvPr>
        </p:nvSpPr>
        <p:spPr>
          <a:xfrm>
            <a:off x="5996197" y="1909763"/>
            <a:ext cx="5357602" cy="39973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9054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vay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02169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9D0EB043-CA1E-AC09-354B-2AB400561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457200"/>
            <a:ext cx="5198400" cy="1602000"/>
          </a:xfrm>
        </p:spPr>
        <p:txBody>
          <a:bodyPr anchor="ctr">
            <a:normAutofit/>
          </a:bodyPr>
          <a:lstStyle>
            <a:lvl1pPr algn="l">
              <a:defRPr sz="3200" b="1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C0A0CC28-71E9-C488-EDD5-3D5A405D3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00" y="2059200"/>
            <a:ext cx="3931200" cy="986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B3795109-526B-31FD-2547-2E8C6C62E7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8800" y="3096000"/>
            <a:ext cx="2160000" cy="216000"/>
          </a:xfrm>
        </p:spPr>
        <p:txBody>
          <a:bodyPr vert="horz" lIns="0" tIns="0" rIns="0" bIns="0" rtlCol="0" anchor="t" anchorCtr="0"/>
          <a:lstStyle>
            <a:lvl1pPr>
              <a:defRPr lang="en-US" sz="1400" smtClean="0"/>
            </a:lvl1pPr>
          </a:lstStyle>
          <a:p>
            <a:r>
              <a:rPr lang="fi-FI"/>
              <a:t>NN NN</a:t>
            </a:r>
          </a:p>
        </p:txBody>
      </p:sp>
      <p:sp>
        <p:nvSpPr>
          <p:cNvPr id="15" name="duser_1">
            <a:extLst>
              <a:ext uri="{FF2B5EF4-FFF2-40B4-BE49-F238E27FC236}">
                <a16:creationId xmlns:a16="http://schemas.microsoft.com/office/drawing/2014/main" id="{384B469D-48C8-2202-9444-3E26CCDDE2E9}"/>
              </a:ext>
            </a:extLst>
          </p:cNvPr>
          <p:cNvSpPr txBox="1">
            <a:spLocks/>
          </p:cNvSpPr>
          <p:nvPr userDrawn="1"/>
        </p:nvSpPr>
        <p:spPr>
          <a:xfrm>
            <a:off x="928799" y="3420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16" name="duser_2">
            <a:extLst>
              <a:ext uri="{FF2B5EF4-FFF2-40B4-BE49-F238E27FC236}">
                <a16:creationId xmlns:a16="http://schemas.microsoft.com/office/drawing/2014/main" id="{21C13BDF-CE13-A8A8-374A-828D070C76AB}"/>
              </a:ext>
            </a:extLst>
          </p:cNvPr>
          <p:cNvSpPr txBox="1">
            <a:spLocks/>
          </p:cNvSpPr>
          <p:nvPr userDrawn="1"/>
        </p:nvSpPr>
        <p:spPr>
          <a:xfrm>
            <a:off x="3239999" y="3096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17" name="duser_3">
            <a:extLst>
              <a:ext uri="{FF2B5EF4-FFF2-40B4-BE49-F238E27FC236}">
                <a16:creationId xmlns:a16="http://schemas.microsoft.com/office/drawing/2014/main" id="{81945E5C-D926-6141-D2D2-B11128E22045}"/>
              </a:ext>
            </a:extLst>
          </p:cNvPr>
          <p:cNvSpPr txBox="1">
            <a:spLocks/>
          </p:cNvSpPr>
          <p:nvPr userDrawn="1"/>
        </p:nvSpPr>
        <p:spPr>
          <a:xfrm>
            <a:off x="3239999" y="3420000"/>
            <a:ext cx="216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758F4-D5A6-6EF5-F877-51D1432C6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800" y="3600000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18.4.2023</a:t>
            </a:r>
            <a:endParaRPr lang="en-US"/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7CA352CF-2876-B635-B133-F5D57F3531C2}"/>
              </a:ext>
            </a:extLst>
          </p:cNvPr>
          <p:cNvSpPr txBox="1">
            <a:spLocks/>
          </p:cNvSpPr>
          <p:nvPr userDrawn="1"/>
        </p:nvSpPr>
        <p:spPr>
          <a:xfrm>
            <a:off x="838800" y="4320000"/>
            <a:ext cx="1811094" cy="21600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704FB1C0-8CE8-9326-EA85-86F137F51779}"/>
              </a:ext>
            </a:extLst>
          </p:cNvPr>
          <p:cNvSpPr txBox="1">
            <a:spLocks/>
          </p:cNvSpPr>
          <p:nvPr userDrawn="1"/>
        </p:nvSpPr>
        <p:spPr>
          <a:xfrm>
            <a:off x="2616249" y="4320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36D4D699-55A8-C147-9313-552C607E8A0D}"/>
              </a:ext>
            </a:extLst>
          </p:cNvPr>
          <p:cNvSpPr txBox="1">
            <a:spLocks/>
          </p:cNvSpPr>
          <p:nvPr userDrawn="1"/>
        </p:nvSpPr>
        <p:spPr>
          <a:xfrm>
            <a:off x="838800" y="4572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CF45415-D8F0-70FA-28BC-973F905675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37200" y="0"/>
            <a:ext cx="6156000" cy="2621118"/>
          </a:xfrm>
          <a:custGeom>
            <a:avLst/>
            <a:gdLst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3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5" fmla="*/ 0 w 6156000"/>
              <a:gd name="connsiteY5" fmla="*/ 3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47687 w 6156000"/>
              <a:gd name="connsiteY3" fmla="*/ 1739969 h 2621118"/>
              <a:gd name="connsiteX4" fmla="*/ 0 w 6156000"/>
              <a:gd name="connsiteY4" fmla="*/ 2621118 h 2621118"/>
              <a:gd name="connsiteX0" fmla="*/ 0 w 6164312"/>
              <a:gd name="connsiteY0" fmla="*/ 2621118 h 2621118"/>
              <a:gd name="connsiteX1" fmla="*/ 721043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  <a:gd name="connsiteX0" fmla="*/ 0 w 6164312"/>
              <a:gd name="connsiteY0" fmla="*/ 2621118 h 2621118"/>
              <a:gd name="connsiteX1" fmla="*/ 679479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4312" h="2621118">
                <a:moveTo>
                  <a:pt x="0" y="2621118"/>
                </a:moveTo>
                <a:lnTo>
                  <a:pt x="679479" y="0"/>
                </a:lnTo>
                <a:lnTo>
                  <a:pt x="6156000" y="318"/>
                </a:lnTo>
                <a:cubicBezTo>
                  <a:pt x="6158771" y="643933"/>
                  <a:pt x="6161541" y="1287547"/>
                  <a:pt x="6164312" y="1931162"/>
                </a:cubicBezTo>
                <a:lnTo>
                  <a:pt x="0" y="2621118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Lisää 1. kuva kuvagalleriasta, Väylän kuvapankista tai omista tiedostoista</a:t>
            </a:r>
            <a:endParaRPr lang="en-US"/>
          </a:p>
          <a:p>
            <a:endParaRPr lang="fi-FI"/>
          </a:p>
        </p:txBody>
      </p:sp>
      <p:sp>
        <p:nvSpPr>
          <p:cNvPr id="3" name="Kuvan paikkamerkki 11">
            <a:extLst>
              <a:ext uri="{FF2B5EF4-FFF2-40B4-BE49-F238E27FC236}">
                <a16:creationId xmlns:a16="http://schemas.microsoft.com/office/drawing/2014/main" id="{213398F5-290C-A9DF-6523-5B429DFCCF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30289" y="1998000"/>
            <a:ext cx="6459311" cy="3207600"/>
          </a:xfrm>
          <a:custGeom>
            <a:avLst/>
            <a:gdLst>
              <a:gd name="connsiteX0" fmla="*/ 0 w 6469200"/>
              <a:gd name="connsiteY0" fmla="*/ 0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0 w 6469200"/>
              <a:gd name="connsiteY4" fmla="*/ 0 h 3207600"/>
              <a:gd name="connsiteX0" fmla="*/ 261257 w 6469200"/>
              <a:gd name="connsiteY0" fmla="*/ 718457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261257 w 6469200"/>
              <a:gd name="connsiteY4" fmla="*/ 718457 h 3207600"/>
              <a:gd name="connsiteX0" fmla="*/ 111968 w 6319911"/>
              <a:gd name="connsiteY0" fmla="*/ 718457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11968 w 6319911"/>
              <a:gd name="connsiteY4" fmla="*/ 718457 h 3207600"/>
              <a:gd name="connsiteX0" fmla="*/ 158621 w 6319911"/>
              <a:gd name="connsiteY0" fmla="*/ 699796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58621 w 6319911"/>
              <a:gd name="connsiteY4" fmla="*/ 699796 h 3207600"/>
              <a:gd name="connsiteX0" fmla="*/ 270589 w 6431879"/>
              <a:gd name="connsiteY0" fmla="*/ 699796 h 3207600"/>
              <a:gd name="connsiteX1" fmla="*/ 6431879 w 6431879"/>
              <a:gd name="connsiteY1" fmla="*/ 0 h 3207600"/>
              <a:gd name="connsiteX2" fmla="*/ 6431879 w 6431879"/>
              <a:gd name="connsiteY2" fmla="*/ 3207600 h 3207600"/>
              <a:gd name="connsiteX3" fmla="*/ 0 w 6431879"/>
              <a:gd name="connsiteY3" fmla="*/ 1696040 h 3207600"/>
              <a:gd name="connsiteX4" fmla="*/ 270589 w 6431879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9311" h="3207600">
                <a:moveTo>
                  <a:pt x="298021" y="699796"/>
                </a:moveTo>
                <a:lnTo>
                  <a:pt x="6459311" y="0"/>
                </a:lnTo>
                <a:lnTo>
                  <a:pt x="6459311" y="3207600"/>
                </a:lnTo>
                <a:lnTo>
                  <a:pt x="0" y="1824056"/>
                </a:lnTo>
                <a:lnTo>
                  <a:pt x="298021" y="699796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Lisää 2. kuva kuvagalleriasta, Väylän kuvapankista tai omista tiedostoista</a:t>
            </a:r>
            <a:endParaRPr lang="en-US"/>
          </a:p>
          <a:p>
            <a:endParaRPr lang="fi-FI"/>
          </a:p>
        </p:txBody>
      </p:sp>
      <p:pic>
        <p:nvPicPr>
          <p:cNvPr id="2" name="Picture 14" descr="Väyläviraston logo">
            <a:extLst>
              <a:ext uri="{FF2B5EF4-FFF2-40B4-BE49-F238E27FC236}">
                <a16:creationId xmlns:a16="http://schemas.microsoft.com/office/drawing/2014/main" id="{5E12AA34-FFF2-FE13-8019-1E02E25CAC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5124315"/>
            <a:ext cx="1673549" cy="1394625"/>
          </a:xfrm>
          <a:prstGeom prst="rect">
            <a:avLst/>
          </a:prstGeom>
        </p:spPr>
      </p:pic>
      <p:sp>
        <p:nvSpPr>
          <p:cNvPr id="35" name="eukarelialogoplaceholder">
            <a:extLst>
              <a:ext uri="{FF2B5EF4-FFF2-40B4-BE49-F238E27FC236}">
                <a16:creationId xmlns:a16="http://schemas.microsoft.com/office/drawing/2014/main" id="{831C392D-7A55-F2F2-6708-FC7C0AD60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364273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36" name="eulogotenplaceholder">
            <a:extLst>
              <a:ext uri="{FF2B5EF4-FFF2-40B4-BE49-F238E27FC236}">
                <a16:creationId xmlns:a16="http://schemas.microsoft.com/office/drawing/2014/main" id="{3E1949BE-72A6-B501-1B87-1ADB8B279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589741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37" name="eulogoplaceholder">
            <a:extLst>
              <a:ext uri="{FF2B5EF4-FFF2-40B4-BE49-F238E27FC236}">
                <a16:creationId xmlns:a16="http://schemas.microsoft.com/office/drawing/2014/main" id="{1B9C94C1-FC64-6CE5-CB5C-F93889A10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344806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38" name="eufinancelogoplaceholder">
            <a:extLst>
              <a:ext uri="{FF2B5EF4-FFF2-40B4-BE49-F238E27FC236}">
                <a16:creationId xmlns:a16="http://schemas.microsoft.com/office/drawing/2014/main" id="{8EB54258-FC49-62FB-FC67-94DFDD350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589741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4" name="Freeform: Shape 13">
            <a:extLst>
              <a:ext uri="{FF2B5EF4-FFF2-40B4-BE49-F238E27FC236}">
                <a16:creationId xmlns:a16="http://schemas.microsoft.com/office/drawing/2014/main" id="{1DF13E9C-88E0-9FAE-ED4D-11B2B2C4C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42529" y="3889679"/>
            <a:ext cx="7249471" cy="2966677"/>
          </a:xfrm>
          <a:custGeom>
            <a:avLst/>
            <a:gdLst>
              <a:gd name="connsiteX0" fmla="*/ 7249471 w 7249471"/>
              <a:gd name="connsiteY0" fmla="*/ 1375031 h 2966677"/>
              <a:gd name="connsiteX1" fmla="*/ 7249471 w 7249471"/>
              <a:gd name="connsiteY1" fmla="*/ 2966677 h 2966677"/>
              <a:gd name="connsiteX2" fmla="*/ 0 w 7249471"/>
              <a:gd name="connsiteY2" fmla="*/ 2966677 h 2966677"/>
              <a:gd name="connsiteX3" fmla="*/ 765931 w 7249471"/>
              <a:gd name="connsiteY3" fmla="*/ 0 h 2966677"/>
              <a:gd name="connsiteX4" fmla="*/ 7249471 w 7249471"/>
              <a:gd name="connsiteY4" fmla="*/ 1375031 h 296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471" h="2966677">
                <a:moveTo>
                  <a:pt x="7249471" y="1375031"/>
                </a:moveTo>
                <a:lnTo>
                  <a:pt x="7249471" y="2966677"/>
                </a:lnTo>
                <a:lnTo>
                  <a:pt x="0" y="2966677"/>
                </a:lnTo>
                <a:lnTo>
                  <a:pt x="765931" y="0"/>
                </a:lnTo>
                <a:lnTo>
                  <a:pt x="7249471" y="1375031"/>
                </a:lnTo>
                <a:close/>
              </a:path>
            </a:pathLst>
          </a:custGeom>
          <a:gradFill>
            <a:gsLst>
              <a:gs pos="54000">
                <a:schemeClr val="tx2"/>
              </a:gs>
              <a:gs pos="100000">
                <a:schemeClr val="accent1"/>
              </a:gs>
            </a:gsLst>
            <a:lin ang="0" scaled="0"/>
          </a:gradFill>
          <a:ln w="4832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871974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2" preserve="1" userDrawn="1">
  <p:cSld name="otsikko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ko 1">
            <a:extLst>
              <a:ext uri="{FF2B5EF4-FFF2-40B4-BE49-F238E27FC236}">
                <a16:creationId xmlns:a16="http://schemas.microsoft.com/office/drawing/2014/main" id="{DFC2DB4D-F6F1-70BF-17DD-1AA29EFBC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457200"/>
            <a:ext cx="5198400" cy="1602000"/>
          </a:xfrm>
        </p:spPr>
        <p:txBody>
          <a:bodyPr anchor="ctr">
            <a:normAutofit/>
          </a:bodyPr>
          <a:lstStyle>
            <a:lvl1pPr algn="l">
              <a:defRPr sz="3200" b="1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7" name="Alaotsikko 2">
            <a:extLst>
              <a:ext uri="{FF2B5EF4-FFF2-40B4-BE49-F238E27FC236}">
                <a16:creationId xmlns:a16="http://schemas.microsoft.com/office/drawing/2014/main" id="{6F168DCC-AB8D-D777-5744-5D09315B0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00" y="2059200"/>
            <a:ext cx="3931200" cy="986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4" name="Footer Placeholder 8">
            <a:extLst>
              <a:ext uri="{FF2B5EF4-FFF2-40B4-BE49-F238E27FC236}">
                <a16:creationId xmlns:a16="http://schemas.microsoft.com/office/drawing/2014/main" id="{3CAC7758-6477-FDA0-A312-E39FBF533C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8800" y="3096000"/>
            <a:ext cx="2160000" cy="216000"/>
          </a:xfrm>
        </p:spPr>
        <p:txBody>
          <a:bodyPr vert="horz" lIns="0" tIns="0" rIns="0" bIns="0" rtlCol="0" anchor="t" anchorCtr="0"/>
          <a:lstStyle>
            <a:lvl1pPr>
              <a:defRPr lang="en-US" sz="1400" smtClean="0"/>
            </a:lvl1pPr>
          </a:lstStyle>
          <a:p>
            <a:r>
              <a:rPr lang="fi-FI"/>
              <a:t>NN NN</a:t>
            </a:r>
          </a:p>
        </p:txBody>
      </p:sp>
      <p:sp>
        <p:nvSpPr>
          <p:cNvPr id="22" name="duser_1">
            <a:extLst>
              <a:ext uri="{FF2B5EF4-FFF2-40B4-BE49-F238E27FC236}">
                <a16:creationId xmlns:a16="http://schemas.microsoft.com/office/drawing/2014/main" id="{96E05E4F-2793-6EFA-B9DE-D89A4CA0AA36}"/>
              </a:ext>
            </a:extLst>
          </p:cNvPr>
          <p:cNvSpPr txBox="1">
            <a:spLocks/>
          </p:cNvSpPr>
          <p:nvPr userDrawn="1"/>
        </p:nvSpPr>
        <p:spPr>
          <a:xfrm>
            <a:off x="928799" y="3420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23" name="duser_2">
            <a:extLst>
              <a:ext uri="{FF2B5EF4-FFF2-40B4-BE49-F238E27FC236}">
                <a16:creationId xmlns:a16="http://schemas.microsoft.com/office/drawing/2014/main" id="{98E864E4-8ADA-E257-0001-5B72FE7C0F82}"/>
              </a:ext>
            </a:extLst>
          </p:cNvPr>
          <p:cNvSpPr txBox="1">
            <a:spLocks/>
          </p:cNvSpPr>
          <p:nvPr userDrawn="1"/>
        </p:nvSpPr>
        <p:spPr>
          <a:xfrm>
            <a:off x="3239999" y="3096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33" name="duser_3">
            <a:extLst>
              <a:ext uri="{FF2B5EF4-FFF2-40B4-BE49-F238E27FC236}">
                <a16:creationId xmlns:a16="http://schemas.microsoft.com/office/drawing/2014/main" id="{909C2D96-06D0-78D4-C04E-8397680CD559}"/>
              </a:ext>
            </a:extLst>
          </p:cNvPr>
          <p:cNvSpPr txBox="1">
            <a:spLocks/>
          </p:cNvSpPr>
          <p:nvPr userDrawn="1"/>
        </p:nvSpPr>
        <p:spPr>
          <a:xfrm>
            <a:off x="3239999" y="3420000"/>
            <a:ext cx="216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6038138-08D9-D7C9-A694-E9CF3C148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800" y="3600000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18.4.2023</a:t>
            </a:r>
            <a:endParaRPr lang="en-US"/>
          </a:p>
        </p:txBody>
      </p:sp>
      <p:sp>
        <p:nvSpPr>
          <p:cNvPr id="19" name="DConfidentiality">
            <a:extLst>
              <a:ext uri="{FF2B5EF4-FFF2-40B4-BE49-F238E27FC236}">
                <a16:creationId xmlns:a16="http://schemas.microsoft.com/office/drawing/2014/main" id="{FC7A8C6D-1D34-6242-745E-73CE1B9BA5CC}"/>
              </a:ext>
            </a:extLst>
          </p:cNvPr>
          <p:cNvSpPr txBox="1">
            <a:spLocks/>
          </p:cNvSpPr>
          <p:nvPr userDrawn="1"/>
        </p:nvSpPr>
        <p:spPr>
          <a:xfrm>
            <a:off x="838800" y="4320000"/>
            <a:ext cx="1811094" cy="21600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DDecree">
            <a:extLst>
              <a:ext uri="{FF2B5EF4-FFF2-40B4-BE49-F238E27FC236}">
                <a16:creationId xmlns:a16="http://schemas.microsoft.com/office/drawing/2014/main" id="{B412038A-9C06-5541-DDE0-39817F62FBAB}"/>
              </a:ext>
            </a:extLst>
          </p:cNvPr>
          <p:cNvSpPr txBox="1">
            <a:spLocks/>
          </p:cNvSpPr>
          <p:nvPr userDrawn="1"/>
        </p:nvSpPr>
        <p:spPr>
          <a:xfrm>
            <a:off x="2616249" y="4320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DSecrecy">
            <a:extLst>
              <a:ext uri="{FF2B5EF4-FFF2-40B4-BE49-F238E27FC236}">
                <a16:creationId xmlns:a16="http://schemas.microsoft.com/office/drawing/2014/main" id="{31AB12EB-ADA8-E3EB-1FF2-07370C7A067C}"/>
              </a:ext>
            </a:extLst>
          </p:cNvPr>
          <p:cNvSpPr txBox="1">
            <a:spLocks/>
          </p:cNvSpPr>
          <p:nvPr userDrawn="1"/>
        </p:nvSpPr>
        <p:spPr>
          <a:xfrm>
            <a:off x="838800" y="4572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CF45415-D8F0-70FA-28BC-973F905675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37200" y="0"/>
            <a:ext cx="6156000" cy="2621118"/>
          </a:xfrm>
          <a:custGeom>
            <a:avLst/>
            <a:gdLst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3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5" fmla="*/ 0 w 6156000"/>
              <a:gd name="connsiteY5" fmla="*/ 3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47687 w 6156000"/>
              <a:gd name="connsiteY3" fmla="*/ 1739969 h 2621118"/>
              <a:gd name="connsiteX4" fmla="*/ 0 w 6156000"/>
              <a:gd name="connsiteY4" fmla="*/ 2621118 h 2621118"/>
              <a:gd name="connsiteX0" fmla="*/ 0 w 6164312"/>
              <a:gd name="connsiteY0" fmla="*/ 2621118 h 2621118"/>
              <a:gd name="connsiteX1" fmla="*/ 721043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  <a:gd name="connsiteX0" fmla="*/ 0 w 6164312"/>
              <a:gd name="connsiteY0" fmla="*/ 2621118 h 2621118"/>
              <a:gd name="connsiteX1" fmla="*/ 679479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4312" h="2621118">
                <a:moveTo>
                  <a:pt x="0" y="2621118"/>
                </a:moveTo>
                <a:lnTo>
                  <a:pt x="679479" y="0"/>
                </a:lnTo>
                <a:lnTo>
                  <a:pt x="6156000" y="318"/>
                </a:lnTo>
                <a:cubicBezTo>
                  <a:pt x="6158771" y="643933"/>
                  <a:pt x="6161541" y="1287547"/>
                  <a:pt x="6164312" y="1931162"/>
                </a:cubicBezTo>
                <a:lnTo>
                  <a:pt x="0" y="2621118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Lisää 1. kuva tai väri kuvagalleriasta. Muita kuvia voit lisätä Väylän kuvapankista tai omista tiedostoista</a:t>
            </a:r>
            <a:endParaRPr lang="en-US"/>
          </a:p>
          <a:p>
            <a:endParaRPr lang="fi-FI"/>
          </a:p>
        </p:txBody>
      </p:sp>
      <p:sp>
        <p:nvSpPr>
          <p:cNvPr id="3" name="Kuvan paikkamerkki 11">
            <a:extLst>
              <a:ext uri="{FF2B5EF4-FFF2-40B4-BE49-F238E27FC236}">
                <a16:creationId xmlns:a16="http://schemas.microsoft.com/office/drawing/2014/main" id="{213398F5-290C-A9DF-6523-5B429DFCCF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30289" y="1998000"/>
            <a:ext cx="6459311" cy="3207600"/>
          </a:xfrm>
          <a:custGeom>
            <a:avLst/>
            <a:gdLst>
              <a:gd name="connsiteX0" fmla="*/ 0 w 6469200"/>
              <a:gd name="connsiteY0" fmla="*/ 0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0 w 6469200"/>
              <a:gd name="connsiteY4" fmla="*/ 0 h 3207600"/>
              <a:gd name="connsiteX0" fmla="*/ 261257 w 6469200"/>
              <a:gd name="connsiteY0" fmla="*/ 718457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261257 w 6469200"/>
              <a:gd name="connsiteY4" fmla="*/ 718457 h 3207600"/>
              <a:gd name="connsiteX0" fmla="*/ 111968 w 6319911"/>
              <a:gd name="connsiteY0" fmla="*/ 718457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11968 w 6319911"/>
              <a:gd name="connsiteY4" fmla="*/ 718457 h 3207600"/>
              <a:gd name="connsiteX0" fmla="*/ 158621 w 6319911"/>
              <a:gd name="connsiteY0" fmla="*/ 699796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58621 w 6319911"/>
              <a:gd name="connsiteY4" fmla="*/ 699796 h 3207600"/>
              <a:gd name="connsiteX0" fmla="*/ 270589 w 6431879"/>
              <a:gd name="connsiteY0" fmla="*/ 699796 h 3207600"/>
              <a:gd name="connsiteX1" fmla="*/ 6431879 w 6431879"/>
              <a:gd name="connsiteY1" fmla="*/ 0 h 3207600"/>
              <a:gd name="connsiteX2" fmla="*/ 6431879 w 6431879"/>
              <a:gd name="connsiteY2" fmla="*/ 3207600 h 3207600"/>
              <a:gd name="connsiteX3" fmla="*/ 0 w 6431879"/>
              <a:gd name="connsiteY3" fmla="*/ 1696040 h 3207600"/>
              <a:gd name="connsiteX4" fmla="*/ 270589 w 6431879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9311" h="3207600">
                <a:moveTo>
                  <a:pt x="298021" y="699796"/>
                </a:moveTo>
                <a:lnTo>
                  <a:pt x="6459311" y="0"/>
                </a:lnTo>
                <a:lnTo>
                  <a:pt x="6459311" y="3207600"/>
                </a:lnTo>
                <a:lnTo>
                  <a:pt x="0" y="1824056"/>
                </a:lnTo>
                <a:lnTo>
                  <a:pt x="298021" y="699796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Lisää 2. kuva tai väri kuvagalleriasta. Muita kuvia voit lisätä Väylän kuvapankista tai omista tiedostoista</a:t>
            </a:r>
            <a:endParaRPr lang="en-US"/>
          </a:p>
          <a:p>
            <a:endParaRPr lang="fi-FI"/>
          </a:p>
        </p:txBody>
      </p:sp>
      <p:sp>
        <p:nvSpPr>
          <p:cNvPr id="2" name="Kuvan paikkamerkki 11">
            <a:extLst>
              <a:ext uri="{FF2B5EF4-FFF2-40B4-BE49-F238E27FC236}">
                <a16:creationId xmlns:a16="http://schemas.microsoft.com/office/drawing/2014/main" id="{A1029FCA-64BC-6BB6-607F-AC980FC664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29540" y="3882368"/>
            <a:ext cx="7254877" cy="2972083"/>
          </a:xfrm>
          <a:custGeom>
            <a:avLst/>
            <a:gdLst>
              <a:gd name="connsiteX0" fmla="*/ 0 w 7250400"/>
              <a:gd name="connsiteY0" fmla="*/ 0 h 2966400"/>
              <a:gd name="connsiteX1" fmla="*/ 7250400 w 7250400"/>
              <a:gd name="connsiteY1" fmla="*/ 0 h 2966400"/>
              <a:gd name="connsiteX2" fmla="*/ 7250400 w 7250400"/>
              <a:gd name="connsiteY2" fmla="*/ 2966400 h 2966400"/>
              <a:gd name="connsiteX3" fmla="*/ 0 w 7250400"/>
              <a:gd name="connsiteY3" fmla="*/ 2966400 h 2966400"/>
              <a:gd name="connsiteX4" fmla="*/ 0 w 7250400"/>
              <a:gd name="connsiteY4" fmla="*/ 0 h 2966400"/>
              <a:gd name="connsiteX0" fmla="*/ 811764 w 7250400"/>
              <a:gd name="connsiteY0" fmla="*/ 0 h 3097028"/>
              <a:gd name="connsiteX1" fmla="*/ 7250400 w 7250400"/>
              <a:gd name="connsiteY1" fmla="*/ 130628 h 3097028"/>
              <a:gd name="connsiteX2" fmla="*/ 7250400 w 7250400"/>
              <a:gd name="connsiteY2" fmla="*/ 3097028 h 3097028"/>
              <a:gd name="connsiteX3" fmla="*/ 0 w 7250400"/>
              <a:gd name="connsiteY3" fmla="*/ 3097028 h 3097028"/>
              <a:gd name="connsiteX4" fmla="*/ 811764 w 7250400"/>
              <a:gd name="connsiteY4" fmla="*/ 0 h 3097028"/>
              <a:gd name="connsiteX0" fmla="*/ 811764 w 7250400"/>
              <a:gd name="connsiteY0" fmla="*/ 0 h 3097028"/>
              <a:gd name="connsiteX1" fmla="*/ 7241069 w 7250400"/>
              <a:gd name="connsiteY1" fmla="*/ 1520890 h 3097028"/>
              <a:gd name="connsiteX2" fmla="*/ 7250400 w 7250400"/>
              <a:gd name="connsiteY2" fmla="*/ 3097028 h 3097028"/>
              <a:gd name="connsiteX3" fmla="*/ 0 w 7250400"/>
              <a:gd name="connsiteY3" fmla="*/ 3097028 h 3097028"/>
              <a:gd name="connsiteX4" fmla="*/ 811764 w 7250400"/>
              <a:gd name="connsiteY4" fmla="*/ 0 h 3097028"/>
              <a:gd name="connsiteX0" fmla="*/ 811764 w 7250400"/>
              <a:gd name="connsiteY0" fmla="*/ 0 h 3097028"/>
              <a:gd name="connsiteX1" fmla="*/ 7241069 w 7250400"/>
              <a:gd name="connsiteY1" fmla="*/ 1425640 h 3097028"/>
              <a:gd name="connsiteX2" fmla="*/ 7250400 w 7250400"/>
              <a:gd name="connsiteY2" fmla="*/ 3097028 h 3097028"/>
              <a:gd name="connsiteX3" fmla="*/ 0 w 7250400"/>
              <a:gd name="connsiteY3" fmla="*/ 3097028 h 3097028"/>
              <a:gd name="connsiteX4" fmla="*/ 811764 w 7250400"/>
              <a:gd name="connsiteY4" fmla="*/ 0 h 3097028"/>
              <a:gd name="connsiteX0" fmla="*/ 811764 w 7250400"/>
              <a:gd name="connsiteY0" fmla="*/ 0 h 3058928"/>
              <a:gd name="connsiteX1" fmla="*/ 7241069 w 7250400"/>
              <a:gd name="connsiteY1" fmla="*/ 1387540 h 3058928"/>
              <a:gd name="connsiteX2" fmla="*/ 7250400 w 7250400"/>
              <a:gd name="connsiteY2" fmla="*/ 3058928 h 3058928"/>
              <a:gd name="connsiteX3" fmla="*/ 0 w 7250400"/>
              <a:gd name="connsiteY3" fmla="*/ 3058928 h 3058928"/>
              <a:gd name="connsiteX4" fmla="*/ 811764 w 7250400"/>
              <a:gd name="connsiteY4" fmla="*/ 0 h 3058928"/>
              <a:gd name="connsiteX0" fmla="*/ 783189 w 7221825"/>
              <a:gd name="connsiteY0" fmla="*/ 0 h 3058928"/>
              <a:gd name="connsiteX1" fmla="*/ 7212494 w 7221825"/>
              <a:gd name="connsiteY1" fmla="*/ 1387540 h 3058928"/>
              <a:gd name="connsiteX2" fmla="*/ 7221825 w 7221825"/>
              <a:gd name="connsiteY2" fmla="*/ 3058928 h 3058928"/>
              <a:gd name="connsiteX3" fmla="*/ 0 w 7221825"/>
              <a:gd name="connsiteY3" fmla="*/ 2954153 h 3058928"/>
              <a:gd name="connsiteX4" fmla="*/ 783189 w 7221825"/>
              <a:gd name="connsiteY4" fmla="*/ 0 h 3058928"/>
              <a:gd name="connsiteX0" fmla="*/ 783189 w 7231350"/>
              <a:gd name="connsiteY0" fmla="*/ 0 h 2963678"/>
              <a:gd name="connsiteX1" fmla="*/ 7212494 w 7231350"/>
              <a:gd name="connsiteY1" fmla="*/ 1387540 h 2963678"/>
              <a:gd name="connsiteX2" fmla="*/ 7231350 w 7231350"/>
              <a:gd name="connsiteY2" fmla="*/ 2963678 h 2963678"/>
              <a:gd name="connsiteX3" fmla="*/ 0 w 7231350"/>
              <a:gd name="connsiteY3" fmla="*/ 2954153 h 2963678"/>
              <a:gd name="connsiteX4" fmla="*/ 783189 w 7231350"/>
              <a:gd name="connsiteY4" fmla="*/ 0 h 2963678"/>
              <a:gd name="connsiteX0" fmla="*/ 741353 w 7231350"/>
              <a:gd name="connsiteY0" fmla="*/ 0 h 2975631"/>
              <a:gd name="connsiteX1" fmla="*/ 7212494 w 7231350"/>
              <a:gd name="connsiteY1" fmla="*/ 1399493 h 2975631"/>
              <a:gd name="connsiteX2" fmla="*/ 7231350 w 7231350"/>
              <a:gd name="connsiteY2" fmla="*/ 2975631 h 2975631"/>
              <a:gd name="connsiteX3" fmla="*/ 0 w 7231350"/>
              <a:gd name="connsiteY3" fmla="*/ 2966106 h 2975631"/>
              <a:gd name="connsiteX4" fmla="*/ 741353 w 7231350"/>
              <a:gd name="connsiteY4" fmla="*/ 0 h 2975631"/>
              <a:gd name="connsiteX0" fmla="*/ 783188 w 7273185"/>
              <a:gd name="connsiteY0" fmla="*/ 0 h 2975631"/>
              <a:gd name="connsiteX1" fmla="*/ 7254329 w 7273185"/>
              <a:gd name="connsiteY1" fmla="*/ 1399493 h 2975631"/>
              <a:gd name="connsiteX2" fmla="*/ 7273185 w 7273185"/>
              <a:gd name="connsiteY2" fmla="*/ 2975631 h 2975631"/>
              <a:gd name="connsiteX3" fmla="*/ 0 w 7273185"/>
              <a:gd name="connsiteY3" fmla="*/ 2972083 h 2975631"/>
              <a:gd name="connsiteX4" fmla="*/ 783188 w 7273185"/>
              <a:gd name="connsiteY4" fmla="*/ 0 h 2975631"/>
              <a:gd name="connsiteX0" fmla="*/ 783188 w 7254877"/>
              <a:gd name="connsiteY0" fmla="*/ 0 h 2972083"/>
              <a:gd name="connsiteX1" fmla="*/ 7254329 w 7254877"/>
              <a:gd name="connsiteY1" fmla="*/ 1399493 h 2972083"/>
              <a:gd name="connsiteX2" fmla="*/ 7249279 w 7254877"/>
              <a:gd name="connsiteY2" fmla="*/ 2969655 h 2972083"/>
              <a:gd name="connsiteX3" fmla="*/ 0 w 7254877"/>
              <a:gd name="connsiteY3" fmla="*/ 2972083 h 2972083"/>
              <a:gd name="connsiteX4" fmla="*/ 783188 w 7254877"/>
              <a:gd name="connsiteY4" fmla="*/ 0 h 297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4877" h="2972083">
                <a:moveTo>
                  <a:pt x="783188" y="0"/>
                </a:moveTo>
                <a:lnTo>
                  <a:pt x="7254329" y="1399493"/>
                </a:lnTo>
                <a:cubicBezTo>
                  <a:pt x="7257439" y="1924872"/>
                  <a:pt x="7246169" y="2444276"/>
                  <a:pt x="7249279" y="2969655"/>
                </a:cubicBezTo>
                <a:lnTo>
                  <a:pt x="0" y="2972083"/>
                </a:lnTo>
                <a:lnTo>
                  <a:pt x="783188" y="0"/>
                </a:lnTo>
                <a:close/>
              </a:path>
            </a:pathLst>
          </a:custGeom>
        </p:spPr>
        <p:txBody>
          <a:bodyPr anchor="b"/>
          <a:lstStyle>
            <a:lvl1pPr marL="0" indent="0" algn="ct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Lisää 3. kuva tai väri kuvagalleriasta. Muita kuvia voit lisätä Väylän kuvapankista tai omista tiedostoista</a:t>
            </a:r>
            <a:endParaRPr lang="en-US"/>
          </a:p>
          <a:p>
            <a:endParaRPr lang="fi-FI"/>
          </a:p>
        </p:txBody>
      </p:sp>
      <p:pic>
        <p:nvPicPr>
          <p:cNvPr id="37" name="Picture 14" descr="Väyläviraston logo">
            <a:extLst>
              <a:ext uri="{FF2B5EF4-FFF2-40B4-BE49-F238E27FC236}">
                <a16:creationId xmlns:a16="http://schemas.microsoft.com/office/drawing/2014/main" id="{CFE18993-6749-2E5A-E9F6-584C91719FF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5124315"/>
            <a:ext cx="1673549" cy="1394625"/>
          </a:xfrm>
          <a:prstGeom prst="rect">
            <a:avLst/>
          </a:prstGeom>
        </p:spPr>
      </p:pic>
      <p:sp>
        <p:nvSpPr>
          <p:cNvPr id="4" name="eukarelialogoplaceholder">
            <a:extLst>
              <a:ext uri="{FF2B5EF4-FFF2-40B4-BE49-F238E27FC236}">
                <a16:creationId xmlns:a16="http://schemas.microsoft.com/office/drawing/2014/main" id="{C53F6C4E-C88D-EF31-98B0-560A45F90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364273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5" name="eulogotenplaceholder">
            <a:extLst>
              <a:ext uri="{FF2B5EF4-FFF2-40B4-BE49-F238E27FC236}">
                <a16:creationId xmlns:a16="http://schemas.microsoft.com/office/drawing/2014/main" id="{27EF32F5-1D17-FDC3-0035-304F4721B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589741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6" name="eulogoplaceholder">
            <a:extLst>
              <a:ext uri="{FF2B5EF4-FFF2-40B4-BE49-F238E27FC236}">
                <a16:creationId xmlns:a16="http://schemas.microsoft.com/office/drawing/2014/main" id="{1B1B336A-30A5-31FB-0744-39B5981B4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344806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7" name="eufinancelogoplaceholder">
            <a:extLst>
              <a:ext uri="{FF2B5EF4-FFF2-40B4-BE49-F238E27FC236}">
                <a16:creationId xmlns:a16="http://schemas.microsoft.com/office/drawing/2014/main" id="{2EA21E00-D18D-3F08-9E5D-04C19AA74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589741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1997281149"/>
      </p:ext>
    </p:extLst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aka_kuva_sininen" preserve="1" userDrawn="1">
  <p:cSld name="vaaka_kuv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AB4047D7-75ED-C176-9F2B-759FC5065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kuvagalleriasta, Väylän kuvapankista tai omista tiedostoista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68E480F-6969-9C85-3F13-C2581A92F7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89338"/>
            <a:ext cx="12192000" cy="792000"/>
          </a:xfrm>
          <a:gradFill>
            <a:gsLst>
              <a:gs pos="100000">
                <a:schemeClr val="accent1">
                  <a:alpha val="11000"/>
                </a:schemeClr>
              </a:gs>
              <a:gs pos="0">
                <a:schemeClr val="tx2">
                  <a:alpha val="70000"/>
                </a:schemeClr>
              </a:gs>
            </a:gsLst>
            <a:lin ang="0" scaled="0"/>
          </a:gradFill>
        </p:spPr>
        <p:txBody>
          <a:bodyPr lIns="1080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alaotsikko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6A058AD-20D3-103F-BE1A-6A66EEE2A88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0" y="3510000"/>
            <a:ext cx="12192000" cy="1080000"/>
          </a:xfrm>
          <a:gradFill>
            <a:gsLst>
              <a:gs pos="100000">
                <a:schemeClr val="accent1">
                  <a:alpha val="11000"/>
                </a:schemeClr>
              </a:gs>
              <a:gs pos="0">
                <a:schemeClr val="tx2">
                  <a:alpha val="70000"/>
                </a:schemeClr>
              </a:gs>
            </a:gsLst>
            <a:lin ang="0" scaled="0"/>
          </a:gradFill>
        </p:spPr>
        <p:txBody>
          <a:bodyPr lIns="1080000"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otsikko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36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aka_kuva_vihrea" preserve="1" userDrawn="1">
  <p:cSld name="vaaka_kuva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3">
            <a:extLst>
              <a:ext uri="{FF2B5EF4-FFF2-40B4-BE49-F238E27FC236}">
                <a16:creationId xmlns:a16="http://schemas.microsoft.com/office/drawing/2014/main" id="{37D1F390-B184-4B82-1464-B4F5FE461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kuvagalleriasta, Väylän kuvapankista tai omista tiedostoista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1834BC-D657-9433-05AE-301C6EFE0B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89338"/>
            <a:ext cx="12192000" cy="792000"/>
          </a:xfrm>
          <a:gradFill>
            <a:gsLst>
              <a:gs pos="100000">
                <a:schemeClr val="bg2">
                  <a:alpha val="11000"/>
                </a:schemeClr>
              </a:gs>
              <a:gs pos="0">
                <a:schemeClr val="accent4">
                  <a:alpha val="71000"/>
                </a:schemeClr>
              </a:gs>
            </a:gsLst>
            <a:lin ang="0" scaled="0"/>
          </a:gradFill>
        </p:spPr>
        <p:txBody>
          <a:bodyPr lIns="1080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alaotsikko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391C4EA-1BDA-2FE2-EC62-4C09E203DD3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0" y="3510000"/>
            <a:ext cx="12192000" cy="1080000"/>
          </a:xfrm>
          <a:gradFill>
            <a:gsLst>
              <a:gs pos="100000">
                <a:schemeClr val="bg2">
                  <a:alpha val="11000"/>
                </a:schemeClr>
              </a:gs>
              <a:gs pos="0">
                <a:schemeClr val="accent4">
                  <a:alpha val="71000"/>
                </a:schemeClr>
              </a:gs>
            </a:gsLst>
            <a:lin ang="0" scaled="0"/>
          </a:gradFill>
        </p:spPr>
        <p:txBody>
          <a:bodyPr lIns="1080000"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otsikko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90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aka_kuva_pinkki" preserve="1" userDrawn="1">
  <p:cSld name="vaaka_kuva_pinkk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552D661D-62EC-E4F9-7F2D-E30CA1F0A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kuvagalleriasta, Väylän kuvapankista tai omista tiedostoista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83D4C-14C0-1A7B-8488-471A0D5995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89338"/>
            <a:ext cx="12192000" cy="792000"/>
          </a:xfrm>
          <a:gradFill>
            <a:gsLst>
              <a:gs pos="100000">
                <a:schemeClr val="accent5">
                  <a:alpha val="14000"/>
                </a:schemeClr>
              </a:gs>
              <a:gs pos="0">
                <a:schemeClr val="accent5">
                  <a:alpha val="77000"/>
                </a:schemeClr>
              </a:gs>
            </a:gsLst>
            <a:lin ang="0" scaled="0"/>
          </a:gradFill>
        </p:spPr>
        <p:txBody>
          <a:bodyPr lIns="1080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alaotsikko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B0C59-FB4D-3FDE-13BC-9E175336B7A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0" y="3510000"/>
            <a:ext cx="12192000" cy="1080000"/>
          </a:xfrm>
          <a:gradFill>
            <a:gsLst>
              <a:gs pos="100000">
                <a:schemeClr val="accent5">
                  <a:alpha val="14000"/>
                </a:schemeClr>
              </a:gs>
              <a:gs pos="0">
                <a:schemeClr val="accent5">
                  <a:alpha val="77000"/>
                </a:schemeClr>
              </a:gs>
            </a:gsLst>
            <a:lin ang="0" scaled="0"/>
          </a:gradFill>
        </p:spPr>
        <p:txBody>
          <a:bodyPr lIns="1080000"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otsikko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81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_teksti" preserve="1" userDrawn="1">
  <p:cSld name="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55970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6955971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20000" y="0"/>
            <a:ext cx="42840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/>
              <a:t>Lisää kuva kuvagalleriasta, Väylän kuvapankista tai omista tiedostoista</a:t>
            </a:r>
            <a:endParaRPr lang="en-US"/>
          </a:p>
          <a:p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4832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kuva_teksti" preserve="1" userDrawn="1">
  <p:cSld name="levea_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62006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813968"/>
            <a:ext cx="4177938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32800" y="0"/>
            <a:ext cx="74592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/>
              <a:t>Lisää kuva kuvagalleriasta, Väylän kuvapankista tai omista tiedostoista</a:t>
            </a:r>
            <a:endParaRPr lang="en-US"/>
          </a:p>
          <a:p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4297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2731598951"/>
      </p:ext>
    </p:extLst>
  </p:cSld>
  <p:clrMapOvr>
    <a:masterClrMapping/>
  </p:clrMapOvr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ma_kuva_teksti" preserve="1" userDrawn="1">
  <p:cSld name="oma_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5276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Kirjoita tähän nimi</a:t>
            </a:r>
            <a:endParaRPr lang="en-US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44339" y="8709"/>
            <a:ext cx="54396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/>
              <a:t>Lisää oma kuva</a:t>
            </a:r>
            <a:endParaRPr lang="en-US"/>
          </a:p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FE7494B-1547-CA50-9CF3-C058329BD5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1793876"/>
            <a:ext cx="5527675" cy="43200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i-FI"/>
              <a:t>Kirjoita tähän nimike</a:t>
            </a:r>
            <a:br>
              <a:rPr lang="fi-FI"/>
            </a:br>
            <a:r>
              <a:rPr lang="fi-FI"/>
              <a:t>Osasto/Yksikkö</a:t>
            </a:r>
            <a:br>
              <a:rPr lang="fi-FI"/>
            </a:br>
            <a:r>
              <a:rPr lang="fi-FI"/>
              <a:t>Sähköpostiosoite</a:t>
            </a:r>
            <a:br>
              <a:rPr lang="fi-FI"/>
            </a:br>
            <a:r>
              <a:rPr lang="fi-FI"/>
              <a:t>some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33060"/>
      </p:ext>
    </p:extLst>
  </p:cSld>
  <p:clrMapOvr>
    <a:masterClrMapping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sininen" preserve="1" userDrawn="1">
  <p:cSld name="varipalkki_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6460D66B-6E51-6FDF-D981-ABB668FF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36194" y="0"/>
            <a:ext cx="2548020" cy="6858000"/>
            <a:chOff x="9636194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15" name="Ryhmä 14">
              <a:extLst>
                <a:ext uri="{FF2B5EF4-FFF2-40B4-BE49-F238E27FC236}">
                  <a16:creationId xmlns:a16="http://schemas.microsoft.com/office/drawing/2014/main" id="{AB624DEC-2732-7717-5E45-E5C24426D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36194" y="0"/>
              <a:ext cx="2548020" cy="6858000"/>
              <a:chOff x="9636194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36194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27000">
                    <a:schemeClr val="tx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gradFill flip="none" rotWithShape="1">
                  <a:gsLst>
                    <a:gs pos="2700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943"/>
      </p:ext>
    </p:extLst>
  </p:cSld>
  <p:clrMapOvr>
    <a:masterClrMapping/>
  </p:clrMapOvr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vihrea" preserve="1" userDrawn="1">
  <p:cSld name="varipalkki_tekst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FE12A800-B557-2BF7-459A-AE820A38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45719" y="0"/>
            <a:ext cx="2548020" cy="6858000"/>
            <a:chOff x="9645719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AE4EC138-9B2A-E5AC-E31B-690AB90F5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45719" y="0"/>
              <a:ext cx="2548020" cy="6858000"/>
              <a:chOff x="9645719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45719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bg2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65710695"/>
      </p:ext>
    </p:extLst>
  </p:cSld>
  <p:clrMapOvr>
    <a:masterClrMapping/>
  </p:clrMapOvr>
  <p:hf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pinkki" preserve="1" userDrawn="1">
  <p:cSld name="varipalkki_tekst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E58E1E22-330C-39F9-E7F4-1D54989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55244" y="0"/>
            <a:ext cx="2548020" cy="6858000"/>
            <a:chOff x="9655244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6B19C80A-C58F-C557-85A0-970857495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55244" y="0"/>
              <a:ext cx="2548020" cy="6858000"/>
              <a:chOff x="9636194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36194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99500">
                    <a:srgbClr val="E50083"/>
                  </a:gs>
                  <a:gs pos="99000">
                    <a:schemeClr val="accent5">
                      <a:alpha val="72000"/>
                    </a:schemeClr>
                  </a:gs>
                  <a:gs pos="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70866581"/>
      </p:ext>
    </p:extLst>
  </p:cSld>
  <p:clrMapOvr>
    <a:masterClrMapping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_kaksi_kuvaa" preserve="1" userDrawn="1">
  <p:cSld name="teksti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57776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4371975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525CEE5C-0ABB-5FAD-CD62-63A0C7F3CDC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92400" y="0"/>
            <a:ext cx="6399600" cy="3423600"/>
          </a:xfrm>
          <a:custGeom>
            <a:avLst/>
            <a:gdLst>
              <a:gd name="connsiteX0" fmla="*/ 0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0 w 6399600"/>
              <a:gd name="connsiteY4" fmla="*/ 0 h 3430800"/>
              <a:gd name="connsiteX0" fmla="*/ 504825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504825 w 6399600"/>
              <a:gd name="connsiteY4" fmla="*/ 0 h 3430800"/>
              <a:gd name="connsiteX0" fmla="*/ 581025 w 6399600"/>
              <a:gd name="connsiteY0" fmla="*/ 0 h 3440325"/>
              <a:gd name="connsiteX1" fmla="*/ 6399600 w 6399600"/>
              <a:gd name="connsiteY1" fmla="*/ 9525 h 3440325"/>
              <a:gd name="connsiteX2" fmla="*/ 6399600 w 6399600"/>
              <a:gd name="connsiteY2" fmla="*/ 3440325 h 3440325"/>
              <a:gd name="connsiteX3" fmla="*/ 0 w 6399600"/>
              <a:gd name="connsiteY3" fmla="*/ 3440325 h 3440325"/>
              <a:gd name="connsiteX4" fmla="*/ 581025 w 6399600"/>
              <a:gd name="connsiteY4" fmla="*/ 0 h 344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00" h="3440325">
                <a:moveTo>
                  <a:pt x="581025" y="0"/>
                </a:moveTo>
                <a:lnTo>
                  <a:pt x="6399600" y="9525"/>
                </a:lnTo>
                <a:lnTo>
                  <a:pt x="6399600" y="3440325"/>
                </a:lnTo>
                <a:lnTo>
                  <a:pt x="0" y="3440325"/>
                </a:lnTo>
                <a:lnTo>
                  <a:pt x="581025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Tx/>
              <a:buNone/>
              <a:tabLst/>
              <a:defRPr/>
            </a:pPr>
            <a:r>
              <a:rPr lang="fi-FI"/>
              <a:t>Lisää kuva kuvagalleriasta, Väylän kuvapankista tai omista tiedostoista</a:t>
            </a:r>
            <a:endParaRPr lang="en-US"/>
          </a:p>
        </p:txBody>
      </p:sp>
      <p:sp>
        <p:nvSpPr>
          <p:cNvPr id="11" name="Kuvan paikkamerkki 6">
            <a:extLst>
              <a:ext uri="{FF2B5EF4-FFF2-40B4-BE49-F238E27FC236}">
                <a16:creationId xmlns:a16="http://schemas.microsoft.com/office/drawing/2014/main" id="{16011C4F-724D-8760-175C-BBD6FF19F17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11374" y="3456000"/>
            <a:ext cx="6980625" cy="3420000"/>
          </a:xfrm>
          <a:custGeom>
            <a:avLst/>
            <a:gdLst>
              <a:gd name="connsiteX0" fmla="*/ 0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0 w 6399600"/>
              <a:gd name="connsiteY4" fmla="*/ 0 h 3430800"/>
              <a:gd name="connsiteX0" fmla="*/ 504825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504825 w 6399600"/>
              <a:gd name="connsiteY4" fmla="*/ 0 h 3430800"/>
              <a:gd name="connsiteX0" fmla="*/ 581025 w 6399600"/>
              <a:gd name="connsiteY0" fmla="*/ 0 h 3440325"/>
              <a:gd name="connsiteX1" fmla="*/ 6399600 w 6399600"/>
              <a:gd name="connsiteY1" fmla="*/ 9525 h 3440325"/>
              <a:gd name="connsiteX2" fmla="*/ 6399600 w 6399600"/>
              <a:gd name="connsiteY2" fmla="*/ 3440325 h 3440325"/>
              <a:gd name="connsiteX3" fmla="*/ 0 w 6399600"/>
              <a:gd name="connsiteY3" fmla="*/ 3440325 h 3440325"/>
              <a:gd name="connsiteX4" fmla="*/ 581025 w 6399600"/>
              <a:gd name="connsiteY4" fmla="*/ 0 h 3440325"/>
              <a:gd name="connsiteX0" fmla="*/ 19050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19050 w 6399600"/>
              <a:gd name="connsiteY4" fmla="*/ 0 h 3430800"/>
              <a:gd name="connsiteX0" fmla="*/ 600075 w 6980625"/>
              <a:gd name="connsiteY0" fmla="*/ 0 h 3430800"/>
              <a:gd name="connsiteX1" fmla="*/ 6980625 w 6980625"/>
              <a:gd name="connsiteY1" fmla="*/ 0 h 3430800"/>
              <a:gd name="connsiteX2" fmla="*/ 6980625 w 6980625"/>
              <a:gd name="connsiteY2" fmla="*/ 3430800 h 3430800"/>
              <a:gd name="connsiteX3" fmla="*/ 0 w 6980625"/>
              <a:gd name="connsiteY3" fmla="*/ 3421275 h 3430800"/>
              <a:gd name="connsiteX4" fmla="*/ 600075 w 6980625"/>
              <a:gd name="connsiteY4" fmla="*/ 0 h 3430800"/>
              <a:gd name="connsiteX0" fmla="*/ 579979 w 6980625"/>
              <a:gd name="connsiteY0" fmla="*/ 0 h 3430800"/>
              <a:gd name="connsiteX1" fmla="*/ 6980625 w 6980625"/>
              <a:gd name="connsiteY1" fmla="*/ 0 h 3430800"/>
              <a:gd name="connsiteX2" fmla="*/ 6980625 w 6980625"/>
              <a:gd name="connsiteY2" fmla="*/ 3430800 h 3430800"/>
              <a:gd name="connsiteX3" fmla="*/ 0 w 6980625"/>
              <a:gd name="connsiteY3" fmla="*/ 3421275 h 3430800"/>
              <a:gd name="connsiteX4" fmla="*/ 579979 w 6980625"/>
              <a:gd name="connsiteY4" fmla="*/ 0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0625" h="3430800">
                <a:moveTo>
                  <a:pt x="579979" y="0"/>
                </a:moveTo>
                <a:lnTo>
                  <a:pt x="6980625" y="0"/>
                </a:lnTo>
                <a:lnTo>
                  <a:pt x="6980625" y="3430800"/>
                </a:lnTo>
                <a:lnTo>
                  <a:pt x="0" y="3421275"/>
                </a:lnTo>
                <a:lnTo>
                  <a:pt x="579979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Tx/>
              <a:buNone/>
              <a:tabLst/>
              <a:defRPr/>
            </a:pPr>
            <a:r>
              <a:rPr lang="fi-FI"/>
              <a:t>Lisää kuva kuvagalleriasta, Väylän kuvapankista tai omista tiedostoista</a:t>
            </a:r>
            <a:endParaRPr lang="en-US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80185"/>
      </p:ext>
    </p:extLst>
  </p:cSld>
  <p:clrMapOvr>
    <a:masterClrMapping/>
  </p:clrMapOvr>
  <p:hf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dia" preserve="1" userDrawn="1">
  <p:cSld name="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5AEEA0D-4DDB-7C80-D5A9-2BC0F6746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90688"/>
            <a:ext cx="5067300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Tekstin paikkamerkki 6">
            <a:extLst>
              <a:ext uri="{FF2B5EF4-FFF2-40B4-BE49-F238E27FC236}">
                <a16:creationId xmlns:a16="http://schemas.microsoft.com/office/drawing/2014/main" id="{9952975F-EC22-4458-763E-93FFB91847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76950" y="1690688"/>
            <a:ext cx="5067300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85430"/>
      </p:ext>
    </p:extLst>
  </p:cSld>
  <p:clrMapOvr>
    <a:masterClrMapping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_graafi" preserve="1" userDrawn="1">
  <p:cSld name="teksti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5AEEA0D-4DDB-7C80-D5A9-2BC0F6746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775860"/>
            <a:ext cx="2486025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aavion paikkamerkki 9">
            <a:extLst>
              <a:ext uri="{FF2B5EF4-FFF2-40B4-BE49-F238E27FC236}">
                <a16:creationId xmlns:a16="http://schemas.microsoft.com/office/drawing/2014/main" id="{CFB0F0F9-2B0C-1D59-6D78-D7BEBF88F50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495674" y="1776413"/>
            <a:ext cx="8373600" cy="4161048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95581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afi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Kaavion paikkamerkki 9">
            <a:extLst>
              <a:ext uri="{FF2B5EF4-FFF2-40B4-BE49-F238E27FC236}">
                <a16:creationId xmlns:a16="http://schemas.microsoft.com/office/drawing/2014/main" id="{CFB0F0F9-2B0C-1D59-6D78-D7BEBF88F50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6413"/>
            <a:ext cx="11031074" cy="4172400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75914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varipalkki_teksti_sininen" preserve="1" userDrawn="1">
  <p:cSld name="levea_varipalkki_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98823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1813967"/>
            <a:ext cx="4998825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E83F3351-3664-E6F2-DD7C-91425A80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14701" y="0"/>
            <a:ext cx="6174000" cy="6872927"/>
            <a:chOff x="6014701" y="0"/>
            <a:chExt cx="6174000" cy="6872927"/>
          </a:xfrm>
        </p:grpSpPr>
        <p:sp>
          <p:nvSpPr>
            <p:cNvPr id="9" name="Suorakulmio 8" descr="ogo&#10;&#10;Description automatically generated">
              <a:extLst>
                <a:ext uri="{FF2B5EF4-FFF2-40B4-BE49-F238E27FC236}">
                  <a16:creationId xmlns:a16="http://schemas.microsoft.com/office/drawing/2014/main" id="{9B5879DD-5458-8E90-5B78-B61A4B3E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14701" y="0"/>
              <a:ext cx="6174000" cy="6872927"/>
            </a:xfrm>
            <a:custGeom>
              <a:avLst/>
              <a:gdLst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0 w 2246811"/>
                <a:gd name="connsiteY3" fmla="*/ 6858000 h 6858000"/>
                <a:gd name="connsiteX4" fmla="*/ 0 w 2246811"/>
                <a:gd name="connsiteY4" fmla="*/ 0 h 6858000"/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627017 w 2246811"/>
                <a:gd name="connsiteY3" fmla="*/ 6858000 h 6858000"/>
                <a:gd name="connsiteX4" fmla="*/ 0 w 2246811"/>
                <a:gd name="connsiteY4" fmla="*/ 0 h 6858000"/>
                <a:gd name="connsiteX0" fmla="*/ 0 w 1657542"/>
                <a:gd name="connsiteY0" fmla="*/ 28575 h 6858000"/>
                <a:gd name="connsiteX1" fmla="*/ 1657542 w 1657542"/>
                <a:gd name="connsiteY1" fmla="*/ 0 h 6858000"/>
                <a:gd name="connsiteX2" fmla="*/ 1657542 w 1657542"/>
                <a:gd name="connsiteY2" fmla="*/ 6858000 h 6858000"/>
                <a:gd name="connsiteX3" fmla="*/ 37748 w 1657542"/>
                <a:gd name="connsiteY3" fmla="*/ 6858000 h 6858000"/>
                <a:gd name="connsiteX4" fmla="*/ 0 w 1657542"/>
                <a:gd name="connsiteY4" fmla="*/ 28575 h 6858000"/>
                <a:gd name="connsiteX0" fmla="*/ 717903 w 2375445"/>
                <a:gd name="connsiteY0" fmla="*/ 28575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28575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472365 w 2375445"/>
                <a:gd name="connsiteY0" fmla="*/ 0 h 6886575"/>
                <a:gd name="connsiteX1" fmla="*/ 2375445 w 2375445"/>
                <a:gd name="connsiteY1" fmla="*/ 19050 h 6886575"/>
                <a:gd name="connsiteX2" fmla="*/ 2375445 w 2375445"/>
                <a:gd name="connsiteY2" fmla="*/ 6877050 h 6886575"/>
                <a:gd name="connsiteX3" fmla="*/ 0 w 2375445"/>
                <a:gd name="connsiteY3" fmla="*/ 6886575 h 6886575"/>
                <a:gd name="connsiteX4" fmla="*/ 472365 w 2375445"/>
                <a:gd name="connsiteY4" fmla="*/ 0 h 6886575"/>
                <a:gd name="connsiteX0" fmla="*/ 474991 w 2375445"/>
                <a:gd name="connsiteY0" fmla="*/ 0 h 6872927"/>
                <a:gd name="connsiteX1" fmla="*/ 2375445 w 2375445"/>
                <a:gd name="connsiteY1" fmla="*/ 5402 h 6872927"/>
                <a:gd name="connsiteX2" fmla="*/ 2375445 w 2375445"/>
                <a:gd name="connsiteY2" fmla="*/ 6863402 h 6872927"/>
                <a:gd name="connsiteX3" fmla="*/ 0 w 2375445"/>
                <a:gd name="connsiteY3" fmla="*/ 6872927 h 6872927"/>
                <a:gd name="connsiteX4" fmla="*/ 474991 w 2375445"/>
                <a:gd name="connsiteY4" fmla="*/ 0 h 687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445" h="6872927">
                  <a:moveTo>
                    <a:pt x="474991" y="0"/>
                  </a:moveTo>
                  <a:lnTo>
                    <a:pt x="2375445" y="5402"/>
                  </a:lnTo>
                  <a:lnTo>
                    <a:pt x="2375445" y="6863402"/>
                  </a:lnTo>
                  <a:lnTo>
                    <a:pt x="0" y="6872927"/>
                  </a:lnTo>
                  <a:lnTo>
                    <a:pt x="474991" y="0"/>
                  </a:lnTo>
                  <a:close/>
                </a:path>
              </a:pathLst>
            </a:custGeom>
            <a:gradFill>
              <a:gsLst>
                <a:gs pos="2700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  <a:ln>
              <a:gradFill flip="none" rotWithShape="1">
                <a:gsLst>
                  <a:gs pos="27000">
                    <a:schemeClr val="tx2"/>
                  </a:gs>
                  <a:gs pos="100000">
                    <a:schemeClr val="accent1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6BB957A-A95B-0424-ED14-DE7325DA5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462" y="292735"/>
              <a:ext cx="1833562" cy="1571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576461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varipalkki_teksti_vihrea" preserve="1" userDrawn="1">
  <p:cSld name="levea_varipalkki_tekst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98823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1813968"/>
            <a:ext cx="4998825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591FEF7D-CAD8-A887-CD45-EA3B051F0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24226" y="0"/>
            <a:ext cx="6174000" cy="6872927"/>
            <a:chOff x="6024226" y="0"/>
            <a:chExt cx="6174000" cy="6872927"/>
          </a:xfrm>
        </p:grpSpPr>
        <p:sp>
          <p:nvSpPr>
            <p:cNvPr id="9" name="Suorakulmio 8" descr="Logo&#10;&#10;Description automatically generated">
              <a:extLst>
                <a:ext uri="{FF2B5EF4-FFF2-40B4-BE49-F238E27FC236}">
                  <a16:creationId xmlns:a16="http://schemas.microsoft.com/office/drawing/2014/main" id="{9B5879DD-5458-8E90-5B78-B61A4B3E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24226" y="0"/>
              <a:ext cx="6174000" cy="6872927"/>
            </a:xfrm>
            <a:custGeom>
              <a:avLst/>
              <a:gdLst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0 w 2246811"/>
                <a:gd name="connsiteY3" fmla="*/ 6858000 h 6858000"/>
                <a:gd name="connsiteX4" fmla="*/ 0 w 2246811"/>
                <a:gd name="connsiteY4" fmla="*/ 0 h 6858000"/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627017 w 2246811"/>
                <a:gd name="connsiteY3" fmla="*/ 6858000 h 6858000"/>
                <a:gd name="connsiteX4" fmla="*/ 0 w 2246811"/>
                <a:gd name="connsiteY4" fmla="*/ 0 h 6858000"/>
                <a:gd name="connsiteX0" fmla="*/ 0 w 1657542"/>
                <a:gd name="connsiteY0" fmla="*/ 28575 h 6858000"/>
                <a:gd name="connsiteX1" fmla="*/ 1657542 w 1657542"/>
                <a:gd name="connsiteY1" fmla="*/ 0 h 6858000"/>
                <a:gd name="connsiteX2" fmla="*/ 1657542 w 1657542"/>
                <a:gd name="connsiteY2" fmla="*/ 6858000 h 6858000"/>
                <a:gd name="connsiteX3" fmla="*/ 37748 w 1657542"/>
                <a:gd name="connsiteY3" fmla="*/ 6858000 h 6858000"/>
                <a:gd name="connsiteX4" fmla="*/ 0 w 1657542"/>
                <a:gd name="connsiteY4" fmla="*/ 28575 h 6858000"/>
                <a:gd name="connsiteX0" fmla="*/ 717903 w 2375445"/>
                <a:gd name="connsiteY0" fmla="*/ 28575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28575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472365 w 2375445"/>
                <a:gd name="connsiteY0" fmla="*/ 0 h 6886575"/>
                <a:gd name="connsiteX1" fmla="*/ 2375445 w 2375445"/>
                <a:gd name="connsiteY1" fmla="*/ 19050 h 6886575"/>
                <a:gd name="connsiteX2" fmla="*/ 2375445 w 2375445"/>
                <a:gd name="connsiteY2" fmla="*/ 6877050 h 6886575"/>
                <a:gd name="connsiteX3" fmla="*/ 0 w 2375445"/>
                <a:gd name="connsiteY3" fmla="*/ 6886575 h 6886575"/>
                <a:gd name="connsiteX4" fmla="*/ 472365 w 2375445"/>
                <a:gd name="connsiteY4" fmla="*/ 0 h 6886575"/>
                <a:gd name="connsiteX0" fmla="*/ 474991 w 2375445"/>
                <a:gd name="connsiteY0" fmla="*/ 0 h 6872927"/>
                <a:gd name="connsiteX1" fmla="*/ 2375445 w 2375445"/>
                <a:gd name="connsiteY1" fmla="*/ 5402 h 6872927"/>
                <a:gd name="connsiteX2" fmla="*/ 2375445 w 2375445"/>
                <a:gd name="connsiteY2" fmla="*/ 6863402 h 6872927"/>
                <a:gd name="connsiteX3" fmla="*/ 0 w 2375445"/>
                <a:gd name="connsiteY3" fmla="*/ 6872927 h 6872927"/>
                <a:gd name="connsiteX4" fmla="*/ 474991 w 2375445"/>
                <a:gd name="connsiteY4" fmla="*/ 0 h 687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445" h="6872927">
                  <a:moveTo>
                    <a:pt x="474991" y="0"/>
                  </a:moveTo>
                  <a:lnTo>
                    <a:pt x="2375445" y="5402"/>
                  </a:lnTo>
                  <a:lnTo>
                    <a:pt x="2375445" y="6863402"/>
                  </a:lnTo>
                  <a:lnTo>
                    <a:pt x="0" y="6872927"/>
                  </a:lnTo>
                  <a:lnTo>
                    <a:pt x="474991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bg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6BB957A-A95B-0424-ED14-DE7325DA5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462" y="292735"/>
              <a:ext cx="1833562" cy="1571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83635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9612" cy="1325563"/>
          </a:xfrm>
        </p:spPr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4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8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9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21EF0740-5842-4D4A-BA64-488A09065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349200"/>
            <a:ext cx="1728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6698"/>
      </p:ext>
    </p:extLst>
  </p:cSld>
  <p:clrMapOvr>
    <a:masterClrMapping/>
  </p:clrMapOvr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varipalkki_teksti_pinkki" preserve="1" userDrawn="1">
  <p:cSld name="levea_varipalkki_tekst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98823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1813968"/>
            <a:ext cx="4998825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0FF513F4-A0EE-7D01-E70F-9949F2BAC684}"/>
              </a:ext>
            </a:extLst>
          </p:cNvPr>
          <p:cNvGrpSpPr/>
          <p:nvPr userDrawn="1"/>
        </p:nvGrpSpPr>
        <p:grpSpPr>
          <a:xfrm>
            <a:off x="6024226" y="0"/>
            <a:ext cx="6174000" cy="6872927"/>
            <a:chOff x="6024226" y="0"/>
            <a:chExt cx="6174000" cy="6872927"/>
          </a:xfrm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9B5879DD-5458-8E90-5B78-B61A4B3E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24226" y="0"/>
              <a:ext cx="6174000" cy="6872927"/>
            </a:xfrm>
            <a:custGeom>
              <a:avLst/>
              <a:gdLst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0 w 2246811"/>
                <a:gd name="connsiteY3" fmla="*/ 6858000 h 6858000"/>
                <a:gd name="connsiteX4" fmla="*/ 0 w 2246811"/>
                <a:gd name="connsiteY4" fmla="*/ 0 h 6858000"/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627017 w 2246811"/>
                <a:gd name="connsiteY3" fmla="*/ 6858000 h 6858000"/>
                <a:gd name="connsiteX4" fmla="*/ 0 w 2246811"/>
                <a:gd name="connsiteY4" fmla="*/ 0 h 6858000"/>
                <a:gd name="connsiteX0" fmla="*/ 0 w 1657542"/>
                <a:gd name="connsiteY0" fmla="*/ 28575 h 6858000"/>
                <a:gd name="connsiteX1" fmla="*/ 1657542 w 1657542"/>
                <a:gd name="connsiteY1" fmla="*/ 0 h 6858000"/>
                <a:gd name="connsiteX2" fmla="*/ 1657542 w 1657542"/>
                <a:gd name="connsiteY2" fmla="*/ 6858000 h 6858000"/>
                <a:gd name="connsiteX3" fmla="*/ 37748 w 1657542"/>
                <a:gd name="connsiteY3" fmla="*/ 6858000 h 6858000"/>
                <a:gd name="connsiteX4" fmla="*/ 0 w 1657542"/>
                <a:gd name="connsiteY4" fmla="*/ 28575 h 6858000"/>
                <a:gd name="connsiteX0" fmla="*/ 717903 w 2375445"/>
                <a:gd name="connsiteY0" fmla="*/ 28575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28575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472365 w 2375445"/>
                <a:gd name="connsiteY0" fmla="*/ 0 h 6886575"/>
                <a:gd name="connsiteX1" fmla="*/ 2375445 w 2375445"/>
                <a:gd name="connsiteY1" fmla="*/ 19050 h 6886575"/>
                <a:gd name="connsiteX2" fmla="*/ 2375445 w 2375445"/>
                <a:gd name="connsiteY2" fmla="*/ 6877050 h 6886575"/>
                <a:gd name="connsiteX3" fmla="*/ 0 w 2375445"/>
                <a:gd name="connsiteY3" fmla="*/ 6886575 h 6886575"/>
                <a:gd name="connsiteX4" fmla="*/ 472365 w 2375445"/>
                <a:gd name="connsiteY4" fmla="*/ 0 h 6886575"/>
                <a:gd name="connsiteX0" fmla="*/ 474991 w 2375445"/>
                <a:gd name="connsiteY0" fmla="*/ 0 h 6872927"/>
                <a:gd name="connsiteX1" fmla="*/ 2375445 w 2375445"/>
                <a:gd name="connsiteY1" fmla="*/ 5402 h 6872927"/>
                <a:gd name="connsiteX2" fmla="*/ 2375445 w 2375445"/>
                <a:gd name="connsiteY2" fmla="*/ 6863402 h 6872927"/>
                <a:gd name="connsiteX3" fmla="*/ 0 w 2375445"/>
                <a:gd name="connsiteY3" fmla="*/ 6872927 h 6872927"/>
                <a:gd name="connsiteX4" fmla="*/ 474991 w 2375445"/>
                <a:gd name="connsiteY4" fmla="*/ 0 h 687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445" h="6872927">
                  <a:moveTo>
                    <a:pt x="474991" y="0"/>
                  </a:moveTo>
                  <a:lnTo>
                    <a:pt x="2375445" y="5402"/>
                  </a:lnTo>
                  <a:lnTo>
                    <a:pt x="2375445" y="6863402"/>
                  </a:lnTo>
                  <a:lnTo>
                    <a:pt x="0" y="6872927"/>
                  </a:lnTo>
                  <a:lnTo>
                    <a:pt x="474991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5">
                    <a:alpha val="6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6BB957A-A95B-0424-ED14-DE7325DA5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462" y="292735"/>
              <a:ext cx="1833562" cy="1571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605374"/>
      </p:ext>
    </p:extLst>
  </p:cSld>
  <p:clrMapOvr>
    <a:masterClrMapping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ityksen loppudia">
            <a:extLst>
              <a:ext uri="{FF2B5EF4-FFF2-40B4-BE49-F238E27FC236}">
                <a16:creationId xmlns:a16="http://schemas.microsoft.com/office/drawing/2014/main" id="{8011D531-C477-E90E-BB81-1C49976BFE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737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526" y="18720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1. tämä kuva </a:t>
            </a:r>
            <a:r>
              <a:rPr lang="fi-FI" err="1"/>
              <a:t>Kameleonin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29862" y="18720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2. tämä kuva </a:t>
            </a:r>
            <a:r>
              <a:rPr lang="fi-FI" err="1"/>
              <a:t>Kameleonin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526" y="3425619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3. tämä kuva </a:t>
            </a:r>
            <a:r>
              <a:rPr lang="fi-FI" err="1"/>
              <a:t>Kameleonin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29862" y="3425619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4. tämä kuva </a:t>
            </a:r>
            <a:r>
              <a:rPr lang="fi-FI" err="1"/>
              <a:t>Kameleonin</a:t>
            </a:r>
            <a:br>
              <a:rPr lang="fi-FI"/>
            </a:br>
            <a:r>
              <a:rPr lang="fi-FI"/>
              <a:t>Kuvagalleriasta</a:t>
            </a:r>
            <a:br>
              <a:rPr lang="fi-FI"/>
            </a:br>
            <a:r>
              <a:rPr lang="fi-FI"/>
              <a:t>tai esim. omista tiedostoista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0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17336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117336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875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 lang="fi-FI" b="0" i="0" smtClean="0">
                <a:effectLst/>
              </a:defRPr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49C2F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53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>
                <a:effectLst/>
                <a:latin typeface="Segoe UI" panose="020B0502040204020203" pitchFamily="34" charset="0"/>
              </a:rPr>
            </a:br>
            <a:r>
              <a:rPr lang="fi-FI" b="0" i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49BE2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554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14.7.2020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1" r:id="rId3"/>
    <p:sldLayoutId id="2147483664" r:id="rId4"/>
    <p:sldLayoutId id="2147483665" r:id="rId5"/>
    <p:sldLayoutId id="2147483744" r:id="rId6"/>
    <p:sldLayoutId id="2147483669" r:id="rId7"/>
    <p:sldLayoutId id="2147483724" r:id="rId8"/>
    <p:sldLayoutId id="2147483671" r:id="rId9"/>
    <p:sldLayoutId id="2147483672" r:id="rId10"/>
    <p:sldLayoutId id="2147483673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5" r:id="rId19"/>
    <p:sldLayoutId id="2147483686" r:id="rId20"/>
    <p:sldLayoutId id="2147483743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05" r:id="rId39"/>
    <p:sldLayoutId id="2147483708" r:id="rId40"/>
    <p:sldLayoutId id="2147483745" r:id="rId41"/>
    <p:sldLayoutId id="2147483746" r:id="rId4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035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NN NN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175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/>
              <a:t>18.4.2023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49" y="6356350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62" r:id="rId2"/>
    <p:sldLayoutId id="2147483764" r:id="rId3"/>
    <p:sldLayoutId id="2147483765" r:id="rId4"/>
    <p:sldLayoutId id="2147483763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lnSpc>
          <a:spcPct val="120000"/>
        </a:lnSpc>
        <a:spcBef>
          <a:spcPts val="1000"/>
        </a:spcBef>
        <a:buClr>
          <a:srgbClr val="0065AF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lnSpc>
          <a:spcPct val="120000"/>
        </a:lnSpc>
        <a:spcBef>
          <a:spcPts val="500"/>
        </a:spcBef>
        <a:buClr>
          <a:srgbClr val="0065AF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200" indent="-172800" algn="l" defTabSz="914400" rtl="0" eaLnBrk="1" latinLnBrk="0" hangingPunct="1">
        <a:lnSpc>
          <a:spcPct val="120000"/>
        </a:lnSpc>
        <a:spcBef>
          <a:spcPts val="500"/>
        </a:spcBef>
        <a:buClr>
          <a:srgbClr val="0065AF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72800" algn="l" defTabSz="914400" rtl="0" eaLnBrk="1" latinLnBrk="0" hangingPunct="1">
        <a:lnSpc>
          <a:spcPct val="120000"/>
        </a:lnSpc>
        <a:spcBef>
          <a:spcPts val="500"/>
        </a:spcBef>
        <a:buClr>
          <a:srgbClr val="0065AF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72800" algn="l" defTabSz="914400" rtl="0" eaLnBrk="1" latinLnBrk="0" hangingPunct="1">
        <a:lnSpc>
          <a:spcPct val="120000"/>
        </a:lnSpc>
        <a:spcBef>
          <a:spcPts val="500"/>
        </a:spcBef>
        <a:buClr>
          <a:srgbClr val="0065AF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8/10/relationships/comments" Target="../comments/modernComment_723_DF2CDF4E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ntti.kuokkanen@skanska.fi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0.xml"/><Relationship Id="rId4" Type="http://schemas.openxmlformats.org/officeDocument/2006/relationships/hyperlink" Target="mailto:Teemu.liukkonen@oteran.fi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vaylafi" TargetMode="External"/><Relationship Id="rId2" Type="http://schemas.openxmlformats.org/officeDocument/2006/relationships/hyperlink" Target="https://vayla.fi/vt-5-hurus-hietanen" TargetMode="Externa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s://instagram.com/vaylafi" TargetMode="External"/><Relationship Id="rId4" Type="http://schemas.openxmlformats.org/officeDocument/2006/relationships/hyperlink" Target="https://twitter.com/vaylaf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1C_32709A1C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1A0C6F-A31C-8334-209D-2C8ECB5D2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457200"/>
            <a:ext cx="5198400" cy="1602000"/>
          </a:xfrm>
        </p:spPr>
        <p:txBody>
          <a:bodyPr anchor="ctr">
            <a:normAutofit fontScale="90000"/>
          </a:bodyPr>
          <a:lstStyle/>
          <a:p>
            <a:r>
              <a:rPr lang="fi-FI" sz="4400" dirty="0"/>
              <a:t>Tervetuloa yleisötilaisuuteen!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4CDBA9C-8230-9658-075A-BACA2B493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00" y="3802126"/>
            <a:ext cx="3931200" cy="986400"/>
          </a:xfrm>
        </p:spPr>
        <p:txBody>
          <a:bodyPr>
            <a:normAutofit/>
          </a:bodyPr>
          <a:lstStyle/>
          <a:p>
            <a:r>
              <a:rPr lang="en-US" dirty="0" err="1"/>
              <a:t>Hirvensalmi</a:t>
            </a:r>
            <a:endParaRPr lang="en-US" dirty="0"/>
          </a:p>
          <a:p>
            <a:r>
              <a:rPr lang="en-US" dirty="0"/>
              <a:t>23.9.2024</a:t>
            </a:r>
          </a:p>
        </p:txBody>
      </p:sp>
      <p:pic>
        <p:nvPicPr>
          <p:cNvPr id="16" name="Kuvan paikkamerkki 15" descr="A road with cars on it&#10;&#10;Description automatically generated">
            <a:extLst>
              <a:ext uri="{FF2B5EF4-FFF2-40B4-BE49-F238E27FC236}">
                <a16:creationId xmlns:a16="http://schemas.microsoft.com/office/drawing/2014/main" id="{81B80298-5A41-944D-3538-DF9BF22B34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9" b="7400"/>
          <a:stretch/>
        </p:blipFill>
        <p:spPr>
          <a:xfrm>
            <a:off x="6037200" y="10"/>
            <a:ext cx="6156000" cy="2621108"/>
          </a:xfrm>
          <a:noFill/>
        </p:spPr>
      </p:pic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A16C4935-890B-9612-B157-116B7D500B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3254" y="1982912"/>
            <a:ext cx="6446346" cy="3222688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/>
          <a:p>
            <a:endParaRPr lang="fi-FI" dirty="0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FF332D91-881D-310F-75F3-D2B7905D0A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8" b="19258"/>
          <a:stretch/>
        </p:blipFill>
        <p:spPr>
          <a:xfrm>
            <a:off x="4929540" y="3882368"/>
            <a:ext cx="7254877" cy="2972083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0561C9-8B22-1753-7C91-007EFF5F3F96}"/>
              </a:ext>
            </a:extLst>
          </p:cNvPr>
          <p:cNvSpPr txBox="1"/>
          <p:nvPr/>
        </p:nvSpPr>
        <p:spPr>
          <a:xfrm>
            <a:off x="832635" y="2501544"/>
            <a:ext cx="4503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/>
              <a:t>Vt</a:t>
            </a:r>
            <a:r>
              <a:rPr lang="fi-FI" sz="3600" dirty="0"/>
              <a:t> 5 </a:t>
            </a:r>
            <a:r>
              <a:rPr lang="fi-FI" sz="3600" dirty="0" err="1"/>
              <a:t>Hurus</a:t>
            </a:r>
            <a:r>
              <a:rPr lang="fi-FI" sz="3600" dirty="0"/>
              <a:t>–Hietanen</a:t>
            </a:r>
          </a:p>
        </p:txBody>
      </p:sp>
    </p:spTree>
    <p:extLst>
      <p:ext uri="{BB962C8B-B14F-4D97-AF65-F5344CB8AC3E}">
        <p14:creationId xmlns:p14="http://schemas.microsoft.com/office/powerpoint/2010/main" val="83773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1A015E-F06A-6262-D8A3-07737990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Rakentamisen vaiheet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2DBA6B5-1E2D-DBF3-3991-2F8A43439C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3845" indent="-283845" fontAlgn="base"/>
            <a:r>
              <a:rPr lang="fi-FI" dirty="0">
                <a:solidFill>
                  <a:schemeClr val="tx1">
                    <a:lumMod val="95000"/>
                    <a:lumOff val="5000"/>
                  </a:schemeClr>
                </a:solidFill>
                <a:ea typeface="Tahoma"/>
                <a:cs typeface="Tahoma"/>
              </a:rPr>
              <a:t>Rakennustyöt aloitettiin risteyssillan vanhojen rakenteiden purkutöillä ja tien levittämisen vaatimista maaleikkauksista elokuun puolivälissä.</a:t>
            </a:r>
          </a:p>
          <a:p>
            <a:pPr marL="283845" indent="-283845" fontAlgn="base"/>
            <a:r>
              <a:rPr lang="fi-FI" dirty="0">
                <a:ea typeface="Tahoma"/>
                <a:cs typeface="Tahoma"/>
              </a:rPr>
              <a:t>Tämän syksyn aikana on tavoitteena saada tien levittämisen kaivuutyöt ja täytöt Lahnaniemen ja Hietasen välillä mahdollisimman pitkälle.  </a:t>
            </a:r>
          </a:p>
          <a:p>
            <a:pPr marL="283845" indent="-283845" fontAlgn="base"/>
            <a:r>
              <a:rPr lang="fi-FI" dirty="0">
                <a:ea typeface="Tahoma"/>
                <a:cs typeface="Tahoma"/>
              </a:rPr>
              <a:t>Talven aikana tehdään mahdollisesti massanvaihtoon liittyviä tehtäviä.</a:t>
            </a:r>
          </a:p>
          <a:p>
            <a:pPr marL="283845" indent="-283845" fontAlgn="base"/>
            <a:r>
              <a:rPr lang="fi-FI" dirty="0">
                <a:ea typeface="Tahoma"/>
                <a:cs typeface="Tahoma"/>
              </a:rPr>
              <a:t>Työt jäävät talvitauolle talven tullessa. Tarkempi ajankohta selviää myöhemmin.</a:t>
            </a:r>
          </a:p>
          <a:p>
            <a:pPr marL="283845" indent="-283845" fontAlgn="base"/>
            <a:r>
              <a:rPr lang="fi-FI" dirty="0">
                <a:ea typeface="Tahoma"/>
                <a:cs typeface="Tahoma"/>
              </a:rPr>
              <a:t>Keväällä työt jatkuvat Lahnaniemen risteyssillalla ja tien levityksen osuuksilla.</a:t>
            </a:r>
          </a:p>
          <a:p>
            <a:pPr marL="283845" indent="-283845" fontAlgn="base"/>
            <a:r>
              <a:rPr lang="fi-FI" dirty="0">
                <a:ea typeface="Tahoma"/>
                <a:cs typeface="Tahoma"/>
              </a:rPr>
              <a:t>Kesällä 2025 tehdään jyrsintä- ja päällystystöitä Vt5:llä välillä </a:t>
            </a:r>
            <a:r>
              <a:rPr lang="fi-FI" dirty="0" err="1">
                <a:ea typeface="Tahoma"/>
                <a:cs typeface="Tahoma"/>
              </a:rPr>
              <a:t>Hurus</a:t>
            </a:r>
            <a:r>
              <a:rPr lang="fi-FI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Exo 2"/>
              </a:rPr>
              <a:t>–</a:t>
            </a:r>
            <a:r>
              <a:rPr lang="fi-FI" dirty="0">
                <a:ea typeface="Tahoma"/>
                <a:cs typeface="Tahoma"/>
              </a:rPr>
              <a:t>Hietanen.</a:t>
            </a:r>
          </a:p>
          <a:p>
            <a:pPr marL="283845" indent="-283845" fontAlgn="base"/>
            <a:r>
              <a:rPr lang="fi-FI" dirty="0">
                <a:ea typeface="Tahoma"/>
                <a:cs typeface="Tahoma"/>
              </a:rPr>
              <a:t>Päällystystöiden jälkeen rakennetaan keskikaide.</a:t>
            </a:r>
          </a:p>
          <a:p>
            <a:pPr marL="283845" indent="-283845" fontAlgn="base"/>
            <a:r>
              <a:rPr lang="fi-FI" dirty="0">
                <a:ea typeface="Tahoma"/>
                <a:cs typeface="Tahoma"/>
              </a:rPr>
              <a:t>Työt valmistuvat syksyllä 2025.</a:t>
            </a:r>
          </a:p>
          <a:p>
            <a:pPr marL="283845" indent="-283845" fontAlgn="base"/>
            <a:endParaRPr lang="fi-FI" dirty="0">
              <a:ea typeface="Tahoma"/>
              <a:cs typeface="Tahoma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F31B32-FEDF-58DA-D57E-C88ED09D528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82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F6B3-13D4-0406-2321-93054DF4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Muuttuvat liikennejärjestelyt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C538E-1750-97C5-0ECD-BC555C778D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fi-FI" dirty="0">
                <a:ea typeface="Tahoma"/>
                <a:cs typeface="Tahoma"/>
              </a:rPr>
              <a:t>Töiden turvallinen toteuttaminen edellyttää liikennejärjestelyitä ja alennettuja nopeusrajoituksia.</a:t>
            </a:r>
          </a:p>
          <a:p>
            <a:r>
              <a:rPr lang="fi-FI" dirty="0">
                <a:ea typeface="Tahoma"/>
                <a:cs typeface="Tahoma"/>
              </a:rPr>
              <a:t>Tämän syksyn ajan nopeus on </a:t>
            </a:r>
            <a:r>
              <a:rPr lang="fi-FI" b="1" dirty="0">
                <a:ea typeface="Tahoma"/>
                <a:cs typeface="Tahoma"/>
              </a:rPr>
              <a:t>hankealueella pääsääntöisesti 50 kilometriä tunnissa</a:t>
            </a:r>
            <a:r>
              <a:rPr lang="fi-FI" dirty="0">
                <a:ea typeface="Tahoma"/>
                <a:cs typeface="Tahoma"/>
              </a:rPr>
              <a:t>, mutta nopeusrajoituksia voidaan nostaa työaikojen ulkopuolella, jos työvaihe sen mahdollistaa. </a:t>
            </a:r>
          </a:p>
          <a:p>
            <a:r>
              <a:rPr lang="fi-FI" dirty="0">
                <a:ea typeface="Tahoma"/>
                <a:cs typeface="Tahoma"/>
              </a:rPr>
              <a:t>Lahnaniemen risteyssillalla ja </a:t>
            </a:r>
            <a:r>
              <a:rPr lang="fi-FI" dirty="0" err="1">
                <a:ea typeface="Tahoma"/>
                <a:cs typeface="Tahoma"/>
              </a:rPr>
              <a:t>Lelkolantiellä</a:t>
            </a:r>
            <a:r>
              <a:rPr lang="fi-FI" dirty="0">
                <a:ea typeface="Tahoma"/>
                <a:cs typeface="Tahoma"/>
              </a:rPr>
              <a:t> </a:t>
            </a:r>
          </a:p>
          <a:p>
            <a:pPr marL="0" indent="0">
              <a:buNone/>
            </a:pPr>
            <a:r>
              <a:rPr lang="fi-FI" dirty="0">
                <a:ea typeface="Tahoma"/>
                <a:cs typeface="Tahoma"/>
              </a:rPr>
              <a:t>     muuttuvia liikennejärjestelyjä töiden ajan.</a:t>
            </a:r>
          </a:p>
          <a:p>
            <a:r>
              <a:rPr lang="fi-FI" dirty="0">
                <a:ea typeface="Tahoma"/>
                <a:cs typeface="Tahoma"/>
              </a:rPr>
              <a:t>Vuonna 2025 vt5:n liikenteeseen vaikuttavat</a:t>
            </a:r>
          </a:p>
          <a:p>
            <a:pPr marL="0" indent="0">
              <a:buNone/>
            </a:pPr>
            <a:r>
              <a:rPr lang="fi-FI" dirty="0">
                <a:ea typeface="Tahoma"/>
                <a:cs typeface="Tahoma"/>
              </a:rPr>
              <a:t>     jyrsintä-, päällystys- ja kaidetyöt.</a:t>
            </a:r>
          </a:p>
          <a:p>
            <a:endParaRPr lang="fi-FI" dirty="0">
              <a:ea typeface="Tahoma"/>
              <a:cs typeface="Tahoma"/>
            </a:endParaRPr>
          </a:p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DADA7-E8EC-FC96-9BA0-2880F5D5D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Nopeusrajoitus 50 » Kaskea Group">
            <a:extLst>
              <a:ext uri="{FF2B5EF4-FFF2-40B4-BE49-F238E27FC236}">
                <a16:creationId xmlns:a16="http://schemas.microsoft.com/office/drawing/2014/main" id="{AE5D0633-81D7-C273-CB4E-4548880CE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710" y="3557467"/>
            <a:ext cx="2551231" cy="253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2599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B52DB-5B13-9777-B061-314F8344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66726" cy="1325563"/>
          </a:xfrm>
        </p:spPr>
        <p:txBody>
          <a:bodyPr/>
          <a:lstStyle/>
          <a:p>
            <a:r>
              <a:rPr lang="fi-FI"/>
              <a:t>Palautteet ja yhteydenotot </a:t>
            </a:r>
          </a:p>
        </p:txBody>
      </p:sp>
      <p:pic>
        <p:nvPicPr>
          <p:cNvPr id="7" name="Picture Placeholder 6" descr="A construction workers working on a road&#10;&#10;Description automatically generated">
            <a:extLst>
              <a:ext uri="{FF2B5EF4-FFF2-40B4-BE49-F238E27FC236}">
                <a16:creationId xmlns:a16="http://schemas.microsoft.com/office/drawing/2014/main" id="{5CB18EEB-10F9-7DE6-25FF-43E4D4F4E86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7" r="2355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2192A-B511-82EC-A665-301E928D7E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283845" indent="-283845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Työmaapäällikkö</a:t>
            </a:r>
            <a:r>
              <a:rPr lang="fi-FI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fi-FI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Heikki Mäkelä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1045" lvl="1" indent="-283845">
              <a:buFont typeface="Arial" panose="020B0604020202020204" pitchFamily="34" charset="0"/>
              <a:buChar char="•"/>
            </a:pPr>
            <a:r>
              <a:rPr lang="fi-FI" sz="1600" u="sng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heikki.makela</a:t>
            </a:r>
            <a:r>
              <a:rPr lang="fi-FI" sz="1600" u="sng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fi-FI" sz="1600" u="sng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oteran</a:t>
            </a:r>
            <a:r>
              <a:rPr lang="fi-FI" sz="1600" u="sng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fi-FI" sz="1600" u="sng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</a:t>
            </a:r>
            <a:r>
              <a:rPr lang="fi-FI" sz="160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endParaRPr lang="fi-FI" sz="1600">
              <a:solidFill>
                <a:schemeClr val="tx1">
                  <a:lumMod val="95000"/>
                  <a:lumOff val="5000"/>
                </a:schemeClr>
              </a:solidFill>
              <a:effectLst/>
              <a:ea typeface="Calibri" panose="020F0502020204030204" pitchFamily="34" charset="0"/>
              <a:cs typeface="Tahoma"/>
            </a:endParaRPr>
          </a:p>
          <a:p>
            <a:pPr marL="741045" lvl="1" indent="-283845">
              <a:buFont typeface="Arial" panose="020B0604020202020204" pitchFamily="34" charset="0"/>
              <a:buChar char="•"/>
            </a:pPr>
            <a:r>
              <a:rPr lang="fi-FI" sz="160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p</a:t>
            </a:r>
            <a:r>
              <a:rPr lang="fi-FI" sz="160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. </a:t>
            </a:r>
            <a:r>
              <a:rPr lang="fi-FI" sz="160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Roboto Condensed"/>
                <a:cs typeface="Tahoma"/>
              </a:rPr>
              <a:t>050 401 7029</a:t>
            </a:r>
            <a:endParaRPr lang="fi-FI" sz="1600">
              <a:solidFill>
                <a:schemeClr val="tx1">
                  <a:lumMod val="95000"/>
                  <a:lumOff val="5000"/>
                </a:schemeClr>
              </a:solidFill>
              <a:effectLst/>
              <a:latin typeface="Tahoma"/>
              <a:ea typeface="Calibri" panose="020F0502020204030204" pitchFamily="34" charset="0"/>
              <a:cs typeface="Tahoma"/>
            </a:endParaRPr>
          </a:p>
          <a:p>
            <a:pPr marL="283845" indent="-283845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Työpäällikkö Teemu Liukkonen</a:t>
            </a:r>
            <a:endParaRPr lang="fi-FI">
              <a:solidFill>
                <a:schemeClr val="tx1">
                  <a:lumMod val="95000"/>
                  <a:lumOff val="5000"/>
                </a:schemeClr>
              </a:solidFill>
              <a:effectLst/>
              <a:ea typeface="Calibri" panose="020F0502020204030204" pitchFamily="34" charset="0"/>
              <a:cs typeface="Tahoma"/>
            </a:endParaRPr>
          </a:p>
          <a:p>
            <a:pPr marL="741045" lvl="1" indent="-283845">
              <a:buFont typeface="Arial" panose="020B0604020202020204" pitchFamily="34" charset="0"/>
              <a:buChar char="•"/>
            </a:pPr>
            <a:r>
              <a:rPr lang="fi-FI" sz="1600" u="sng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teemu.liukkonen@oteran.fi</a:t>
            </a:r>
            <a:endParaRPr lang="fi-FI" sz="1600" u="sng">
              <a:solidFill>
                <a:schemeClr val="tx1">
                  <a:lumMod val="95000"/>
                  <a:lumOff val="5000"/>
                </a:schemeClr>
              </a:solidFill>
              <a:ea typeface="Calibri" panose="020F0502020204030204" pitchFamily="34" charset="0"/>
              <a:cs typeface="Tahoma"/>
            </a:endParaRPr>
          </a:p>
          <a:p>
            <a:pPr marL="741045" lvl="1" indent="-283845">
              <a:buFont typeface="Arial" panose="020B0604020202020204" pitchFamily="34" charset="0"/>
              <a:buChar char="•"/>
            </a:pPr>
            <a:r>
              <a:rPr lang="fi-FI" sz="160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p. </a:t>
            </a:r>
            <a:r>
              <a:rPr lang="fi-FI" sz="160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Roboto Condensed"/>
                <a:cs typeface="Tahoma"/>
              </a:rPr>
              <a:t>050 3823 294</a:t>
            </a:r>
            <a:endParaRPr lang="fi-FI" sz="160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Roboto Condensed"/>
              <a:cs typeface="Roboto Condensed"/>
            </a:endParaRPr>
          </a:p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C1079-0E7D-FB0B-660A-45179B6BEE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6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oad with cars on it&#10;&#10;Description automatically generated">
            <a:extLst>
              <a:ext uri="{FF2B5EF4-FFF2-40B4-BE49-F238E27FC236}">
                <a16:creationId xmlns:a16="http://schemas.microsoft.com/office/drawing/2014/main" id="{9851585C-79A2-BCBB-AD64-B9E0BB31D2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3FFE8-E4CA-2EA0-9D1E-293C1326F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58AC7-CA24-E572-F48B-F409247B475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fi-FI"/>
              <a:t>Kysymyksiä? </a:t>
            </a:r>
          </a:p>
        </p:txBody>
      </p:sp>
    </p:spTree>
    <p:extLst>
      <p:ext uri="{BB962C8B-B14F-4D97-AF65-F5344CB8AC3E}">
        <p14:creationId xmlns:p14="http://schemas.microsoft.com/office/powerpoint/2010/main" val="835895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DFF19-D868-9A17-6FE6-7305F5FA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Hankkeen viestintä ja vuorovaikutus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19A2D-887C-2EB3-39DD-2D8EBC9A59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/>
              <a:t>Hankkeen tiedot löytyvät kootusti verkkosivulta: </a:t>
            </a:r>
            <a:br>
              <a:rPr lang="fi-FI"/>
            </a:br>
            <a:r>
              <a:rPr lang="fi-FI">
                <a:hlinkClick r:id="rId2"/>
              </a:rPr>
              <a:t>https://vayla.fi/vt-5-hurus-hietanen</a:t>
            </a:r>
            <a:r>
              <a:rPr lang="fi-FI"/>
              <a:t> </a:t>
            </a:r>
          </a:p>
          <a:p>
            <a:r>
              <a:rPr lang="fi-FI"/>
              <a:t>Hankkeen ajankohtaisista tapahtumista ja vaikutuksista lähetetään tarpeen mukaan mediatiedotteita ja järjestetään yleisötilaisuuksia. </a:t>
            </a:r>
          </a:p>
          <a:p>
            <a:r>
              <a:rPr lang="fi-FI"/>
              <a:t>Tiedotteiden jakelulistalle voi liittyä lähettämällä yhteystietonsa hankkeen tiedottajalle osoitteeseen sinituuli.untamala@sitowise.com  </a:t>
            </a:r>
          </a:p>
          <a:p>
            <a:r>
              <a:rPr lang="fi-FI"/>
              <a:t>Hankkeen tapahtumista ja tunnelmista voi välillä lukea myös Väyläviraston somekanavilta:</a:t>
            </a:r>
            <a:br>
              <a:rPr lang="fi-FI"/>
            </a:br>
            <a:r>
              <a:rPr lang="fi-FI">
                <a:hlinkClick r:id="rId3"/>
              </a:rPr>
              <a:t>www.facebook.com/vaylafi</a:t>
            </a:r>
            <a:r>
              <a:rPr lang="fi-FI"/>
              <a:t> </a:t>
            </a:r>
            <a:br>
              <a:rPr lang="fi-FI"/>
            </a:br>
            <a:r>
              <a:rPr lang="fi-FI">
                <a:hlinkClick r:id="rId4"/>
              </a:rPr>
              <a:t>https://twitter.com/vaylafi</a:t>
            </a:r>
            <a:r>
              <a:rPr lang="fi-FI"/>
              <a:t> </a:t>
            </a:r>
            <a:br>
              <a:rPr lang="fi-FI"/>
            </a:br>
            <a:r>
              <a:rPr lang="fi-FI">
                <a:hlinkClick r:id="rId5"/>
              </a:rPr>
              <a:t>https://instagram.com/vaylafi</a:t>
            </a:r>
            <a:r>
              <a:rPr lang="fi-FI"/>
              <a:t> </a:t>
            </a:r>
          </a:p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8BCEB-F180-17D0-3A31-CD4C5E6C6A6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63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52A5-D636-30C6-420F-3A0D10A94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Jatko</a:t>
            </a:r>
          </a:p>
        </p:txBody>
      </p:sp>
      <p:pic>
        <p:nvPicPr>
          <p:cNvPr id="7" name="Picture Placeholder 6" descr="A road with cars on it&#10;&#10;Description automatically generated">
            <a:extLst>
              <a:ext uri="{FF2B5EF4-FFF2-40B4-BE49-F238E27FC236}">
                <a16:creationId xmlns:a16="http://schemas.microsoft.com/office/drawing/2014/main" id="{E3983818-8BF0-16D8-A767-31BA7688490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2" r="2025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0B35F-B09E-E231-8DA5-8E957E0134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tx1">
                    <a:lumMod val="95000"/>
                    <a:lumOff val="5000"/>
                  </a:schemeClr>
                </a:solidFill>
              </a:rPr>
              <a:t>Palautetta tilaisuudesta ja hankkeesta voi antaa nyt tai myöhemmin.</a:t>
            </a:r>
            <a:br>
              <a:rPr lang="fi-FI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fi-FI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fi-FI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fi-FI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i-FI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tx1">
                    <a:lumMod val="95000"/>
                    <a:lumOff val="5000"/>
                  </a:schemeClr>
                </a:solidFill>
              </a:rPr>
              <a:t>Hanke järjestää jatkossa yleisötilaisuuksia tarpeen mukaan.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tx1">
                    <a:lumMod val="95000"/>
                    <a:lumOff val="5000"/>
                  </a:schemeClr>
                </a:solidFill>
              </a:rPr>
              <a:t>Tämän tilaisuuden esitysmateriaalit julkaistaan osoitteessa https://vayla.fi/vt-5-hurus-hietanen</a:t>
            </a:r>
          </a:p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9C840-919E-61BA-1BEC-2F5DB3EC7D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461D89-0F05-8AEC-9BFF-211966821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764" y="2551878"/>
            <a:ext cx="4456921" cy="14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28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006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A2427F5-D9BC-44B7-7547-332611E40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Tilaisuuden</a:t>
            </a:r>
            <a:r>
              <a:rPr lang="en-US"/>
              <a:t> </a:t>
            </a:r>
            <a:r>
              <a:rPr lang="en-US" err="1"/>
              <a:t>sisältö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18D0FB8-85F5-44BF-B13E-3D15FD1269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fi-FI" sz="2100">
                <a:ea typeface="Tahoma"/>
                <a:cs typeface="Tahoma"/>
              </a:rPr>
              <a:t>Tilaisuuden avaus ja esittäytyminen</a:t>
            </a:r>
          </a:p>
          <a:p>
            <a:pPr marL="457200" indent="-457200">
              <a:buAutoNum type="arabicPeriod"/>
            </a:pPr>
            <a:r>
              <a:rPr lang="fi-FI" sz="2100">
                <a:ea typeface="Tahoma"/>
                <a:cs typeface="Tahoma"/>
              </a:rPr>
              <a:t>Käytännön järjestelyt</a:t>
            </a:r>
          </a:p>
          <a:p>
            <a:pPr marL="457200" indent="-457200">
              <a:buAutoNum type="arabicPeriod"/>
            </a:pPr>
            <a:r>
              <a:rPr lang="fi-FI" sz="2100">
                <a:ea typeface="Tahoma"/>
                <a:cs typeface="Tahoma"/>
              </a:rPr>
              <a:t>Hanke lyhyesti</a:t>
            </a:r>
          </a:p>
          <a:p>
            <a:pPr marL="457200" indent="-457200">
              <a:buAutoNum type="arabicPeriod"/>
            </a:pPr>
            <a:r>
              <a:rPr lang="fi-FI" sz="2100">
                <a:ea typeface="Tahoma"/>
                <a:cs typeface="Tahoma"/>
              </a:rPr>
              <a:t>Ajankohtaiset kuulumiset</a:t>
            </a:r>
          </a:p>
          <a:p>
            <a:pPr marL="457200" indent="-457200">
              <a:buAutoNum type="arabicPeriod"/>
            </a:pPr>
            <a:r>
              <a:rPr lang="fi-FI" sz="2100">
                <a:ea typeface="Tahoma"/>
                <a:cs typeface="Tahoma"/>
              </a:rPr>
              <a:t>Rakentaminen</a:t>
            </a:r>
          </a:p>
          <a:p>
            <a:pPr marL="457200" indent="-457200">
              <a:buAutoNum type="arabicPeriod"/>
            </a:pPr>
            <a:r>
              <a:rPr lang="fi-FI" sz="2100">
                <a:ea typeface="Tahoma" panose="020B0604030504040204" pitchFamily="34" charset="0"/>
                <a:cs typeface="Tahoma" panose="020B0604030504040204" pitchFamily="34" charset="0"/>
              </a:rPr>
              <a:t>Kysymykset</a:t>
            </a:r>
          </a:p>
          <a:p>
            <a:pPr marL="457200" lvl="0" indent="-457200">
              <a:buFont typeface="+mj-lt"/>
              <a:buAutoNum type="arabicPeriod"/>
            </a:pPr>
            <a:r>
              <a:rPr lang="fi-FI" sz="2100">
                <a:ea typeface="Tahoma" panose="020B0604030504040204" pitchFamily="34" charset="0"/>
                <a:cs typeface="Tahoma" panose="020B0604030504040204" pitchFamily="34" charset="0"/>
              </a:rPr>
              <a:t>Hankkeen viestintä ja vuorovaikutus</a:t>
            </a:r>
          </a:p>
          <a:p>
            <a:pPr marL="457200" lvl="0" indent="-457200">
              <a:buFont typeface="+mj-lt"/>
              <a:buAutoNum type="arabicPeriod"/>
            </a:pPr>
            <a:r>
              <a:rPr lang="fi-FI" sz="2100">
                <a:ea typeface="Tahoma" panose="020B0604030504040204" pitchFamily="34" charset="0"/>
                <a:cs typeface="Tahoma" panose="020B0604030504040204" pitchFamily="34" charset="0"/>
              </a:rPr>
              <a:t>Jatko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2BE003-AC43-A7A8-DFF2-636BA177F0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BD4A0EF-951A-4343-A672-F31B58E6828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A2427F5-D9BC-44B7-7547-332611E4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55970" cy="1325563"/>
          </a:xfrm>
        </p:spPr>
        <p:txBody>
          <a:bodyPr anchor="ctr">
            <a:normAutofit/>
          </a:bodyPr>
          <a:lstStyle/>
          <a:p>
            <a:r>
              <a:rPr lang="en-US" err="1"/>
              <a:t>Järjestäjien</a:t>
            </a:r>
            <a:r>
              <a:rPr lang="en-US"/>
              <a:t> </a:t>
            </a:r>
            <a:r>
              <a:rPr lang="en-US" err="1"/>
              <a:t>esittäytyminen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18D0FB8-85F5-44BF-B13E-3D15FD1269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6955971" cy="4320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3845" indent="-283845"/>
            <a:r>
              <a:rPr lang="fi-FI" dirty="0"/>
              <a:t>Väylävirasto </a:t>
            </a:r>
            <a:endParaRPr lang="en-US" dirty="0"/>
          </a:p>
          <a:p>
            <a:pPr marL="741045" lvl="1" indent="-283845"/>
            <a:r>
              <a:rPr lang="fi-FI" sz="1600" b="1" dirty="0"/>
              <a:t>Janne Wikström</a:t>
            </a:r>
            <a:endParaRPr lang="fi-FI" sz="1600" b="1" dirty="0">
              <a:ea typeface="Tahoma"/>
              <a:cs typeface="Tahoma"/>
            </a:endParaRPr>
          </a:p>
          <a:p>
            <a:pPr marL="283845" indent="-283845"/>
            <a:r>
              <a:rPr lang="fi-FI" dirty="0"/>
              <a:t>Rakennuttajakonsultti Ramboll CM Oy</a:t>
            </a:r>
            <a:endParaRPr lang="fi-FI" dirty="0">
              <a:ea typeface="Tahoma"/>
              <a:cs typeface="Tahoma"/>
            </a:endParaRPr>
          </a:p>
          <a:p>
            <a:pPr marL="741045" lvl="1" indent="-283845"/>
            <a:r>
              <a:rPr lang="fi-FI" sz="1600" dirty="0"/>
              <a:t>Projektipäällikkö </a:t>
            </a:r>
            <a:r>
              <a:rPr lang="fi-FI" sz="1600" b="1" dirty="0"/>
              <a:t>Heikki Korkeamäki</a:t>
            </a:r>
            <a:endParaRPr lang="fi-FI" sz="1600" b="1" dirty="0">
              <a:ea typeface="Tahoma"/>
              <a:cs typeface="Tahoma"/>
            </a:endParaRPr>
          </a:p>
          <a:p>
            <a:pPr marL="741045" lvl="1" indent="-283845"/>
            <a:r>
              <a:rPr lang="fi-FI" sz="1600" dirty="0"/>
              <a:t>Valvoja &amp; turvallisuuskoordinaattori </a:t>
            </a:r>
            <a:r>
              <a:rPr lang="fi-FI" sz="1600" b="1" dirty="0"/>
              <a:t>Jussi Lehtinen</a:t>
            </a:r>
            <a:endParaRPr lang="fi-FI" sz="1600" b="1" dirty="0">
              <a:ea typeface="Tahoma"/>
              <a:cs typeface="Tahoma"/>
            </a:endParaRPr>
          </a:p>
          <a:p>
            <a:pPr marL="283845" indent="-283845"/>
            <a:r>
              <a:rPr lang="fi-FI" dirty="0"/>
              <a:t>Urakoitsija Oteran Oy</a:t>
            </a:r>
            <a:endParaRPr lang="fi-FI" dirty="0">
              <a:ea typeface="Tahoma"/>
              <a:cs typeface="Tahoma"/>
            </a:endParaRPr>
          </a:p>
          <a:p>
            <a:pPr marL="741045" lvl="1" indent="-283845"/>
            <a:r>
              <a:rPr lang="fi-FI" sz="1600" dirty="0"/>
              <a:t>Työmaapäällikkö </a:t>
            </a:r>
            <a:r>
              <a:rPr lang="fi-FI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Heikki Mäkelä</a:t>
            </a:r>
            <a:endParaRPr lang="fi-FI" sz="1600" b="1" dirty="0">
              <a:solidFill>
                <a:schemeClr val="tx1">
                  <a:lumMod val="95000"/>
                  <a:lumOff val="5000"/>
                </a:schemeClr>
              </a:solidFill>
              <a:ea typeface="Tahoma"/>
              <a:cs typeface="Tahoma"/>
            </a:endParaRPr>
          </a:p>
          <a:p>
            <a:pPr marL="741045" lvl="1" indent="-283845"/>
            <a:r>
              <a:rPr lang="fi-FI" sz="1600" dirty="0">
                <a:ea typeface="Tahoma"/>
                <a:cs typeface="Tahoma"/>
              </a:rPr>
              <a:t>Työnjohtaja</a:t>
            </a:r>
            <a:r>
              <a:rPr lang="fi-FI" sz="1600" b="1" dirty="0">
                <a:ea typeface="Tahoma"/>
                <a:cs typeface="Tahoma"/>
              </a:rPr>
              <a:t> Marika Koskinen</a:t>
            </a:r>
          </a:p>
          <a:p>
            <a:pPr marL="741045" lvl="1" indent="-283845"/>
            <a:r>
              <a:rPr lang="fi-FI" sz="1600" dirty="0">
                <a:ea typeface="Tahoma"/>
                <a:cs typeface="Tahoma"/>
              </a:rPr>
              <a:t>Siltavastaava</a:t>
            </a:r>
            <a:r>
              <a:rPr lang="fi-FI" sz="1600" b="1" dirty="0">
                <a:ea typeface="Tahoma"/>
                <a:cs typeface="Tahoma"/>
              </a:rPr>
              <a:t> Jari Lievonen</a:t>
            </a:r>
          </a:p>
          <a:p>
            <a:pPr marL="283845" indent="-283845"/>
            <a:r>
              <a:rPr lang="fi-FI" dirty="0"/>
              <a:t>Viestintäkonsultti </a:t>
            </a:r>
            <a:r>
              <a:rPr lang="fi-FI" dirty="0" err="1"/>
              <a:t>Sitowise</a:t>
            </a:r>
            <a:r>
              <a:rPr lang="fi-FI" dirty="0"/>
              <a:t> Oy</a:t>
            </a:r>
            <a:endParaRPr lang="fi-FI" dirty="0">
              <a:ea typeface="Tahoma"/>
              <a:cs typeface="Tahoma"/>
            </a:endParaRPr>
          </a:p>
          <a:p>
            <a:pPr marL="741045" lvl="1" indent="-283845"/>
            <a:r>
              <a:rPr lang="fi-FI" sz="1600" dirty="0"/>
              <a:t>Tiedottaja </a:t>
            </a:r>
            <a:r>
              <a:rPr lang="fi-FI" sz="1600" b="1" dirty="0"/>
              <a:t>Sinituuli </a:t>
            </a:r>
            <a:r>
              <a:rPr lang="fi-FI" sz="1600" b="1" dirty="0" err="1"/>
              <a:t>Untamala</a:t>
            </a:r>
            <a:endParaRPr lang="fi-FI" sz="1600" b="1" dirty="0">
              <a:ea typeface="Tahoma"/>
              <a:cs typeface="Tahoma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Placeholder 3" descr="Two women in reflective vests looking at a map&#10;&#10;Description automatically generated">
            <a:extLst>
              <a:ext uri="{FF2B5EF4-FFF2-40B4-BE49-F238E27FC236}">
                <a16:creationId xmlns:a16="http://schemas.microsoft.com/office/drawing/2014/main" id="{4B72180A-1F52-B5E5-EE01-36F663FD51C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r="2962"/>
          <a:stretch/>
        </p:blipFill>
        <p:spPr>
          <a:xfrm>
            <a:off x="7920000" y="10"/>
            <a:ext cx="4284000" cy="6857990"/>
          </a:xfrm>
          <a:noFill/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2BE003-AC43-A7A8-DFF2-636BA177F0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57249" y="6356350"/>
            <a:ext cx="56197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BD4A0EF-951A-4343-A672-F31B58E6828E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01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A2427F5-D9BC-44B7-7547-332611E4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/>
          <a:lstStyle/>
          <a:p>
            <a:r>
              <a:rPr lang="fi-FI"/>
              <a:t>Käytännön asiat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18D0FB8-85F5-44BF-B13E-3D15FD1269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>
            <a:normAutofit/>
          </a:bodyPr>
          <a:lstStyle/>
          <a:p>
            <a:r>
              <a:rPr lang="fi-FI" sz="2000">
                <a:sym typeface="Wingdings" panose="05000000000000000000" pitchFamily="2" charset="2"/>
              </a:rPr>
              <a:t>Kunkin esityksen jälkeen otetaan pari nopeaa kysymystä. </a:t>
            </a:r>
          </a:p>
          <a:p>
            <a:r>
              <a:rPr lang="fi-FI" sz="2000">
                <a:sym typeface="Wingdings" panose="05000000000000000000" pitchFamily="2" charset="2"/>
              </a:rPr>
              <a:t>Varsinainen yhteinen keskustelu on tilaisuuden lopulla.</a:t>
            </a:r>
          </a:p>
          <a:p>
            <a:r>
              <a:rPr lang="fi-FI" sz="2000">
                <a:sym typeface="Wingdings" panose="05000000000000000000" pitchFamily="2" charset="2"/>
              </a:rPr>
              <a:t>Keskustelu jatkuu esitysten ja kysymysosion jälkeen karttojen äärellä. Se on hyvä hetki tarkoille kysymyksille esimerkiksi omaa tonttia koskien. </a:t>
            </a:r>
          </a:p>
          <a:p>
            <a:r>
              <a:rPr lang="fi-FI" sz="2000">
                <a:sym typeface="Wingdings" panose="05000000000000000000" pitchFamily="2" charset="2"/>
              </a:rPr>
              <a:t>Tilaisuudessa valokuvataan. Nosta kätesi tai tartu hihasta Sinituuli </a:t>
            </a:r>
            <a:r>
              <a:rPr lang="fi-FI" sz="2000" err="1">
                <a:sym typeface="Wingdings" panose="05000000000000000000" pitchFamily="2" charset="2"/>
              </a:rPr>
              <a:t>Untamalaa</a:t>
            </a:r>
            <a:r>
              <a:rPr lang="fi-FI" sz="2000">
                <a:sym typeface="Wingdings" panose="05000000000000000000" pitchFamily="2" charset="2"/>
              </a:rPr>
              <a:t>, jos et halua näkyä kuvissa.</a:t>
            </a:r>
            <a:endParaRPr lang="en-US" sz="200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2BE003-AC43-A7A8-DFF2-636BA177F0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57249" y="6356350"/>
            <a:ext cx="56197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BD4A0EF-951A-4343-A672-F31B58E6828E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98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oad with trees on the side&#10;&#10;Description automatically generated">
            <a:extLst>
              <a:ext uri="{FF2B5EF4-FFF2-40B4-BE49-F238E27FC236}">
                <a16:creationId xmlns:a16="http://schemas.microsoft.com/office/drawing/2014/main" id="{E206290B-C352-E4FD-88C3-3EFD05A2D7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109C5-4F06-DF2F-552F-E6E6A94EC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C667C-9164-E025-19E1-59C27904499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fi-FI"/>
              <a:t>Hankkeen sisältö</a:t>
            </a:r>
          </a:p>
        </p:txBody>
      </p:sp>
    </p:spTree>
    <p:extLst>
      <p:ext uri="{BB962C8B-B14F-4D97-AF65-F5344CB8AC3E}">
        <p14:creationId xmlns:p14="http://schemas.microsoft.com/office/powerpoint/2010/main" val="1930817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1A015E-F06A-6262-D8A3-07737990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Tahoma"/>
                <a:cs typeface="Tahoma"/>
              </a:rPr>
              <a:t>Hankkeesta lyhyesti</a:t>
            </a:r>
            <a:endParaRPr lang="fi-FI"/>
          </a:p>
        </p:txBody>
      </p:sp>
      <p:pic>
        <p:nvPicPr>
          <p:cNvPr id="7" name="Picture Placeholder 6" descr="A road with trees around it&#10;&#10;Description automatically generated">
            <a:extLst>
              <a:ext uri="{FF2B5EF4-FFF2-40B4-BE49-F238E27FC236}">
                <a16:creationId xmlns:a16="http://schemas.microsoft.com/office/drawing/2014/main" id="{27116A24-E385-CBD5-30A1-F0B6DBA17FA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r="27689"/>
          <a:stretch>
            <a:fillRect/>
          </a:stretch>
        </p:blipFill>
        <p:spPr/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2DBA6B5-1E2D-DBF3-3991-2F8A43439C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/>
                </a:solidFill>
                <a:ea typeface="+mn-lt"/>
                <a:cs typeface="+mn-lt"/>
              </a:rPr>
              <a:t>Viitostie eli valtatie 5 on yksi Suomen pääväylistä. Se kulkee Heinolasta Sodankylään. Nyt parannetaan </a:t>
            </a:r>
            <a:r>
              <a:rPr lang="fi-FI" sz="2000" dirty="0">
                <a:solidFill>
                  <a:schemeClr val="tx1"/>
                </a:solidFill>
              </a:rPr>
              <a:t>Mikkelin eteläpuolista osaa viitostiestä </a:t>
            </a:r>
            <a:r>
              <a:rPr lang="fi-FI" sz="2000" dirty="0" err="1">
                <a:solidFill>
                  <a:schemeClr val="tx1"/>
                </a:solidFill>
              </a:rPr>
              <a:t>Hurusjärven</a:t>
            </a:r>
            <a:r>
              <a:rPr lang="fi-FI" sz="2000" dirty="0">
                <a:solidFill>
                  <a:schemeClr val="tx1"/>
                </a:solidFill>
              </a:rPr>
              <a:t> ja Hietasen kylän välillä.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/>
                </a:solidFill>
                <a:ea typeface="+mn-lt"/>
                <a:cs typeface="+mn-lt"/>
              </a:rPr>
              <a:t>Hankealue sijoittuu lähelle Mikkeliä.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/>
                </a:solidFill>
                <a:ea typeface="Tahoma"/>
                <a:cs typeface="Tahoma"/>
              </a:rPr>
              <a:t>Tiellä tapahtuu myös verrattain paljon onnettomuuksia. </a:t>
            </a:r>
            <a:r>
              <a:rPr lang="fi-FI" sz="2000" dirty="0">
                <a:solidFill>
                  <a:schemeClr val="tx1"/>
                </a:solidFill>
              </a:rPr>
              <a:t>Henkilövahinkojen osuus on suurempi kuin pääteillä keskimäärin.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/>
                </a:solidFill>
                <a:ea typeface="Tahoma"/>
                <a:cs typeface="Tahoma"/>
              </a:rPr>
              <a:t>Tieosuus on altis ruuhkautumiselle etenkin kesäviikonloppuisin.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/>
                </a:solidFill>
                <a:ea typeface="Tahoma"/>
                <a:cs typeface="Tahoma"/>
              </a:rPr>
              <a:t>Keskikaide parantaa turvallisuutta ja mahdollistaa 100 km/h talvinopeusrajoituksen.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F31B32-FEDF-58DA-D57E-C88ED09D528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9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teksti, kartta, atlas, diagrammi&#10;&#10;Kuvaus luotu automaattisesti">
            <a:extLst>
              <a:ext uri="{FF2B5EF4-FFF2-40B4-BE49-F238E27FC236}">
                <a16:creationId xmlns:a16="http://schemas.microsoft.com/office/drawing/2014/main" id="{DDD13E73-3990-6189-B797-A77AFF731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80"/>
            <a:ext cx="12192000" cy="6858000"/>
          </a:xfrm>
          <a:prstGeom prst="rect">
            <a:avLst/>
          </a:prstGeom>
        </p:spPr>
      </p:pic>
      <p:sp>
        <p:nvSpPr>
          <p:cNvPr id="4" name="Dian numeron paikkamerkki 3" hidden="1">
            <a:extLst>
              <a:ext uri="{FF2B5EF4-FFF2-40B4-BE49-F238E27FC236}">
                <a16:creationId xmlns:a16="http://schemas.microsoft.com/office/drawing/2014/main" id="{D7C03A27-545E-4116-8DEF-F6B9C86485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35234" y="6356350"/>
            <a:ext cx="51856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BD4A0EF-951A-4343-A672-F31B58E6828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48038ADB-30E2-076B-F9C8-9B573DEBFB57}"/>
              </a:ext>
            </a:extLst>
          </p:cNvPr>
          <p:cNvSpPr/>
          <p:nvPr/>
        </p:nvSpPr>
        <p:spPr>
          <a:xfrm rot="19334823">
            <a:off x="5845944" y="1538047"/>
            <a:ext cx="2870006" cy="146034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F3BA3FF7-BF30-6679-D130-34AAE4B9A795}"/>
              </a:ext>
            </a:extLst>
          </p:cNvPr>
          <p:cNvSpPr/>
          <p:nvPr/>
        </p:nvSpPr>
        <p:spPr>
          <a:xfrm rot="19334823">
            <a:off x="2237642" y="3555528"/>
            <a:ext cx="4558905" cy="236384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447E1B9-A368-E7B6-13A6-B093DFC4DB45}"/>
              </a:ext>
            </a:extLst>
          </p:cNvPr>
          <p:cNvSpPr txBox="1"/>
          <p:nvPr/>
        </p:nvSpPr>
        <p:spPr>
          <a:xfrm>
            <a:off x="714196" y="4351591"/>
            <a:ext cx="142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accent2">
                    <a:lumMod val="50000"/>
                  </a:schemeClr>
                </a:solidFill>
              </a:rPr>
              <a:t>Toteutettu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0659327-3AFD-A9B2-21BC-EA7FB61700FA}"/>
              </a:ext>
            </a:extLst>
          </p:cNvPr>
          <p:cNvSpPr txBox="1"/>
          <p:nvPr/>
        </p:nvSpPr>
        <p:spPr>
          <a:xfrm>
            <a:off x="4517094" y="808599"/>
            <a:ext cx="178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accent2">
                    <a:lumMod val="50000"/>
                  </a:schemeClr>
                </a:solidFill>
              </a:rPr>
              <a:t>Toisen urakan työt</a:t>
            </a:r>
          </a:p>
        </p:txBody>
      </p: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8042AEAF-8341-92E3-F7EA-6B8090BE6244}"/>
              </a:ext>
            </a:extLst>
          </p:cNvPr>
          <p:cNvCxnSpPr>
            <a:cxnSpLocks/>
          </p:cNvCxnSpPr>
          <p:nvPr/>
        </p:nvCxnSpPr>
        <p:spPr>
          <a:xfrm>
            <a:off x="1919263" y="4625233"/>
            <a:ext cx="738176" cy="41549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8EEC385-AA24-4574-DF89-71CED9FEA726}"/>
              </a:ext>
            </a:extLst>
          </p:cNvPr>
          <p:cNvCxnSpPr>
            <a:cxnSpLocks/>
          </p:cNvCxnSpPr>
          <p:nvPr/>
        </p:nvCxnSpPr>
        <p:spPr>
          <a:xfrm>
            <a:off x="5187471" y="1266236"/>
            <a:ext cx="774700" cy="21281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42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1A015E-F06A-6262-D8A3-07737990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Tahoma"/>
                <a:cs typeface="Tahoma"/>
              </a:rPr>
              <a:t>Ajankohtaiset kuulumiset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2DBA6B5-1E2D-DBF3-3991-2F8A43439C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 dirty="0">
                <a:ea typeface="Tahoma"/>
                <a:cs typeface="Tahoma"/>
              </a:rPr>
              <a:t>Toisen vaiheen u</a:t>
            </a:r>
            <a:r>
              <a:rPr lang="fi-FI" sz="1800" i="0" dirty="0">
                <a:effectLst/>
                <a:ea typeface="Tahoma"/>
                <a:cs typeface="Tahoma"/>
              </a:rPr>
              <a:t>rakkasopimus tehty </a:t>
            </a:r>
            <a:r>
              <a:rPr lang="fi-FI" sz="1800" b="1" i="0" dirty="0">
                <a:effectLst/>
                <a:ea typeface="Tahoma"/>
                <a:cs typeface="Tahoma"/>
              </a:rPr>
              <a:t>Oteran Oy:</a:t>
            </a:r>
            <a:r>
              <a:rPr lang="fi-FI" sz="1800" b="1" dirty="0">
                <a:ea typeface="Tahoma"/>
                <a:cs typeface="Tahoma"/>
              </a:rPr>
              <a:t>n </a:t>
            </a:r>
            <a:r>
              <a:rPr lang="fi-FI" sz="1800" dirty="0">
                <a:ea typeface="Tahoma"/>
                <a:cs typeface="Tahoma"/>
              </a:rPr>
              <a:t>kanssa</a:t>
            </a:r>
          </a:p>
          <a:p>
            <a:r>
              <a:rPr lang="fi-FI" sz="1800" dirty="0">
                <a:ea typeface="Tahoma"/>
                <a:cs typeface="Tahoma"/>
              </a:rPr>
              <a:t>Ensimmäisen urakan työt </a:t>
            </a:r>
            <a:r>
              <a:rPr lang="fi-FI" sz="1800" dirty="0" err="1">
                <a:ea typeface="Tahoma"/>
                <a:cs typeface="Tahoma"/>
              </a:rPr>
              <a:t>Monikkalan</a:t>
            </a:r>
            <a:r>
              <a:rPr lang="fi-FI" sz="1800" dirty="0">
                <a:ea typeface="Tahoma"/>
                <a:cs typeface="Tahoma"/>
              </a:rPr>
              <a:t> ja Lahnaniemen välillä valmistuivat kesäkuussa.</a:t>
            </a:r>
          </a:p>
          <a:p>
            <a:r>
              <a:rPr lang="fi-FI" sz="1800" dirty="0">
                <a:ea typeface="Tahoma"/>
                <a:cs typeface="Tahoma"/>
              </a:rPr>
              <a:t>Toisen urakkavaiheen työt alkoivat elokuussa. Työt keskittyvät Lahnaniemen ja Hietasen välille. </a:t>
            </a:r>
          </a:p>
          <a:p>
            <a:pPr lvl="1"/>
            <a:r>
              <a:rPr lang="fi-FI" sz="1600" dirty="0">
                <a:ea typeface="Tahoma"/>
                <a:cs typeface="Tahoma"/>
              </a:rPr>
              <a:t>Urakkaan kuuluu muun muassa Lahnaniemen risteyssillan korjaaminen ja leventäminen sekä keskikaiteen rakentaminen Lahnaniemestä Hietaseen.</a:t>
            </a:r>
          </a:p>
          <a:p>
            <a:r>
              <a:rPr lang="fi-FI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Hanke sai lisärahoitusta viime vuoden lopulla</a:t>
            </a:r>
            <a:r>
              <a:rPr lang="fi-FI" sz="1800" dirty="0"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  <a:endParaRPr lang="fi-FI" sz="1800" dirty="0">
              <a:ea typeface="Tahoma"/>
              <a:cs typeface="Tahoma"/>
            </a:endParaRPr>
          </a:p>
          <a:p>
            <a:r>
              <a:rPr lang="fi-FI" sz="1800" i="0">
                <a:effectLst/>
                <a:ea typeface="Tahoma"/>
                <a:cs typeface="Tahoma"/>
              </a:rPr>
              <a:t>Rakennusurakka valmistuu </a:t>
            </a:r>
            <a:r>
              <a:rPr lang="fi-FI" sz="1800" b="1" dirty="0">
                <a:ea typeface="Tahoma"/>
                <a:cs typeface="Tahoma"/>
              </a:rPr>
              <a:t>lokakuussa 2025</a:t>
            </a:r>
            <a:r>
              <a:rPr lang="fi-FI" sz="1800" i="0" dirty="0">
                <a:effectLst/>
                <a:ea typeface="Tahoma"/>
                <a:cs typeface="Tahoma"/>
              </a:rPr>
              <a:t>.</a:t>
            </a:r>
          </a:p>
          <a:p>
            <a:pPr marL="283845" indent="-283845"/>
            <a:endParaRPr lang="fi-FI" sz="2000" dirty="0">
              <a:ea typeface="Tahoma"/>
              <a:cs typeface="Tahoma"/>
            </a:endParaRPr>
          </a:p>
          <a:p>
            <a:pPr marL="283845" indent="-283845"/>
            <a:endParaRPr lang="fi-FI" dirty="0">
              <a:ea typeface="Tahoma"/>
              <a:cs typeface="Tahoma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F31B32-FEDF-58DA-D57E-C88ED09D528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02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C5A9BA-5E4A-6770-EA90-5D30BCB91E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9D781-798F-BE63-DA5C-F5B71F378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2E332-68F0-FDB7-DB7C-90A2013DC99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fi-FI"/>
              <a:t>Rakentaminen</a:t>
            </a:r>
          </a:p>
        </p:txBody>
      </p:sp>
    </p:spTree>
    <p:extLst>
      <p:ext uri="{BB962C8B-B14F-4D97-AF65-F5344CB8AC3E}">
        <p14:creationId xmlns:p14="http://schemas.microsoft.com/office/powerpoint/2010/main" val="166552640"/>
      </p:ext>
    </p:extLst>
  </p:cSld>
  <p:clrMapOvr>
    <a:masterClrMapping/>
  </p:clrMapOvr>
</p:sld>
</file>

<file path=ppt/theme/theme1.xml><?xml version="1.0" encoding="utf-8"?>
<a:theme xmlns:a="http://schemas.openxmlformats.org/drawingml/2006/main" name="vayla">
  <a:themeElements>
    <a:clrScheme name="VÄYLÄ">
      <a:dk1>
        <a:srgbClr val="000000"/>
      </a:dk1>
      <a:lt1>
        <a:srgbClr val="FFFFFF"/>
      </a:lt1>
      <a:dk2>
        <a:srgbClr val="000000"/>
      </a:dk2>
      <a:lt2>
        <a:srgbClr val="FDFCFF"/>
      </a:lt2>
      <a:accent1>
        <a:srgbClr val="49C2F0"/>
      </a:accent1>
      <a:accent2>
        <a:srgbClr val="00B0CC"/>
      </a:accent2>
      <a:accent3>
        <a:srgbClr val="009BFF"/>
      </a:accent3>
      <a:accent4>
        <a:srgbClr val="0065AF"/>
      </a:accent4>
      <a:accent5>
        <a:srgbClr val="DD38F2"/>
      </a:accent5>
      <a:accent6>
        <a:srgbClr val="FFC3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.potx" id="{EFAD5915-0DFD-4ED5-BBB0-B918CCC24AB9}" vid="{4045A3D2-AEC4-4D85-873D-6BC4E151EE0D}"/>
    </a:ext>
  </a:extLst>
</a:theme>
</file>

<file path=ppt/theme/theme2.xml><?xml version="1.0" encoding="utf-8"?>
<a:theme xmlns:a="http://schemas.openxmlformats.org/drawingml/2006/main" name="vayla_uusi2023">
  <a:themeElements>
    <a:clrScheme name="Vayla_PP">
      <a:dk1>
        <a:srgbClr val="000000"/>
      </a:dk1>
      <a:lt1>
        <a:srgbClr val="FFFFFF"/>
      </a:lt1>
      <a:dk2>
        <a:srgbClr val="0065AF"/>
      </a:dk2>
      <a:lt2>
        <a:srgbClr val="8DCB6D"/>
      </a:lt2>
      <a:accent1>
        <a:srgbClr val="009BFF"/>
      </a:accent1>
      <a:accent2>
        <a:srgbClr val="00AFCB"/>
      </a:accent2>
      <a:accent3>
        <a:srgbClr val="FF5100"/>
      </a:accent3>
      <a:accent4>
        <a:srgbClr val="228848"/>
      </a:accent4>
      <a:accent5>
        <a:srgbClr val="E50083"/>
      </a:accent5>
      <a:accent6>
        <a:srgbClr val="FFC3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_uusi.potx" id="{54E983F0-DEEC-404D-9D33-571B9AC63F21}" vid="{D39368BB-5AB0-4431-BF31-CAF31E484B1C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xml_kameleon>
  <dconfidentiality/>
  <ddecree/>
  <dlevelofprotection/>
  <dsecrecy/>
</xml_kameleon>
</file>

<file path=customXml/item2.xml><?xml version="1.0" encoding="utf-8"?>
<livi_kameleon xmlns="" xmlns:xsi="http://www.w3.org/2001/XMLSchema-instance">
  <tyyppi>Esitys</tyyppi>
  <title/>
  <author/>
  <paivays>14.7.2020</paivays>
</livi_kameleo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7DC4911E748114D8827915CFD9F9BF7" ma:contentTypeVersion="15" ma:contentTypeDescription="Luo uusi asiakirja." ma:contentTypeScope="" ma:versionID="2802323aa0c6b95efe86f96c79a40298">
  <xsd:schema xmlns:xsd="http://www.w3.org/2001/XMLSchema" xmlns:xs="http://www.w3.org/2001/XMLSchema" xmlns:p="http://schemas.microsoft.com/office/2006/metadata/properties" xmlns:ns2="e8c4c5d7-9698-4ef6-8f35-8563f1f0cd94" xmlns:ns3="48a39e9d-a5db-4e30-a0c2-2ccf0b442521" targetNamespace="http://schemas.microsoft.com/office/2006/metadata/properties" ma:root="true" ma:fieldsID="81f168bce0b8e8765b54e0a5ba632f3d" ns2:_="" ns3:_="">
    <xsd:import namespace="e8c4c5d7-9698-4ef6-8f35-8563f1f0cd94"/>
    <xsd:import namespace="48a39e9d-a5db-4e30-a0c2-2ccf0b4425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c4c5d7-9698-4ef6-8f35-8563f1f0cd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93da9209-0fdf-4d51-aabf-c4653c841c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39e9d-a5db-4e30-a0c2-2ccf0b44252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1051d1f-a318-465f-a70e-c438c3093bfa}" ma:internalName="TaxCatchAll" ma:showField="CatchAllData" ma:web="48a39e9d-a5db-4e30-a0c2-2ccf0b4425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a39e9d-a5db-4e30-a0c2-2ccf0b442521" xsi:nil="true"/>
    <lcf76f155ced4ddcb4097134ff3c332f xmlns="e8c4c5d7-9698-4ef6-8f35-8563f1f0cd9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11CE65E-8714-4829-BB29-E844999B5F71}">
  <ds:schemaRefs/>
</ds:datastoreItem>
</file>

<file path=customXml/itemProps2.xml><?xml version="1.0" encoding="utf-8"?>
<ds:datastoreItem xmlns:ds="http://schemas.openxmlformats.org/officeDocument/2006/customXml" ds:itemID="{959FE8C3-8441-4346-B65F-BAF297F94520}">
  <ds:schemaRefs>
    <ds:schemaRef ds:uri=""/>
  </ds:schemaRefs>
</ds:datastoreItem>
</file>

<file path=customXml/itemProps3.xml><?xml version="1.0" encoding="utf-8"?>
<ds:datastoreItem xmlns:ds="http://schemas.openxmlformats.org/officeDocument/2006/customXml" ds:itemID="{D239783C-2EF9-4B2D-BCAC-169DFFF021A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05EA4F2-07B1-442E-9A44-2EDF1B119B60}">
  <ds:schemaRefs>
    <ds:schemaRef ds:uri="48a39e9d-a5db-4e30-a0c2-2ccf0b442521"/>
    <ds:schemaRef ds:uri="e8c4c5d7-9698-4ef6-8f35-8563f1f0cd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33ACB20E-1DC0-4D09-BDAC-746AA6CA07E5}">
  <ds:schemaRefs>
    <ds:schemaRef ds:uri="48a39e9d-a5db-4e30-a0c2-2ccf0b442521"/>
    <ds:schemaRef ds:uri="e8c4c5d7-9698-4ef6-8f35-8563f1f0cd9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vayla_ilmeella_fi</Template>
  <TotalTime>215</TotalTime>
  <Words>561</Words>
  <Application>Microsoft Office PowerPoint</Application>
  <PresentationFormat>Laajakuva</PresentationFormat>
  <Paragraphs>93</Paragraphs>
  <Slides>16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16</vt:i4>
      </vt:variant>
    </vt:vector>
  </HeadingPairs>
  <TitlesOfParts>
    <vt:vector size="25" baseType="lpstr">
      <vt:lpstr>Arial</vt:lpstr>
      <vt:lpstr>Calibri</vt:lpstr>
      <vt:lpstr>Exo 2</vt:lpstr>
      <vt:lpstr>Felbridge Pro</vt:lpstr>
      <vt:lpstr>Segoe UI</vt:lpstr>
      <vt:lpstr>Tahoma</vt:lpstr>
      <vt:lpstr>Wingdings</vt:lpstr>
      <vt:lpstr>vayla</vt:lpstr>
      <vt:lpstr>vayla_uusi2023</vt:lpstr>
      <vt:lpstr>Tervetuloa yleisötilaisuuteen!</vt:lpstr>
      <vt:lpstr>Tilaisuuden sisältö</vt:lpstr>
      <vt:lpstr>Järjestäjien esittäytyminen</vt:lpstr>
      <vt:lpstr>Käytännön asiat</vt:lpstr>
      <vt:lpstr>PowerPoint-esitys</vt:lpstr>
      <vt:lpstr>Hankkeesta lyhyesti</vt:lpstr>
      <vt:lpstr>PowerPoint-esitys</vt:lpstr>
      <vt:lpstr>Ajankohtaiset kuulumiset</vt:lpstr>
      <vt:lpstr>PowerPoint-esitys</vt:lpstr>
      <vt:lpstr>Rakentamisen vaiheet</vt:lpstr>
      <vt:lpstr>Muuttuvat liikennejärjestelyt</vt:lpstr>
      <vt:lpstr>Palautteet ja yhteydenotot </vt:lpstr>
      <vt:lpstr>PowerPoint-esitys</vt:lpstr>
      <vt:lpstr>Hankkeen viestintä ja vuorovaikutus</vt:lpstr>
      <vt:lpstr>Jatko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Hankkeen perusesittely</dc:title>
  <dc:creator>Harjunen Jutta</dc:creator>
  <cp:keywords>Esitys</cp:keywords>
  <cp:lastModifiedBy>Heikki Korkeamäki</cp:lastModifiedBy>
  <cp:revision>10</cp:revision>
  <dcterms:created xsi:type="dcterms:W3CDTF">2020-07-14T07:06:20Z</dcterms:created>
  <dcterms:modified xsi:type="dcterms:W3CDTF">2024-09-23T15:26:50Z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473.983.02.010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vayla_ilmeella_fi.potx</vt:lpwstr>
  </property>
  <property fmtid="{D5CDD505-2E9C-101B-9397-08002B2CF9AE}" pid="6" name="dvDefinition">
    <vt:lpwstr>702 (dd_default.xml)</vt:lpwstr>
  </property>
  <property fmtid="{D5CDD505-2E9C-101B-9397-08002B2CF9AE}" pid="7" name="dvDefinitionID">
    <vt:lpwstr>702</vt:lpwstr>
  </property>
  <property fmtid="{D5CDD505-2E9C-101B-9397-08002B2CF9AE}" pid="8" name="dvContentFile">
    <vt:lpwstr>dd_default.xml</vt:lpwstr>
  </property>
  <property fmtid="{D5CDD505-2E9C-101B-9397-08002B2CF9AE}" pid="9" name="dvGlobalVerID">
    <vt:lpwstr>473.85.02.224</vt:lpwstr>
  </property>
  <property fmtid="{D5CDD505-2E9C-101B-9397-08002B2CF9AE}" pid="10" name="dvDefinitionVersion">
    <vt:lpwstr>02.002 / 20.12.2018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1</vt:lpwstr>
  </property>
  <property fmtid="{D5CDD505-2E9C-101B-9397-08002B2CF9AE}" pid="14" name="dvAuthorExist">
    <vt:lpwstr>1</vt:lpwstr>
  </property>
  <property fmtid="{D5CDD505-2E9C-101B-9397-08002B2CF9AE}" pid="15" name="dvDateExist">
    <vt:lpwstr>-1</vt:lpwstr>
  </property>
  <property fmtid="{D5CDD505-2E9C-101B-9397-08002B2CF9AE}" pid="16" name="dvCategory">
    <vt:lpwstr>2</vt:lpwstr>
  </property>
  <property fmtid="{D5CDD505-2E9C-101B-9397-08002B2CF9AE}" pid="17" name="dvCategory_2">
    <vt:lpwstr>0</vt:lpwstr>
  </property>
  <property fmtid="{D5CDD505-2E9C-101B-9397-08002B2CF9AE}" pid="18" name="dvSavepath">
    <vt:lpwstr/>
  </property>
  <property fmtid="{D5CDD505-2E9C-101B-9397-08002B2CF9AE}" pid="19" name="dvUsed">
    <vt:lpwstr>1</vt:lpwstr>
  </property>
  <property fmtid="{D5CDD505-2E9C-101B-9397-08002B2CF9AE}" pid="20" name="dvCompany">
    <vt:lpwstr>VAYL</vt:lpwstr>
  </property>
  <property fmtid="{D5CDD505-2E9C-101B-9397-08002B2CF9AE}" pid="21" name="dvSite">
    <vt:lpwstr/>
  </property>
  <property fmtid="{D5CDD505-2E9C-101B-9397-08002B2CF9AE}" pid="22" name="dvNumbering">
    <vt:lpwstr>0</vt:lpwstr>
  </property>
  <property fmtid="{D5CDD505-2E9C-101B-9397-08002B2CF9AE}" pid="23" name="dvDUname">
    <vt:lpwstr/>
  </property>
  <property fmtid="{D5CDD505-2E9C-101B-9397-08002B2CF9AE}" pid="24" name="dvDUFname">
    <vt:lpwstr/>
  </property>
  <property fmtid="{D5CDD505-2E9C-101B-9397-08002B2CF9AE}" pid="25" name="dvDULname">
    <vt:lpwstr/>
  </property>
  <property fmtid="{D5CDD505-2E9C-101B-9397-08002B2CF9AE}" pid="26" name="dvDUBusinessarea">
    <vt:lpwstr/>
  </property>
  <property fmtid="{D5CDD505-2E9C-101B-9397-08002B2CF9AE}" pid="27" name="dvDUdepartment">
    <vt:lpwstr/>
  </property>
  <property fmtid="{D5CDD505-2E9C-101B-9397-08002B2CF9AE}" pid="28" name="dvLogoExist">
    <vt:lpwstr>0</vt:lpwstr>
  </property>
  <property fmtid="{D5CDD505-2E9C-101B-9397-08002B2CF9AE}" pid="29" name="dvCurrentlogo">
    <vt:lpwstr>vayla_fi.jpg</vt:lpwstr>
  </property>
  <property fmtid="{D5CDD505-2E9C-101B-9397-08002B2CF9AE}" pid="30" name="dvEULogoExist">
    <vt:lpwstr>0</vt:lpwstr>
  </property>
  <property fmtid="{D5CDD505-2E9C-101B-9397-08002B2CF9AE}" pid="31" name="dvCurrentEUListLogo">
    <vt:lpwstr/>
  </property>
  <property fmtid="{D5CDD505-2E9C-101B-9397-08002B2CF9AE}" pid="32" name="dvCurrentEUlogo">
    <vt:lpwstr/>
  </property>
  <property fmtid="{D5CDD505-2E9C-101B-9397-08002B2CF9AE}" pid="33" name="dconfidentiality">
    <vt:lpwstr/>
  </property>
  <property fmtid="{D5CDD505-2E9C-101B-9397-08002B2CF9AE}" pid="34" name="ddecree">
    <vt:lpwstr/>
  </property>
  <property fmtid="{D5CDD505-2E9C-101B-9397-08002B2CF9AE}" pid="35" name="dlevelofprotection">
    <vt:lpwstr/>
  </property>
  <property fmtid="{D5CDD505-2E9C-101B-9397-08002B2CF9AE}" pid="36" name="dsecrecy">
    <vt:lpwstr/>
  </property>
  <property fmtid="{D5CDD505-2E9C-101B-9397-08002B2CF9AE}" pid="37" name="tyyppi">
    <vt:lpwstr>Esitys</vt:lpwstr>
  </property>
  <property fmtid="{D5CDD505-2E9C-101B-9397-08002B2CF9AE}" pid="38" name="author">
    <vt:lpwstr/>
  </property>
  <property fmtid="{D5CDD505-2E9C-101B-9397-08002B2CF9AE}" pid="39" name="paivays">
    <vt:filetime>2020-07-13T21:00:00Z</vt:filetime>
  </property>
  <property fmtid="{D5CDD505-2E9C-101B-9397-08002B2CF9AE}" pid="40" name="ContentTypeId">
    <vt:lpwstr>0x010100B7DC4911E748114D8827915CFD9F9BF7</vt:lpwstr>
  </property>
  <property fmtid="{D5CDD505-2E9C-101B-9397-08002B2CF9AE}" pid="41" name="MediaServiceImageTags">
    <vt:lpwstr/>
  </property>
  <property fmtid="{D5CDD505-2E9C-101B-9397-08002B2CF9AE}" pid="42" name="MSIP_Label_20ea7001-5c24-4702-a3ac-e436ccb02747_Enabled">
    <vt:lpwstr>true</vt:lpwstr>
  </property>
  <property fmtid="{D5CDD505-2E9C-101B-9397-08002B2CF9AE}" pid="43" name="MSIP_Label_20ea7001-5c24-4702-a3ac-e436ccb02747_SetDate">
    <vt:lpwstr>2024-09-23T13:50:01Z</vt:lpwstr>
  </property>
  <property fmtid="{D5CDD505-2E9C-101B-9397-08002B2CF9AE}" pid="44" name="MSIP_Label_20ea7001-5c24-4702-a3ac-e436ccb02747_Method">
    <vt:lpwstr>Standard</vt:lpwstr>
  </property>
  <property fmtid="{D5CDD505-2E9C-101B-9397-08002B2CF9AE}" pid="45" name="MSIP_Label_20ea7001-5c24-4702-a3ac-e436ccb02747_Name">
    <vt:lpwstr>Confidential</vt:lpwstr>
  </property>
  <property fmtid="{D5CDD505-2E9C-101B-9397-08002B2CF9AE}" pid="46" name="MSIP_Label_20ea7001-5c24-4702-a3ac-e436ccb02747_SiteId">
    <vt:lpwstr>c8823c91-be81-4f89-b024-6c3dd789c106</vt:lpwstr>
  </property>
  <property fmtid="{D5CDD505-2E9C-101B-9397-08002B2CF9AE}" pid="47" name="MSIP_Label_20ea7001-5c24-4702-a3ac-e436ccb02747_ActionId">
    <vt:lpwstr>1fcfd864-ce94-4435-9a65-0ab4db2da4fb</vt:lpwstr>
  </property>
  <property fmtid="{D5CDD505-2E9C-101B-9397-08002B2CF9AE}" pid="48" name="MSIP_Label_20ea7001-5c24-4702-a3ac-e436ccb02747_ContentBits">
    <vt:lpwstr>2</vt:lpwstr>
  </property>
</Properties>
</file>