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21"/>
  </p:notesMasterIdLst>
  <p:sldIdLst>
    <p:sldId id="256" r:id="rId4"/>
    <p:sldId id="271" r:id="rId5"/>
    <p:sldId id="267" r:id="rId6"/>
    <p:sldId id="275" r:id="rId7"/>
    <p:sldId id="273" r:id="rId8"/>
    <p:sldId id="270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7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3" autoAdjust="0"/>
    <p:restoredTop sz="94660"/>
  </p:normalViewPr>
  <p:slideViewPr>
    <p:cSldViewPr snapToGrid="0">
      <p:cViewPr>
        <p:scale>
          <a:sx n="80" d="100"/>
          <a:sy n="80" d="100"/>
        </p:scale>
        <p:origin x="336" y="-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21.5.2019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3" y="4915763"/>
            <a:ext cx="1794727" cy="161597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25.3.2019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463A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DD38F2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C3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23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ihre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8DCB6D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06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rgbClr val="49C2F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49BE2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463A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3" y="4915763"/>
            <a:ext cx="1794727" cy="161597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25.3.2019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DD38F2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C3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36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vihre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8DCB6D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91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49C2F0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9BE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63A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DD38F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3" y="4807430"/>
            <a:ext cx="1794727" cy="1615970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C3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8DCB6D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49C2F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53927"/>
            <a:ext cx="5155670" cy="6737350"/>
          </a:xfrm>
          <a:solidFill>
            <a:srgbClr val="049BE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63A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rgbClr val="DD38F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C3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8DCB6D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76" y="1654055"/>
            <a:ext cx="3577632" cy="32212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095" y="349258"/>
            <a:ext cx="1191433" cy="107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49C2F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49BE2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25.3.2019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743" r:id="rId25"/>
    <p:sldLayoutId id="2147483726" r:id="rId26"/>
    <p:sldLayoutId id="2147483727" r:id="rId27"/>
    <p:sldLayoutId id="2147483728" r:id="rId28"/>
    <p:sldLayoutId id="2147483729" r:id="rId29"/>
    <p:sldLayoutId id="2147483730" r:id="rId30"/>
    <p:sldLayoutId id="2147483731" r:id="rId31"/>
    <p:sldLayoutId id="2147483732" r:id="rId32"/>
    <p:sldLayoutId id="2147483733" r:id="rId33"/>
    <p:sldLayoutId id="2147483734" r:id="rId34"/>
    <p:sldLayoutId id="2147483735" r:id="rId35"/>
    <p:sldLayoutId id="2147483736" r:id="rId36"/>
    <p:sldLayoutId id="2147483737" r:id="rId37"/>
    <p:sldLayoutId id="2147483738" r:id="rId38"/>
    <p:sldLayoutId id="2147483739" r:id="rId39"/>
    <p:sldLayoutId id="2147483740" r:id="rId40"/>
    <p:sldLayoutId id="2147483741" r:id="rId41"/>
    <p:sldLayoutId id="2147483742" r:id="rId42"/>
    <p:sldLayoutId id="2147483705" r:id="rId43"/>
    <p:sldLayoutId id="2147483708" r:id="rId44"/>
    <p:sldLayoutId id="2147483745" r:id="rId45"/>
    <p:sldLayoutId id="2147483746" r:id="rId4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A6D9BA5-11FF-4BFB-A877-DB2AE77B6F2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3" b="24193"/>
          <a:stretch>
            <a:fillRect/>
          </a:stretch>
        </p:blipFill>
        <p:spPr>
          <a:xfrm>
            <a:off x="0" y="0"/>
            <a:ext cx="12192000" cy="4719638"/>
          </a:xfrm>
        </p:spPr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082910" y="5023931"/>
            <a:ext cx="9030880" cy="1297185"/>
          </a:xfrm>
        </p:spPr>
        <p:txBody>
          <a:bodyPr>
            <a:normAutofit/>
          </a:bodyPr>
          <a:lstStyle/>
          <a:p>
            <a:r>
              <a:rPr lang="fi-FI" sz="3100" dirty="0"/>
              <a:t>Siltojen hoito- ja vuositarkastuskoulutus</a:t>
            </a:r>
            <a:br>
              <a:rPr lang="fi-FI" dirty="0"/>
            </a:br>
            <a:r>
              <a:rPr lang="fi-FI" sz="1600" dirty="0"/>
              <a:t>  </a:t>
            </a:r>
            <a:r>
              <a:rPr lang="fi-FI" sz="1800" dirty="0"/>
              <a:t>Koulutuspäivän kulku ja tavoite</a:t>
            </a:r>
            <a:br>
              <a:rPr lang="fi-FI" sz="1800" dirty="0"/>
            </a:br>
            <a:r>
              <a:rPr lang="fi-FI" sz="1800" dirty="0"/>
              <a:t>  Vuositarkastusten rooli siltojen hoidossa</a:t>
            </a:r>
            <a:br>
              <a:rPr lang="fi-FI" sz="1800" dirty="0"/>
            </a:br>
            <a:r>
              <a:rPr lang="fi-FI" sz="1800" dirty="0"/>
              <a:t>  Hoitourakan vuosi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21.5.2019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02AA-3305-4BF1-9BD5-0E62526338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</p:spPr>
        <p:txBody>
          <a:bodyPr/>
          <a:lstStyle/>
          <a:p>
            <a:r>
              <a:rPr lang="fi-FI" sz="2800" dirty="0"/>
              <a:t>Siltojen suhteelliset määrät siltatyypeittäin (siltoja 15 013  kpl)</a:t>
            </a:r>
          </a:p>
          <a:p>
            <a:endParaRPr lang="fi-FI" sz="2800" dirty="0"/>
          </a:p>
          <a:p>
            <a:endParaRPr lang="fi-FI" sz="2800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F9ABB-3BAE-451E-A7AC-66EB3E9421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C1A59-4E5B-447D-A6FB-54D5C7340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E4905A-37E2-4B10-BE16-140AB2D6F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670" y="1011732"/>
            <a:ext cx="6435028" cy="502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82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30EDE-1687-4F71-8C81-0D43A367D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Tiesillat</a:t>
            </a:r>
            <a:r>
              <a:rPr lang="en-GB" dirty="0"/>
              <a:t> </a:t>
            </a:r>
            <a:r>
              <a:rPr lang="en-GB" dirty="0" err="1"/>
              <a:t>ympäri</a:t>
            </a:r>
            <a:r>
              <a:rPr lang="en-GB" dirty="0"/>
              <a:t> </a:t>
            </a:r>
            <a:r>
              <a:rPr lang="en-GB" dirty="0" err="1"/>
              <a:t>Suomea</a:t>
            </a:r>
            <a:r>
              <a:rPr lang="en-GB" dirty="0"/>
              <a:t> (1.1.2018)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6527B-CB91-4F22-9F20-D381892ADD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47CAE-B793-4BE4-9CA4-24089123F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CF9352-77FB-4268-8636-8773948B3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1491163"/>
            <a:ext cx="4386872" cy="46953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9BF819-4FF7-4048-8DFB-33A84862D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662" y="1430965"/>
            <a:ext cx="4301572" cy="49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94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A6969-416B-4BC4-8599-2150B5293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Hoidon</a:t>
            </a:r>
            <a:r>
              <a:rPr lang="en-GB" dirty="0"/>
              <a:t> </a:t>
            </a:r>
            <a:r>
              <a:rPr lang="en-GB" dirty="0" err="1"/>
              <a:t>vuosi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C2B66-A97A-4FF5-A6F9-0F322413A8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91916"/>
            <a:ext cx="10487025" cy="46682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1700" dirty="0"/>
              <a:t>Hoitovuosi alkaa lokakuun ensimmäinen päivä</a:t>
            </a:r>
          </a:p>
          <a:p>
            <a:pPr>
              <a:lnSpc>
                <a:spcPct val="100000"/>
              </a:lnSpc>
            </a:pPr>
            <a:r>
              <a:rPr lang="fi-FI" sz="1700" dirty="0"/>
              <a:t>Talvihoito (jäät ja lumet pois, liukkauden torjunta)</a:t>
            </a:r>
          </a:p>
          <a:p>
            <a:pPr>
              <a:lnSpc>
                <a:spcPct val="100000"/>
              </a:lnSpc>
            </a:pPr>
            <a:r>
              <a:rPr lang="fi-FI" sz="1700" dirty="0"/>
              <a:t>Siltojen kevätpuhdistus</a:t>
            </a:r>
          </a:p>
          <a:p>
            <a:pPr>
              <a:lnSpc>
                <a:spcPct val="100000"/>
              </a:lnSpc>
            </a:pPr>
            <a:r>
              <a:rPr lang="fi-FI" sz="1700" dirty="0"/>
              <a:t>Siltojen vuositarkastukset</a:t>
            </a:r>
          </a:p>
          <a:p>
            <a:pPr>
              <a:lnSpc>
                <a:spcPct val="100000"/>
              </a:lnSpc>
            </a:pPr>
            <a:r>
              <a:rPr lang="fi-FI" sz="1700" dirty="0"/>
              <a:t>Vuositarkastusten raportointi, vuositarkastusten yhteydessä havaittujen puutteiden korjaaminen (puhdistus- ja kunnostustarpeet)</a:t>
            </a:r>
          </a:p>
          <a:p>
            <a:pPr>
              <a:lnSpc>
                <a:spcPct val="100000"/>
              </a:lnSpc>
            </a:pPr>
            <a:r>
              <a:rPr lang="fi-FI" sz="1700" dirty="0"/>
              <a:t>Puhtauden, siisteyden ja turvallisuuden ylläpito (</a:t>
            </a:r>
            <a:r>
              <a:rPr lang="fi-FI" sz="1700" dirty="0" err="1"/>
              <a:t>vesakoinnit</a:t>
            </a:r>
            <a:r>
              <a:rPr lang="fi-FI" sz="1700" dirty="0"/>
              <a:t>, niitot, palteiden poistot, uoman raivaukset, heinittymisen estot, kannen puhtaanapito, liikuntasaumojen puhtaanapito, päällysteen paikkaukset, kaidekiinnitysten korjaukset, jne.)</a:t>
            </a:r>
          </a:p>
          <a:p>
            <a:pPr>
              <a:lnSpc>
                <a:spcPct val="100000"/>
              </a:lnSpc>
            </a:pPr>
            <a:r>
              <a:rPr lang="fi-FI" sz="1700" dirty="0" err="1"/>
              <a:t>Sillaston</a:t>
            </a:r>
            <a:r>
              <a:rPr lang="fi-FI" sz="1700" dirty="0"/>
              <a:t> jatkuva tarkkailu</a:t>
            </a:r>
          </a:p>
          <a:p>
            <a:pPr>
              <a:lnSpc>
                <a:spcPct val="100000"/>
              </a:lnSpc>
            </a:pPr>
            <a:r>
              <a:rPr lang="fi-FI" sz="1700" dirty="0"/>
              <a:t>Äkillisten vaurioiden korjaus </a:t>
            </a:r>
          </a:p>
          <a:p>
            <a:pPr>
              <a:lnSpc>
                <a:spcPct val="100000"/>
              </a:lnSpc>
            </a:pPr>
            <a:r>
              <a:rPr lang="fi-FI" sz="1700" dirty="0"/>
              <a:t>Yhteistyö tilaajan ja kolmansien osapuolien kanssa, </a:t>
            </a:r>
            <a:br>
              <a:rPr lang="fi-FI" sz="1700" dirty="0"/>
            </a:br>
            <a:r>
              <a:rPr lang="fi-FI" sz="1700" dirty="0"/>
              <a:t>oman toiminnan kehittäminen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33D6E-7B35-4CBF-B5EF-BC54B3D4E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27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2ADEC50-5263-48A6-866A-FF4832B95A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3429000"/>
          </a:xfrm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C6F917-45C0-40B2-BBFF-3EC22EEED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0384" y="3570648"/>
            <a:ext cx="9683953" cy="641366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Siltojen</a:t>
            </a:r>
            <a:r>
              <a:rPr lang="en-GB" dirty="0"/>
              <a:t> </a:t>
            </a:r>
            <a:r>
              <a:rPr lang="en-GB" dirty="0" err="1"/>
              <a:t>vuositarkastusten</a:t>
            </a:r>
            <a:r>
              <a:rPr lang="en-GB" dirty="0"/>
              <a:t> </a:t>
            </a:r>
            <a:r>
              <a:rPr lang="en-GB" dirty="0" err="1"/>
              <a:t>merkitys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0A60A-5896-4689-A715-E50B59CCD6A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21.5.2019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211AD-8C6F-484F-9546-EB1EAE892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67CBE60-D142-4296-8E1D-53DC0D12A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361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94024B2-9D20-4A35-BC76-4290D8B1775F}"/>
              </a:ext>
            </a:extLst>
          </p:cNvPr>
          <p:cNvSpPr txBox="1">
            <a:spLocks/>
          </p:cNvSpPr>
          <p:nvPr/>
        </p:nvSpPr>
        <p:spPr>
          <a:xfrm>
            <a:off x="2273862" y="4219239"/>
            <a:ext cx="10487025" cy="40100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DC1931-0CDC-4C2E-A62F-BBEF53A3A726}"/>
              </a:ext>
            </a:extLst>
          </p:cNvPr>
          <p:cNvSpPr/>
          <p:nvPr/>
        </p:nvSpPr>
        <p:spPr>
          <a:xfrm>
            <a:off x="2477477" y="425090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Täydentävät siltojen tarkastusjärjestelmää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Auttavat urakoitsijaa siltojen asianmukaisessa hoidossa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Tuottavat tietoa Väylävirastolle / </a:t>
            </a:r>
            <a:r>
              <a:rPr lang="fi-FI" dirty="0" err="1"/>
              <a:t>ELYille</a:t>
            </a:r>
            <a:r>
              <a:rPr lang="fi-FI" dirty="0"/>
              <a:t> siltojen hoitoon ja ylläpitoon liittyen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Asianmukaisesti suoritettuna ja tarkastustulokset huomioon otettuna vähentävät siltojen korjaustarvetta   </a:t>
            </a:r>
            <a:r>
              <a:rPr lang="fi-FI" dirty="0">
                <a:sym typeface="Wingdings" panose="05000000000000000000" pitchFamily="2" charset="2"/>
              </a:rPr>
              <a:t> </a:t>
            </a:r>
            <a:r>
              <a:rPr lang="fi-FI" dirty="0"/>
              <a:t>rahaa säästyy</a:t>
            </a:r>
          </a:p>
        </p:txBody>
      </p:sp>
    </p:spTree>
    <p:extLst>
      <p:ext uri="{BB962C8B-B14F-4D97-AF65-F5344CB8AC3E}">
        <p14:creationId xmlns:p14="http://schemas.microsoft.com/office/powerpoint/2010/main" val="1062809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3547D7C-F88C-4A49-B990-66661C7039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526" y="18719"/>
            <a:ext cx="5989319" cy="6679065"/>
          </a:xfrm>
        </p:spPr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A41DDE-93BA-4608-BB9A-51B8E90819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9862" y="18720"/>
            <a:ext cx="6074664" cy="6679064"/>
          </a:xfrm>
        </p:spPr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7E7A29-2EAC-477B-8F82-BCF9375DDF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526" y="26205"/>
            <a:ext cx="5989319" cy="877888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Vuositarkastus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4992A8-B876-4AE0-90CE-359FFE97A5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29862" y="26205"/>
            <a:ext cx="5989319" cy="877888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hoito</a:t>
            </a:r>
            <a:r>
              <a:rPr lang="en-GB" dirty="0"/>
              <a:t>- /</a:t>
            </a:r>
            <a:r>
              <a:rPr lang="en-GB" dirty="0" err="1"/>
              <a:t>kunnostustoimenpide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78C011-F6E3-491C-ADA8-09D6F3169D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EA8F56A-FB08-4EBB-B55E-930832272B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flipV="1">
            <a:off x="6117336" y="4690841"/>
            <a:ext cx="5989319" cy="877888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16" name="Ryhmä 9">
            <a:extLst>
              <a:ext uri="{FF2B5EF4-FFF2-40B4-BE49-F238E27FC236}">
                <a16:creationId xmlns:a16="http://schemas.microsoft.com/office/drawing/2014/main" id="{4ADA97F7-E15A-45DB-B7AB-C92E85AFEA7C}"/>
              </a:ext>
            </a:extLst>
          </p:cNvPr>
          <p:cNvGrpSpPr>
            <a:grpSpLocks/>
          </p:cNvGrpSpPr>
          <p:nvPr/>
        </p:nvGrpSpPr>
        <p:grpSpPr bwMode="auto">
          <a:xfrm>
            <a:off x="1065366" y="1359340"/>
            <a:ext cx="3883637" cy="4139318"/>
            <a:chOff x="533400" y="1124744"/>
            <a:chExt cx="3491657" cy="5077197"/>
          </a:xfrm>
        </p:grpSpPr>
        <p:pic>
          <p:nvPicPr>
            <p:cNvPr id="17" name="Kuva 5" descr="Rp-liikuntasauma_ennen.jpg">
              <a:extLst>
                <a:ext uri="{FF2B5EF4-FFF2-40B4-BE49-F238E27FC236}">
                  <a16:creationId xmlns:a16="http://schemas.microsoft.com/office/drawing/2014/main" id="{2F814F54-3F2A-459E-800F-69D4D7ABE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124744"/>
              <a:ext cx="3491657" cy="4655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3">
              <a:extLst>
                <a:ext uri="{FF2B5EF4-FFF2-40B4-BE49-F238E27FC236}">
                  <a16:creationId xmlns:a16="http://schemas.microsoft.com/office/drawing/2014/main" id="{A6D956B8-0982-461B-A6B2-B00C4AD88F2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36402" y="5780286"/>
              <a:ext cx="2307406" cy="421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eaLnBrk="0" hangingPunct="0">
                <a:spcBef>
                  <a:spcPts val="1000"/>
                </a:spcBef>
                <a:defRPr>
                  <a:solidFill>
                    <a:srgbClr val="766A62"/>
                  </a:solidFill>
                  <a:latin typeface="Felbridge Pro" pitchFamily="27" charset="0"/>
                  <a:ea typeface="ヒラギノ角ゴ Pro W3" pitchFamily="-107" charset="-128"/>
                  <a:cs typeface="Felbridge Pro" pitchFamily="27" charset="0"/>
                </a:defRPr>
              </a:lvl1pPr>
              <a:lvl2pPr marL="287338" indent="-285750" algn="l" eaLnBrk="0" hangingPunct="0">
                <a:spcBef>
                  <a:spcPts val="1000"/>
                </a:spcBef>
                <a:buFont typeface="Arial" charset="0"/>
                <a:buChar char="•"/>
                <a:defRPr sz="1600">
                  <a:solidFill>
                    <a:srgbClr val="766A62"/>
                  </a:solidFill>
                  <a:latin typeface="Felbridge Pro" pitchFamily="27" charset="0"/>
                  <a:ea typeface="ヒラギノ角ゴ Pro W3" pitchFamily="-107" charset="-128"/>
                  <a:cs typeface="Felbridge Pro" pitchFamily="27" charset="0"/>
                </a:defRPr>
              </a:lvl2pPr>
              <a:lvl3pPr marL="1143000" indent="-228600" algn="l" eaLnBrk="0" hangingPunct="0">
                <a:spcBef>
                  <a:spcPts val="1000"/>
                </a:spcBef>
                <a:buFont typeface="Arial" charset="0"/>
                <a:buChar char="•"/>
                <a:defRPr sz="1400">
                  <a:solidFill>
                    <a:srgbClr val="766A62"/>
                  </a:solidFill>
                  <a:latin typeface="Felbridge Pro" pitchFamily="27" charset="0"/>
                  <a:ea typeface="ヒラギノ角ゴ Pro W3" pitchFamily="-107" charset="-128"/>
                  <a:cs typeface="Felbridge Pro" pitchFamily="27" charset="0"/>
                </a:defRPr>
              </a:lvl3pPr>
              <a:lvl4pPr marL="1600200" indent="-228600" algn="l" eaLnBrk="0" hangingPunct="0">
                <a:spcBef>
                  <a:spcPts val="1000"/>
                </a:spcBef>
                <a:buFont typeface="Arial" charset="0"/>
                <a:buChar char="•"/>
                <a:defRPr sz="1400">
                  <a:solidFill>
                    <a:srgbClr val="766A62"/>
                  </a:solidFill>
                  <a:latin typeface="Felbridge Pro" pitchFamily="27" charset="0"/>
                  <a:ea typeface="ヒラギノ角ゴ Pro W3" pitchFamily="-107" charset="-128"/>
                  <a:cs typeface="Felbridge Pro" pitchFamily="27" charset="0"/>
                </a:defRPr>
              </a:lvl4pPr>
              <a:lvl5pPr marL="2057400" indent="-228600" algn="l" eaLnBrk="0" hangingPunct="0">
                <a:spcBef>
                  <a:spcPts val="1000"/>
                </a:spcBef>
                <a:buFont typeface="Arial" charset="0"/>
                <a:buChar char="•"/>
                <a:defRPr sz="1400">
                  <a:solidFill>
                    <a:srgbClr val="766A62"/>
                  </a:solidFill>
                  <a:latin typeface="Felbridge Pro" pitchFamily="27" charset="0"/>
                  <a:ea typeface="ヒラギノ角ゴ Pro W3" pitchFamily="-107" charset="-128"/>
                  <a:cs typeface="Felbridge Pro" pitchFamily="27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766A62"/>
                  </a:solidFill>
                  <a:latin typeface="Felbridge Pro" pitchFamily="27" charset="0"/>
                  <a:ea typeface="ヒラギノ角ゴ Pro W3" pitchFamily="-107" charset="-128"/>
                  <a:cs typeface="Felbridge Pro" pitchFamily="27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766A62"/>
                  </a:solidFill>
                  <a:latin typeface="Felbridge Pro" pitchFamily="27" charset="0"/>
                  <a:ea typeface="ヒラギノ角ゴ Pro W3" pitchFamily="-107" charset="-128"/>
                  <a:cs typeface="Felbridge Pro" pitchFamily="27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766A62"/>
                  </a:solidFill>
                  <a:latin typeface="Felbridge Pro" pitchFamily="27" charset="0"/>
                  <a:ea typeface="ヒラギノ角ゴ Pro W3" pitchFamily="-107" charset="-128"/>
                  <a:cs typeface="Felbridge Pro" pitchFamily="27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766A62"/>
                  </a:solidFill>
                  <a:latin typeface="Felbridge Pro" pitchFamily="27" charset="0"/>
                  <a:ea typeface="ヒラギノ角ゴ Pro W3" pitchFamily="-107" charset="-128"/>
                  <a:cs typeface="Felbridge Pro" pitchFamily="27" charset="0"/>
                </a:defRPr>
              </a:lvl9pPr>
            </a:lstStyle>
            <a:p>
              <a:pPr lvl="1" defTabSz="914400" eaLnBrk="1" hangingPunct="1">
                <a:buFontTx/>
                <a:buNone/>
              </a:pPr>
              <a:r>
                <a:rPr lang="fi-FI" altLang="fi-FI" sz="1800" b="1" dirty="0">
                  <a:solidFill>
                    <a:srgbClr val="00B0F0"/>
                  </a:solidFill>
                </a:rPr>
                <a:t>Ennen</a:t>
              </a:r>
              <a:endParaRPr lang="fi-FI" altLang="fi-FI" sz="1800" b="1" dirty="0">
                <a:solidFill>
                  <a:srgbClr val="00B0F0"/>
                </a:solidFill>
                <a:sym typeface="Wingdings" pitchFamily="2" charset="2"/>
              </a:endParaRPr>
            </a:p>
          </p:txBody>
        </p:sp>
      </p:grpSp>
      <p:grpSp>
        <p:nvGrpSpPr>
          <p:cNvPr id="19" name="Ryhmä 10">
            <a:extLst>
              <a:ext uri="{FF2B5EF4-FFF2-40B4-BE49-F238E27FC236}">
                <a16:creationId xmlns:a16="http://schemas.microsoft.com/office/drawing/2014/main" id="{C9B86E1A-ED32-45EC-A63C-2A315E86C40E}"/>
              </a:ext>
            </a:extLst>
          </p:cNvPr>
          <p:cNvGrpSpPr>
            <a:grpSpLocks/>
          </p:cNvGrpSpPr>
          <p:nvPr/>
        </p:nvGrpSpPr>
        <p:grpSpPr bwMode="auto">
          <a:xfrm>
            <a:off x="7167995" y="1359340"/>
            <a:ext cx="3888000" cy="4140000"/>
            <a:chOff x="4211960" y="1124744"/>
            <a:chExt cx="3491657" cy="5077197"/>
          </a:xfrm>
        </p:grpSpPr>
        <p:pic>
          <p:nvPicPr>
            <p:cNvPr id="20" name="Kuva 6" descr="Rp-liikuntasauma_jälkeen.jpg">
              <a:extLst>
                <a:ext uri="{FF2B5EF4-FFF2-40B4-BE49-F238E27FC236}">
                  <a16:creationId xmlns:a16="http://schemas.microsoft.com/office/drawing/2014/main" id="{3F43A973-5663-4307-AE33-D0367F529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1124744"/>
              <a:ext cx="3491657" cy="4655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3">
              <a:extLst>
                <a:ext uri="{FF2B5EF4-FFF2-40B4-BE49-F238E27FC236}">
                  <a16:creationId xmlns:a16="http://schemas.microsoft.com/office/drawing/2014/main" id="{1700DF35-2DDB-4A23-B9E9-1DA6ACA4DB3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11960" y="5780286"/>
              <a:ext cx="2307406" cy="421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eaLnBrk="0" hangingPunct="0">
                <a:spcBef>
                  <a:spcPts val="1000"/>
                </a:spcBef>
                <a:defRPr>
                  <a:solidFill>
                    <a:srgbClr val="766A62"/>
                  </a:solidFill>
                  <a:latin typeface="Felbridge Pro" pitchFamily="27" charset="0"/>
                  <a:ea typeface="ヒラギノ角ゴ Pro W3" pitchFamily="-107" charset="-128"/>
                  <a:cs typeface="Felbridge Pro" pitchFamily="27" charset="0"/>
                </a:defRPr>
              </a:lvl1pPr>
              <a:lvl2pPr marL="287338" indent="-285750" algn="l" eaLnBrk="0" hangingPunct="0">
                <a:spcBef>
                  <a:spcPts val="1000"/>
                </a:spcBef>
                <a:buFont typeface="Arial" charset="0"/>
                <a:buChar char="•"/>
                <a:defRPr sz="1600">
                  <a:solidFill>
                    <a:srgbClr val="766A62"/>
                  </a:solidFill>
                  <a:latin typeface="Felbridge Pro" pitchFamily="27" charset="0"/>
                  <a:ea typeface="ヒラギノ角ゴ Pro W3" pitchFamily="-107" charset="-128"/>
                  <a:cs typeface="Felbridge Pro" pitchFamily="27" charset="0"/>
                </a:defRPr>
              </a:lvl2pPr>
              <a:lvl3pPr marL="1143000" indent="-228600" algn="l" eaLnBrk="0" hangingPunct="0">
                <a:spcBef>
                  <a:spcPts val="1000"/>
                </a:spcBef>
                <a:buFont typeface="Arial" charset="0"/>
                <a:buChar char="•"/>
                <a:defRPr sz="1400">
                  <a:solidFill>
                    <a:srgbClr val="766A62"/>
                  </a:solidFill>
                  <a:latin typeface="Felbridge Pro" pitchFamily="27" charset="0"/>
                  <a:ea typeface="ヒラギノ角ゴ Pro W3" pitchFamily="-107" charset="-128"/>
                  <a:cs typeface="Felbridge Pro" pitchFamily="27" charset="0"/>
                </a:defRPr>
              </a:lvl3pPr>
              <a:lvl4pPr marL="1600200" indent="-228600" algn="l" eaLnBrk="0" hangingPunct="0">
                <a:spcBef>
                  <a:spcPts val="1000"/>
                </a:spcBef>
                <a:buFont typeface="Arial" charset="0"/>
                <a:buChar char="•"/>
                <a:defRPr sz="1400">
                  <a:solidFill>
                    <a:srgbClr val="766A62"/>
                  </a:solidFill>
                  <a:latin typeface="Felbridge Pro" pitchFamily="27" charset="0"/>
                  <a:ea typeface="ヒラギノ角ゴ Pro W3" pitchFamily="-107" charset="-128"/>
                  <a:cs typeface="Felbridge Pro" pitchFamily="27" charset="0"/>
                </a:defRPr>
              </a:lvl4pPr>
              <a:lvl5pPr marL="2057400" indent="-228600" algn="l" eaLnBrk="0" hangingPunct="0">
                <a:spcBef>
                  <a:spcPts val="1000"/>
                </a:spcBef>
                <a:buFont typeface="Arial" charset="0"/>
                <a:buChar char="•"/>
                <a:defRPr sz="1400">
                  <a:solidFill>
                    <a:srgbClr val="766A62"/>
                  </a:solidFill>
                  <a:latin typeface="Felbridge Pro" pitchFamily="27" charset="0"/>
                  <a:ea typeface="ヒラギノ角ゴ Pro W3" pitchFamily="-107" charset="-128"/>
                  <a:cs typeface="Felbridge Pro" pitchFamily="27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766A62"/>
                  </a:solidFill>
                  <a:latin typeface="Felbridge Pro" pitchFamily="27" charset="0"/>
                  <a:ea typeface="ヒラギノ角ゴ Pro W3" pitchFamily="-107" charset="-128"/>
                  <a:cs typeface="Felbridge Pro" pitchFamily="27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766A62"/>
                  </a:solidFill>
                  <a:latin typeface="Felbridge Pro" pitchFamily="27" charset="0"/>
                  <a:ea typeface="ヒラギノ角ゴ Pro W3" pitchFamily="-107" charset="-128"/>
                  <a:cs typeface="Felbridge Pro" pitchFamily="27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766A62"/>
                  </a:solidFill>
                  <a:latin typeface="Felbridge Pro" pitchFamily="27" charset="0"/>
                  <a:ea typeface="ヒラギノ角ゴ Pro W3" pitchFamily="-107" charset="-128"/>
                  <a:cs typeface="Felbridge Pro" pitchFamily="27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766A62"/>
                  </a:solidFill>
                  <a:latin typeface="Felbridge Pro" pitchFamily="27" charset="0"/>
                  <a:ea typeface="ヒラギノ角ゴ Pro W3" pitchFamily="-107" charset="-128"/>
                  <a:cs typeface="Felbridge Pro" pitchFamily="27" charset="0"/>
                </a:defRPr>
              </a:lvl9pPr>
            </a:lstStyle>
            <a:p>
              <a:pPr lvl="1" defTabSz="914400" eaLnBrk="1" hangingPunct="1">
                <a:buFontTx/>
                <a:buNone/>
              </a:pPr>
              <a:r>
                <a:rPr lang="fi-FI" altLang="fi-FI" sz="1800" b="1" dirty="0">
                  <a:solidFill>
                    <a:srgbClr val="00B0F0"/>
                  </a:solidFill>
                </a:rPr>
                <a:t>Jälkeen</a:t>
              </a:r>
              <a:endParaRPr lang="fi-FI" altLang="fi-FI" sz="1800" b="1" dirty="0">
                <a:solidFill>
                  <a:srgbClr val="00B0F0"/>
                </a:solidFill>
                <a:sym typeface="Wingdings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144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3547D7C-F88C-4A49-B990-66661C7039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526" y="18719"/>
            <a:ext cx="5989319" cy="6679065"/>
          </a:xfrm>
        </p:spPr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A41DDE-93BA-4608-BB9A-51B8E90819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9862" y="18720"/>
            <a:ext cx="6074664" cy="6679064"/>
          </a:xfrm>
        </p:spPr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7E7A29-2EAC-477B-8F82-BCF9375DDF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526" y="26205"/>
            <a:ext cx="5989319" cy="877888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Vuositarkastus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4992A8-B876-4AE0-90CE-359FFE97A5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29862" y="26205"/>
            <a:ext cx="5989319" cy="877888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hoito</a:t>
            </a:r>
            <a:r>
              <a:rPr lang="en-GB" dirty="0"/>
              <a:t>- /</a:t>
            </a:r>
            <a:r>
              <a:rPr lang="en-GB" dirty="0" err="1"/>
              <a:t>kunnostustoimenpide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78C011-F6E3-491C-ADA8-09D6F3169D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EA8F56A-FB08-4EBB-B55E-930832272B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flipV="1">
            <a:off x="6117336" y="4690841"/>
            <a:ext cx="5989319" cy="877888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14" name="Ryhmä 11">
            <a:extLst>
              <a:ext uri="{FF2B5EF4-FFF2-40B4-BE49-F238E27FC236}">
                <a16:creationId xmlns:a16="http://schemas.microsoft.com/office/drawing/2014/main" id="{F7E9CFD1-8FAA-4A0A-8308-AD8AE4F7F417}"/>
              </a:ext>
            </a:extLst>
          </p:cNvPr>
          <p:cNvGrpSpPr>
            <a:grpSpLocks/>
          </p:cNvGrpSpPr>
          <p:nvPr/>
        </p:nvGrpSpPr>
        <p:grpSpPr bwMode="auto">
          <a:xfrm>
            <a:off x="225528" y="1359340"/>
            <a:ext cx="5471887" cy="3587798"/>
            <a:chOff x="248341" y="1484784"/>
            <a:chExt cx="4203646" cy="3517999"/>
          </a:xfrm>
        </p:grpSpPr>
        <p:sp>
          <p:nvSpPr>
            <p:cNvPr id="15" name="Rectangle 3">
              <a:extLst>
                <a:ext uri="{FF2B5EF4-FFF2-40B4-BE49-F238E27FC236}">
                  <a16:creationId xmlns:a16="http://schemas.microsoft.com/office/drawing/2014/main" id="{7AA1136E-831E-487E-9ABE-4A426BBDDBA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48341" y="4581128"/>
              <a:ext cx="2307406" cy="421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eaLnBrk="0" hangingPunct="0">
                <a:spcBef>
                  <a:spcPts val="1000"/>
                </a:spcBef>
                <a:defRPr>
                  <a:solidFill>
                    <a:srgbClr val="766A62"/>
                  </a:solidFill>
                  <a:latin typeface="Felbridge Pro" pitchFamily="27" charset="0"/>
                  <a:ea typeface="ヒラギノ角ゴ Pro W3" pitchFamily="-107" charset="-128"/>
                  <a:cs typeface="Felbridge Pro" pitchFamily="27" charset="0"/>
                </a:defRPr>
              </a:lvl1pPr>
              <a:lvl2pPr marL="287338" indent="-285750" algn="l" eaLnBrk="0" hangingPunct="0">
                <a:spcBef>
                  <a:spcPts val="1000"/>
                </a:spcBef>
                <a:buFont typeface="Arial" charset="0"/>
                <a:buChar char="•"/>
                <a:defRPr sz="1600">
                  <a:solidFill>
                    <a:srgbClr val="766A62"/>
                  </a:solidFill>
                  <a:latin typeface="Felbridge Pro" pitchFamily="27" charset="0"/>
                  <a:ea typeface="ヒラギノ角ゴ Pro W3" pitchFamily="-107" charset="-128"/>
                  <a:cs typeface="Felbridge Pro" pitchFamily="27" charset="0"/>
                </a:defRPr>
              </a:lvl2pPr>
              <a:lvl3pPr marL="1143000" indent="-228600" algn="l" eaLnBrk="0" hangingPunct="0">
                <a:spcBef>
                  <a:spcPts val="1000"/>
                </a:spcBef>
                <a:buFont typeface="Arial" charset="0"/>
                <a:buChar char="•"/>
                <a:defRPr sz="1400">
                  <a:solidFill>
                    <a:srgbClr val="766A62"/>
                  </a:solidFill>
                  <a:latin typeface="Felbridge Pro" pitchFamily="27" charset="0"/>
                  <a:ea typeface="ヒラギノ角ゴ Pro W3" pitchFamily="-107" charset="-128"/>
                  <a:cs typeface="Felbridge Pro" pitchFamily="27" charset="0"/>
                </a:defRPr>
              </a:lvl3pPr>
              <a:lvl4pPr marL="1600200" indent="-228600" algn="l" eaLnBrk="0" hangingPunct="0">
                <a:spcBef>
                  <a:spcPts val="1000"/>
                </a:spcBef>
                <a:buFont typeface="Arial" charset="0"/>
                <a:buChar char="•"/>
                <a:defRPr sz="1400">
                  <a:solidFill>
                    <a:srgbClr val="766A62"/>
                  </a:solidFill>
                  <a:latin typeface="Felbridge Pro" pitchFamily="27" charset="0"/>
                  <a:ea typeface="ヒラギノ角ゴ Pro W3" pitchFamily="-107" charset="-128"/>
                  <a:cs typeface="Felbridge Pro" pitchFamily="27" charset="0"/>
                </a:defRPr>
              </a:lvl4pPr>
              <a:lvl5pPr marL="2057400" indent="-228600" algn="l" eaLnBrk="0" hangingPunct="0">
                <a:spcBef>
                  <a:spcPts val="1000"/>
                </a:spcBef>
                <a:buFont typeface="Arial" charset="0"/>
                <a:buChar char="•"/>
                <a:defRPr sz="1400">
                  <a:solidFill>
                    <a:srgbClr val="766A62"/>
                  </a:solidFill>
                  <a:latin typeface="Felbridge Pro" pitchFamily="27" charset="0"/>
                  <a:ea typeface="ヒラギノ角ゴ Pro W3" pitchFamily="-107" charset="-128"/>
                  <a:cs typeface="Felbridge Pro" pitchFamily="27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766A62"/>
                  </a:solidFill>
                  <a:latin typeface="Felbridge Pro" pitchFamily="27" charset="0"/>
                  <a:ea typeface="ヒラギノ角ゴ Pro W3" pitchFamily="-107" charset="-128"/>
                  <a:cs typeface="Felbridge Pro" pitchFamily="27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766A62"/>
                  </a:solidFill>
                  <a:latin typeface="Felbridge Pro" pitchFamily="27" charset="0"/>
                  <a:ea typeface="ヒラギノ角ゴ Pro W3" pitchFamily="-107" charset="-128"/>
                  <a:cs typeface="Felbridge Pro" pitchFamily="27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766A62"/>
                  </a:solidFill>
                  <a:latin typeface="Felbridge Pro" pitchFamily="27" charset="0"/>
                  <a:ea typeface="ヒラギノ角ゴ Pro W3" pitchFamily="-107" charset="-128"/>
                  <a:cs typeface="Felbridge Pro" pitchFamily="27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766A62"/>
                  </a:solidFill>
                  <a:latin typeface="Felbridge Pro" pitchFamily="27" charset="0"/>
                  <a:ea typeface="ヒラギノ角ゴ Pro W3" pitchFamily="-107" charset="-128"/>
                  <a:cs typeface="Felbridge Pro" pitchFamily="27" charset="0"/>
                </a:defRPr>
              </a:lvl9pPr>
            </a:lstStyle>
            <a:p>
              <a:pPr lvl="1" defTabSz="914400" eaLnBrk="1" hangingPunct="1">
                <a:buFontTx/>
                <a:buNone/>
              </a:pPr>
              <a:r>
                <a:rPr lang="fi-FI" altLang="fi-FI" sz="1800" b="1" dirty="0">
                  <a:solidFill>
                    <a:srgbClr val="00B0F0"/>
                  </a:solidFill>
                </a:rPr>
                <a:t>Ennen</a:t>
              </a:r>
              <a:endParaRPr lang="fi-FI" altLang="fi-FI" sz="1800" b="1" dirty="0">
                <a:solidFill>
                  <a:srgbClr val="00B0F0"/>
                </a:solidFill>
                <a:sym typeface="Wingdings" pitchFamily="2" charset="2"/>
              </a:endParaRPr>
            </a:p>
          </p:txBody>
        </p:sp>
        <p:pic>
          <p:nvPicPr>
            <p:cNvPr id="22" name="Kuva 9" descr="Kouru_ennen.jpg">
              <a:extLst>
                <a:ext uri="{FF2B5EF4-FFF2-40B4-BE49-F238E27FC236}">
                  <a16:creationId xmlns:a16="http://schemas.microsoft.com/office/drawing/2014/main" id="{8D8EABF5-4341-4D36-B2D2-7AACC9EBA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484784"/>
              <a:ext cx="4128459" cy="3096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Ryhmä 12">
            <a:extLst>
              <a:ext uri="{FF2B5EF4-FFF2-40B4-BE49-F238E27FC236}">
                <a16:creationId xmlns:a16="http://schemas.microsoft.com/office/drawing/2014/main" id="{C3F3CF61-1EFA-44FB-8244-728DAD604753}"/>
              </a:ext>
            </a:extLst>
          </p:cNvPr>
          <p:cNvGrpSpPr>
            <a:grpSpLocks/>
          </p:cNvGrpSpPr>
          <p:nvPr/>
        </p:nvGrpSpPr>
        <p:grpSpPr bwMode="auto">
          <a:xfrm>
            <a:off x="6428155" y="1359340"/>
            <a:ext cx="5440446" cy="3613024"/>
            <a:chOff x="4730603" y="1700978"/>
            <a:chExt cx="4699359" cy="4032638"/>
          </a:xfrm>
        </p:grpSpPr>
        <p:sp>
          <p:nvSpPr>
            <p:cNvPr id="30" name="Rectangle 3">
              <a:extLst>
                <a:ext uri="{FF2B5EF4-FFF2-40B4-BE49-F238E27FC236}">
                  <a16:creationId xmlns:a16="http://schemas.microsoft.com/office/drawing/2014/main" id="{6674E871-909A-4E0D-9547-0CD64633BD5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30603" y="5311960"/>
              <a:ext cx="2307406" cy="421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eaLnBrk="0" hangingPunct="0">
                <a:spcBef>
                  <a:spcPts val="1000"/>
                </a:spcBef>
                <a:defRPr>
                  <a:solidFill>
                    <a:srgbClr val="766A62"/>
                  </a:solidFill>
                  <a:latin typeface="Felbridge Pro" pitchFamily="27" charset="0"/>
                  <a:ea typeface="ヒラギノ角ゴ Pro W3" pitchFamily="-107" charset="-128"/>
                  <a:cs typeface="Felbridge Pro" pitchFamily="27" charset="0"/>
                </a:defRPr>
              </a:lvl1pPr>
              <a:lvl2pPr marL="287338" indent="-285750" algn="l" eaLnBrk="0" hangingPunct="0">
                <a:spcBef>
                  <a:spcPts val="1000"/>
                </a:spcBef>
                <a:buFont typeface="Arial" charset="0"/>
                <a:buChar char="•"/>
                <a:defRPr sz="1600">
                  <a:solidFill>
                    <a:srgbClr val="766A62"/>
                  </a:solidFill>
                  <a:latin typeface="Felbridge Pro" pitchFamily="27" charset="0"/>
                  <a:ea typeface="ヒラギノ角ゴ Pro W3" pitchFamily="-107" charset="-128"/>
                  <a:cs typeface="Felbridge Pro" pitchFamily="27" charset="0"/>
                </a:defRPr>
              </a:lvl2pPr>
              <a:lvl3pPr marL="1143000" indent="-228600" algn="l" eaLnBrk="0" hangingPunct="0">
                <a:spcBef>
                  <a:spcPts val="1000"/>
                </a:spcBef>
                <a:buFont typeface="Arial" charset="0"/>
                <a:buChar char="•"/>
                <a:defRPr sz="1400">
                  <a:solidFill>
                    <a:srgbClr val="766A62"/>
                  </a:solidFill>
                  <a:latin typeface="Felbridge Pro" pitchFamily="27" charset="0"/>
                  <a:ea typeface="ヒラギノ角ゴ Pro W3" pitchFamily="-107" charset="-128"/>
                  <a:cs typeface="Felbridge Pro" pitchFamily="27" charset="0"/>
                </a:defRPr>
              </a:lvl3pPr>
              <a:lvl4pPr marL="1600200" indent="-228600" algn="l" eaLnBrk="0" hangingPunct="0">
                <a:spcBef>
                  <a:spcPts val="1000"/>
                </a:spcBef>
                <a:buFont typeface="Arial" charset="0"/>
                <a:buChar char="•"/>
                <a:defRPr sz="1400">
                  <a:solidFill>
                    <a:srgbClr val="766A62"/>
                  </a:solidFill>
                  <a:latin typeface="Felbridge Pro" pitchFamily="27" charset="0"/>
                  <a:ea typeface="ヒラギノ角ゴ Pro W3" pitchFamily="-107" charset="-128"/>
                  <a:cs typeface="Felbridge Pro" pitchFamily="27" charset="0"/>
                </a:defRPr>
              </a:lvl4pPr>
              <a:lvl5pPr marL="2057400" indent="-228600" algn="l" eaLnBrk="0" hangingPunct="0">
                <a:spcBef>
                  <a:spcPts val="1000"/>
                </a:spcBef>
                <a:buFont typeface="Arial" charset="0"/>
                <a:buChar char="•"/>
                <a:defRPr sz="1400">
                  <a:solidFill>
                    <a:srgbClr val="766A62"/>
                  </a:solidFill>
                  <a:latin typeface="Felbridge Pro" pitchFamily="27" charset="0"/>
                  <a:ea typeface="ヒラギノ角ゴ Pro W3" pitchFamily="-107" charset="-128"/>
                  <a:cs typeface="Felbridge Pro" pitchFamily="27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766A62"/>
                  </a:solidFill>
                  <a:latin typeface="Felbridge Pro" pitchFamily="27" charset="0"/>
                  <a:ea typeface="ヒラギノ角ゴ Pro W3" pitchFamily="-107" charset="-128"/>
                  <a:cs typeface="Felbridge Pro" pitchFamily="27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766A62"/>
                  </a:solidFill>
                  <a:latin typeface="Felbridge Pro" pitchFamily="27" charset="0"/>
                  <a:ea typeface="ヒラギノ角ゴ Pro W3" pitchFamily="-107" charset="-128"/>
                  <a:cs typeface="Felbridge Pro" pitchFamily="27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766A62"/>
                  </a:solidFill>
                  <a:latin typeface="Felbridge Pro" pitchFamily="27" charset="0"/>
                  <a:ea typeface="ヒラギノ角ゴ Pro W3" pitchFamily="-107" charset="-128"/>
                  <a:cs typeface="Felbridge Pro" pitchFamily="27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766A62"/>
                  </a:solidFill>
                  <a:latin typeface="Felbridge Pro" pitchFamily="27" charset="0"/>
                  <a:ea typeface="ヒラギノ角ゴ Pro W3" pitchFamily="-107" charset="-128"/>
                  <a:cs typeface="Felbridge Pro" pitchFamily="27" charset="0"/>
                </a:defRPr>
              </a:lvl9pPr>
            </a:lstStyle>
            <a:p>
              <a:pPr lvl="1" defTabSz="914400" eaLnBrk="1" hangingPunct="1">
                <a:buFontTx/>
                <a:buNone/>
              </a:pPr>
              <a:r>
                <a:rPr lang="fi-FI" altLang="fi-FI" sz="1800" b="1" dirty="0">
                  <a:solidFill>
                    <a:srgbClr val="00B0F0"/>
                  </a:solidFill>
                </a:rPr>
                <a:t>Jälkeen</a:t>
              </a:r>
            </a:p>
            <a:p>
              <a:pPr lvl="1" defTabSz="914400" eaLnBrk="1" hangingPunct="1">
                <a:buFontTx/>
                <a:buNone/>
              </a:pPr>
              <a:endParaRPr lang="fi-FI" altLang="fi-FI" sz="2000" b="1" dirty="0">
                <a:sym typeface="Wingdings" pitchFamily="2" charset="2"/>
              </a:endParaRPr>
            </a:p>
          </p:txBody>
        </p:sp>
        <p:pic>
          <p:nvPicPr>
            <p:cNvPr id="31" name="Kuva 10" descr="Kouru_jälkeen.jpg">
              <a:extLst>
                <a:ext uri="{FF2B5EF4-FFF2-40B4-BE49-F238E27FC236}">
                  <a16:creationId xmlns:a16="http://schemas.microsoft.com/office/drawing/2014/main" id="{3930A3A3-F939-492B-AFFF-C2A91A543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603" y="1700978"/>
              <a:ext cx="4699359" cy="3524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166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3547D7C-F88C-4A49-B990-66661C7039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526" y="18719"/>
            <a:ext cx="5989319" cy="6679065"/>
          </a:xfrm>
        </p:spPr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A41DDE-93BA-4608-BB9A-51B8E90819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9862" y="18720"/>
            <a:ext cx="6074664" cy="6679064"/>
          </a:xfrm>
        </p:spPr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7E7A29-2EAC-477B-8F82-BCF9375DDF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526" y="26205"/>
            <a:ext cx="5989319" cy="877888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Vuositarkastus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4992A8-B876-4AE0-90CE-359FFE97A5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29862" y="26205"/>
            <a:ext cx="5989319" cy="877888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hoito</a:t>
            </a:r>
            <a:r>
              <a:rPr lang="en-GB" dirty="0"/>
              <a:t>- /</a:t>
            </a:r>
            <a:r>
              <a:rPr lang="en-GB" dirty="0" err="1"/>
              <a:t>kunnostustoimenpide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78C011-F6E3-491C-ADA8-09D6F3169D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EA8F56A-FB08-4EBB-B55E-930832272B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flipV="1">
            <a:off x="6117336" y="4690841"/>
            <a:ext cx="5989319" cy="87788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7AA1136E-831E-487E-9ABE-4A426BBDDBA3}"/>
              </a:ext>
            </a:extLst>
          </p:cNvPr>
          <p:cNvSpPr txBox="1">
            <a:spLocks/>
          </p:cNvSpPr>
          <p:nvPr/>
        </p:nvSpPr>
        <p:spPr bwMode="auto">
          <a:xfrm>
            <a:off x="358608" y="4483316"/>
            <a:ext cx="3003551" cy="43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ts val="1000"/>
              </a:spcBef>
              <a:defRPr>
                <a:solidFill>
                  <a:srgbClr val="766A62"/>
                </a:solidFill>
                <a:latin typeface="Felbridge Pro" pitchFamily="27" charset="0"/>
                <a:ea typeface="ヒラギノ角ゴ Pro W3" pitchFamily="-107" charset="-128"/>
                <a:cs typeface="Felbridge Pro" pitchFamily="27" charset="0"/>
              </a:defRPr>
            </a:lvl1pPr>
            <a:lvl2pPr marL="287338" indent="-285750" algn="l" eaLnBrk="0" hangingPunct="0">
              <a:spcBef>
                <a:spcPts val="1000"/>
              </a:spcBef>
              <a:buFont typeface="Arial" charset="0"/>
              <a:buChar char="•"/>
              <a:defRPr sz="1600">
                <a:solidFill>
                  <a:srgbClr val="766A62"/>
                </a:solidFill>
                <a:latin typeface="Felbridge Pro" pitchFamily="27" charset="0"/>
                <a:ea typeface="ヒラギノ角ゴ Pro W3" pitchFamily="-107" charset="-128"/>
                <a:cs typeface="Felbridge Pro" pitchFamily="27" charset="0"/>
              </a:defRPr>
            </a:lvl2pPr>
            <a:lvl3pPr marL="1143000" indent="-228600" algn="l" eaLnBrk="0" hangingPunct="0">
              <a:spcBef>
                <a:spcPts val="1000"/>
              </a:spcBef>
              <a:buFont typeface="Arial" charset="0"/>
              <a:buChar char="•"/>
              <a:defRPr sz="1400">
                <a:solidFill>
                  <a:srgbClr val="766A62"/>
                </a:solidFill>
                <a:latin typeface="Felbridge Pro" pitchFamily="27" charset="0"/>
                <a:ea typeface="ヒラギノ角ゴ Pro W3" pitchFamily="-107" charset="-128"/>
                <a:cs typeface="Felbridge Pro" pitchFamily="27" charset="0"/>
              </a:defRPr>
            </a:lvl3pPr>
            <a:lvl4pPr marL="1600200" indent="-228600" algn="l" eaLnBrk="0" hangingPunct="0">
              <a:spcBef>
                <a:spcPts val="1000"/>
              </a:spcBef>
              <a:buFont typeface="Arial" charset="0"/>
              <a:buChar char="•"/>
              <a:defRPr sz="1400">
                <a:solidFill>
                  <a:srgbClr val="766A62"/>
                </a:solidFill>
                <a:latin typeface="Felbridge Pro" pitchFamily="27" charset="0"/>
                <a:ea typeface="ヒラギノ角ゴ Pro W3" pitchFamily="-107" charset="-128"/>
                <a:cs typeface="Felbridge Pro" pitchFamily="27" charset="0"/>
              </a:defRPr>
            </a:lvl4pPr>
            <a:lvl5pPr marL="2057400" indent="-228600" algn="l" eaLnBrk="0" hangingPunct="0">
              <a:spcBef>
                <a:spcPts val="1000"/>
              </a:spcBef>
              <a:buFont typeface="Arial" charset="0"/>
              <a:buChar char="•"/>
              <a:defRPr sz="1400">
                <a:solidFill>
                  <a:srgbClr val="766A62"/>
                </a:solidFill>
                <a:latin typeface="Felbridge Pro" pitchFamily="27" charset="0"/>
                <a:ea typeface="ヒラギノ角ゴ Pro W3" pitchFamily="-107" charset="-128"/>
                <a:cs typeface="Felbridge Pro" pitchFamily="27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766A62"/>
                </a:solidFill>
                <a:latin typeface="Felbridge Pro" pitchFamily="27" charset="0"/>
                <a:ea typeface="ヒラギノ角ゴ Pro W3" pitchFamily="-107" charset="-128"/>
                <a:cs typeface="Felbridge Pro" pitchFamily="27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766A62"/>
                </a:solidFill>
                <a:latin typeface="Felbridge Pro" pitchFamily="27" charset="0"/>
                <a:ea typeface="ヒラギノ角ゴ Pro W3" pitchFamily="-107" charset="-128"/>
                <a:cs typeface="Felbridge Pro" pitchFamily="27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766A62"/>
                </a:solidFill>
                <a:latin typeface="Felbridge Pro" pitchFamily="27" charset="0"/>
                <a:ea typeface="ヒラギノ角ゴ Pro W3" pitchFamily="-107" charset="-128"/>
                <a:cs typeface="Felbridge Pro" pitchFamily="27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766A62"/>
                </a:solidFill>
                <a:latin typeface="Felbridge Pro" pitchFamily="27" charset="0"/>
                <a:ea typeface="ヒラギノ角ゴ Pro W3" pitchFamily="-107" charset="-128"/>
                <a:cs typeface="Felbridge Pro" pitchFamily="27" charset="0"/>
              </a:defRPr>
            </a:lvl9pPr>
          </a:lstStyle>
          <a:p>
            <a:pPr lvl="1" defTabSz="914400" eaLnBrk="1" hangingPunct="1">
              <a:buFontTx/>
              <a:buNone/>
            </a:pPr>
            <a:r>
              <a:rPr lang="fi-FI" altLang="fi-FI" sz="1800" b="1" dirty="0">
                <a:solidFill>
                  <a:srgbClr val="00B0F0"/>
                </a:solidFill>
              </a:rPr>
              <a:t>Ennen</a:t>
            </a:r>
            <a:endParaRPr lang="fi-FI" altLang="fi-FI" sz="1800" b="1" dirty="0">
              <a:solidFill>
                <a:srgbClr val="00B0F0"/>
              </a:solidFill>
              <a:sym typeface="Wingdings" pitchFamily="2" charset="2"/>
            </a:endParaRPr>
          </a:p>
        </p:txBody>
      </p:sp>
      <p:pic>
        <p:nvPicPr>
          <p:cNvPr id="16" name="Kuva 9" descr="Portaat_ennen.jpg">
            <a:extLst>
              <a:ext uri="{FF2B5EF4-FFF2-40B4-BE49-F238E27FC236}">
                <a16:creationId xmlns:a16="http://schemas.microsoft.com/office/drawing/2014/main" id="{72DDD803-9841-45DD-8478-671B8EFD3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08" y="1480380"/>
            <a:ext cx="5297153" cy="298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Kuva 5" descr="Portaat_jälkeen.jpg">
            <a:extLst>
              <a:ext uri="{FF2B5EF4-FFF2-40B4-BE49-F238E27FC236}">
                <a16:creationId xmlns:a16="http://schemas.microsoft.com/office/drawing/2014/main" id="{ED6697F4-724D-45AA-AB5A-F5D0F34D7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89" y="1480380"/>
            <a:ext cx="5297603" cy="298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762453AE-A478-46C5-971F-717FBE4D3DD0}"/>
              </a:ext>
            </a:extLst>
          </p:cNvPr>
          <p:cNvSpPr txBox="1">
            <a:spLocks/>
          </p:cNvSpPr>
          <p:nvPr/>
        </p:nvSpPr>
        <p:spPr bwMode="auto">
          <a:xfrm>
            <a:off x="6535789" y="4571311"/>
            <a:ext cx="3003551" cy="43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ts val="1000"/>
              </a:spcBef>
              <a:defRPr>
                <a:solidFill>
                  <a:srgbClr val="766A62"/>
                </a:solidFill>
                <a:latin typeface="Felbridge Pro" pitchFamily="27" charset="0"/>
                <a:ea typeface="ヒラギノ角ゴ Pro W3" pitchFamily="-107" charset="-128"/>
                <a:cs typeface="Felbridge Pro" pitchFamily="27" charset="0"/>
              </a:defRPr>
            </a:lvl1pPr>
            <a:lvl2pPr marL="287338" indent="-285750" algn="l" eaLnBrk="0" hangingPunct="0">
              <a:spcBef>
                <a:spcPts val="1000"/>
              </a:spcBef>
              <a:buFont typeface="Arial" charset="0"/>
              <a:buChar char="•"/>
              <a:defRPr sz="1600">
                <a:solidFill>
                  <a:srgbClr val="766A62"/>
                </a:solidFill>
                <a:latin typeface="Felbridge Pro" pitchFamily="27" charset="0"/>
                <a:ea typeface="ヒラギノ角ゴ Pro W3" pitchFamily="-107" charset="-128"/>
                <a:cs typeface="Felbridge Pro" pitchFamily="27" charset="0"/>
              </a:defRPr>
            </a:lvl2pPr>
            <a:lvl3pPr marL="1143000" indent="-228600" algn="l" eaLnBrk="0" hangingPunct="0">
              <a:spcBef>
                <a:spcPts val="1000"/>
              </a:spcBef>
              <a:buFont typeface="Arial" charset="0"/>
              <a:buChar char="•"/>
              <a:defRPr sz="1400">
                <a:solidFill>
                  <a:srgbClr val="766A62"/>
                </a:solidFill>
                <a:latin typeface="Felbridge Pro" pitchFamily="27" charset="0"/>
                <a:ea typeface="ヒラギノ角ゴ Pro W3" pitchFamily="-107" charset="-128"/>
                <a:cs typeface="Felbridge Pro" pitchFamily="27" charset="0"/>
              </a:defRPr>
            </a:lvl3pPr>
            <a:lvl4pPr marL="1600200" indent="-228600" algn="l" eaLnBrk="0" hangingPunct="0">
              <a:spcBef>
                <a:spcPts val="1000"/>
              </a:spcBef>
              <a:buFont typeface="Arial" charset="0"/>
              <a:buChar char="•"/>
              <a:defRPr sz="1400">
                <a:solidFill>
                  <a:srgbClr val="766A62"/>
                </a:solidFill>
                <a:latin typeface="Felbridge Pro" pitchFamily="27" charset="0"/>
                <a:ea typeface="ヒラギノ角ゴ Pro W3" pitchFamily="-107" charset="-128"/>
                <a:cs typeface="Felbridge Pro" pitchFamily="27" charset="0"/>
              </a:defRPr>
            </a:lvl4pPr>
            <a:lvl5pPr marL="2057400" indent="-228600" algn="l" eaLnBrk="0" hangingPunct="0">
              <a:spcBef>
                <a:spcPts val="1000"/>
              </a:spcBef>
              <a:buFont typeface="Arial" charset="0"/>
              <a:buChar char="•"/>
              <a:defRPr sz="1400">
                <a:solidFill>
                  <a:srgbClr val="766A62"/>
                </a:solidFill>
                <a:latin typeface="Felbridge Pro" pitchFamily="27" charset="0"/>
                <a:ea typeface="ヒラギノ角ゴ Pro W3" pitchFamily="-107" charset="-128"/>
                <a:cs typeface="Felbridge Pro" pitchFamily="27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766A62"/>
                </a:solidFill>
                <a:latin typeface="Felbridge Pro" pitchFamily="27" charset="0"/>
                <a:ea typeface="ヒラギノ角ゴ Pro W3" pitchFamily="-107" charset="-128"/>
                <a:cs typeface="Felbridge Pro" pitchFamily="27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766A62"/>
                </a:solidFill>
                <a:latin typeface="Felbridge Pro" pitchFamily="27" charset="0"/>
                <a:ea typeface="ヒラギノ角ゴ Pro W3" pitchFamily="-107" charset="-128"/>
                <a:cs typeface="Felbridge Pro" pitchFamily="27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766A62"/>
                </a:solidFill>
                <a:latin typeface="Felbridge Pro" pitchFamily="27" charset="0"/>
                <a:ea typeface="ヒラギノ角ゴ Pro W3" pitchFamily="-107" charset="-128"/>
                <a:cs typeface="Felbridge Pro" pitchFamily="27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766A62"/>
                </a:solidFill>
                <a:latin typeface="Felbridge Pro" pitchFamily="27" charset="0"/>
                <a:ea typeface="ヒラギノ角ゴ Pro W3" pitchFamily="-107" charset="-128"/>
                <a:cs typeface="Felbridge Pro" pitchFamily="27" charset="0"/>
              </a:defRPr>
            </a:lvl9pPr>
          </a:lstStyle>
          <a:p>
            <a:pPr lvl="1" defTabSz="914400" eaLnBrk="1" hangingPunct="1">
              <a:buFontTx/>
              <a:buNone/>
            </a:pPr>
            <a:r>
              <a:rPr lang="fi-FI" altLang="fi-FI" sz="1800" b="1" dirty="0">
                <a:solidFill>
                  <a:srgbClr val="00B0F0"/>
                </a:solidFill>
              </a:rPr>
              <a:t>Jälkeen</a:t>
            </a:r>
            <a:endParaRPr lang="fi-FI" altLang="fi-FI" sz="1800" b="1" dirty="0">
              <a:solidFill>
                <a:srgbClr val="00B0F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7916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F8E830-2CA8-43C0-8CF6-F347E884B3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Hyvää</a:t>
            </a:r>
            <a:r>
              <a:rPr lang="en-GB" dirty="0"/>
              <a:t> </a:t>
            </a:r>
            <a:r>
              <a:rPr lang="en-GB" dirty="0" err="1"/>
              <a:t>kurssipäivää</a:t>
            </a:r>
            <a:r>
              <a:rPr lang="en-GB" dirty="0"/>
              <a:t>!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754A6-0C1D-4E8C-A9C7-2BA2BAE2965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21.5.2019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9E1A2-E6CF-4051-B995-144225DA7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264D6384-8D0E-446A-81B6-A4421FFF256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5" b="9505"/>
          <a:stretch>
            <a:fillRect/>
          </a:stretch>
        </p:blipFill>
        <p:spPr>
          <a:xfrm>
            <a:off x="2203450" y="92075"/>
            <a:ext cx="7785100" cy="4719638"/>
          </a:xfrm>
        </p:spPr>
      </p:pic>
    </p:spTree>
    <p:extLst>
      <p:ext uri="{BB962C8B-B14F-4D97-AF65-F5344CB8AC3E}">
        <p14:creationId xmlns:p14="http://schemas.microsoft.com/office/powerpoint/2010/main" val="1158772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Sisältö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2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39774" y="2694924"/>
            <a:ext cx="4190999" cy="3937773"/>
          </a:xfrm>
        </p:spPr>
        <p:txBody>
          <a:bodyPr/>
          <a:lstStyle/>
          <a:p>
            <a:r>
              <a:rPr lang="fi-FI" dirty="0"/>
              <a:t>Koulutuspäivän kulku lyhyesti</a:t>
            </a:r>
          </a:p>
          <a:p>
            <a:r>
              <a:rPr lang="fi-FI" dirty="0"/>
              <a:t>Siltojen vuositarkastuskoulutuksen tavoite</a:t>
            </a:r>
          </a:p>
          <a:p>
            <a:r>
              <a:rPr lang="fi-FI" dirty="0"/>
              <a:t>Lyhyt katsaus Suomen siltoihin</a:t>
            </a:r>
          </a:p>
          <a:p>
            <a:r>
              <a:rPr lang="fi-FI" dirty="0"/>
              <a:t>Vuositarkastusten rooli tienpidossa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814E779-6E64-4782-9F42-0491477B4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849" y="1707353"/>
            <a:ext cx="6357501" cy="344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755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Koulutuspäivän kulku lyhyesti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Yritetään pitää aikataulusta ja tauoista kiinni</a:t>
            </a:r>
          </a:p>
          <a:p>
            <a:r>
              <a:rPr lang="fi-FI" dirty="0"/>
              <a:t>Kysymyksiä ja keskustelua ja kokemusten jakoa</a:t>
            </a:r>
          </a:p>
          <a:p>
            <a:pPr>
              <a:lnSpc>
                <a:spcPct val="150000"/>
              </a:lnSpc>
            </a:pPr>
            <a:r>
              <a:rPr lang="fi-FI" dirty="0"/>
              <a:t>Ennen lounasta:</a:t>
            </a:r>
            <a:br>
              <a:rPr lang="fi-FI" dirty="0"/>
            </a:br>
            <a:r>
              <a:rPr lang="fi-FI" dirty="0"/>
              <a:t>- yleiskuvaa Suomen silloista ja siltojen vuositarkastuksesta</a:t>
            </a:r>
            <a:br>
              <a:rPr lang="fi-FI" dirty="0"/>
            </a:br>
            <a:r>
              <a:rPr lang="fi-FI" dirty="0"/>
              <a:t>- työ- ja liikenneturvallisuus siltojen  hoidon yhteydessä</a:t>
            </a:r>
            <a:br>
              <a:rPr lang="fi-FI" dirty="0"/>
            </a:br>
            <a:r>
              <a:rPr lang="fi-FI" dirty="0"/>
              <a:t>- siltojen hoitoon ja vuositarkastuksiin liittyvä Väylän ohjeistus</a:t>
            </a:r>
            <a:br>
              <a:rPr lang="fi-FI" dirty="0"/>
            </a:br>
            <a:r>
              <a:rPr lang="fi-FI" dirty="0"/>
              <a:t>- vuositarkastuksen tekeminen HARJA-järjestelmään</a:t>
            </a:r>
            <a:br>
              <a:rPr lang="fi-FI" dirty="0"/>
            </a:br>
            <a:r>
              <a:rPr lang="fi-FI" dirty="0"/>
              <a:t>- vuositarkastuksen suorittaminen rakenneosittain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7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8B42C-F9C7-4452-BAFD-DFECAF93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Koulutuspäivän</a:t>
            </a:r>
            <a:r>
              <a:rPr lang="en-GB" dirty="0"/>
              <a:t> </a:t>
            </a:r>
            <a:r>
              <a:rPr lang="en-GB" dirty="0" err="1"/>
              <a:t>kulku</a:t>
            </a:r>
            <a:r>
              <a:rPr lang="en-GB" dirty="0"/>
              <a:t> </a:t>
            </a:r>
            <a:r>
              <a:rPr lang="en-GB" dirty="0" err="1"/>
              <a:t>lyhyesti</a:t>
            </a:r>
            <a:r>
              <a:rPr lang="en-GB" dirty="0"/>
              <a:t> (</a:t>
            </a:r>
            <a:r>
              <a:rPr lang="en-GB" dirty="0" err="1"/>
              <a:t>jatkuu</a:t>
            </a:r>
            <a:r>
              <a:rPr lang="en-GB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A40B1-2BD2-45A8-A4D6-B604EF58BD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Lounaan jälkeen:</a:t>
            </a:r>
            <a:br>
              <a:rPr lang="fi-FI" dirty="0"/>
            </a:br>
            <a:r>
              <a:rPr lang="fi-FI" dirty="0"/>
              <a:t>- vuositarkastuksen suorittaminen rakenneosittain jatkuu</a:t>
            </a:r>
            <a:br>
              <a:rPr lang="fi-FI" dirty="0"/>
            </a:br>
            <a:r>
              <a:rPr lang="fi-FI" dirty="0"/>
              <a:t>- vuositarkastuskoulutuksen loppukoe</a:t>
            </a:r>
          </a:p>
          <a:p>
            <a:r>
              <a:rPr lang="fi-FI" dirty="0"/>
              <a:t>Iltapäiväkahvin jälkeen:</a:t>
            </a:r>
            <a:br>
              <a:rPr lang="fi-FI" dirty="0"/>
            </a:br>
            <a:r>
              <a:rPr lang="fi-FI" dirty="0"/>
              <a:t>- siltojen hoitotoimenpiteet rakenneosittain</a:t>
            </a:r>
          </a:p>
          <a:p>
            <a:pPr lvl="1"/>
            <a:r>
              <a:rPr lang="fi-FI" dirty="0"/>
              <a:t>keskustelua, kommentteja, kysymyksiä</a:t>
            </a:r>
          </a:p>
          <a:p>
            <a:r>
              <a:rPr lang="fi-FI" dirty="0"/>
              <a:t>Todistusten jako ja hyvää kotimatkaa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7D211-32BA-46FF-A6C8-9D9C09F5B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19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-1" y="-15875"/>
            <a:ext cx="6689969" cy="6737350"/>
          </a:xfrm>
        </p:spPr>
        <p:txBody>
          <a:bodyPr>
            <a:normAutofit/>
          </a:bodyPr>
          <a:lstStyle/>
          <a:p>
            <a:r>
              <a:rPr lang="fi-FI" sz="2400" dirty="0"/>
              <a:t>Vuositarkastuskoulutuksen tavoite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0" y="1500553"/>
            <a:ext cx="7035800" cy="462195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fi-FI" sz="2900" dirty="0">
                <a:solidFill>
                  <a:schemeClr val="bg1"/>
                </a:solidFill>
              </a:rPr>
              <a:t>Tuoda esille sillan vuositarkastuksen</a:t>
            </a:r>
            <a:br>
              <a:rPr lang="fi-FI" sz="2900" dirty="0">
                <a:solidFill>
                  <a:schemeClr val="bg1"/>
                </a:solidFill>
              </a:rPr>
            </a:br>
            <a:r>
              <a:rPr lang="fi-FI" sz="2900" dirty="0">
                <a:solidFill>
                  <a:schemeClr val="bg1"/>
                </a:solidFill>
              </a:rPr>
              <a:t>tärkeys</a:t>
            </a:r>
          </a:p>
          <a:p>
            <a:pPr>
              <a:lnSpc>
                <a:spcPct val="120000"/>
              </a:lnSpc>
            </a:pPr>
            <a:r>
              <a:rPr lang="fi-FI" sz="2900" dirty="0">
                <a:solidFill>
                  <a:schemeClr val="bg1"/>
                </a:solidFill>
              </a:rPr>
              <a:t>Yhtenäinen tapa toimia kaikissa alueurakoissa</a:t>
            </a:r>
          </a:p>
          <a:p>
            <a:pPr>
              <a:lnSpc>
                <a:spcPct val="120000"/>
              </a:lnSpc>
            </a:pPr>
            <a:r>
              <a:rPr lang="fi-FI" sz="2900" dirty="0">
                <a:solidFill>
                  <a:schemeClr val="bg1"/>
                </a:solidFill>
              </a:rPr>
              <a:t>Käytännön jalkauttaminen (vuositarkastuksen tarkka läpikäyminen) </a:t>
            </a:r>
          </a:p>
          <a:p>
            <a:pPr>
              <a:lnSpc>
                <a:spcPct val="120000"/>
              </a:lnSpc>
            </a:pPr>
            <a:r>
              <a:rPr lang="fi-FI" sz="2900" dirty="0">
                <a:solidFill>
                  <a:schemeClr val="bg1"/>
                </a:solidFill>
              </a:rPr>
              <a:t>Tieto hoitoon liittyvistä turvallisuusriskeistä</a:t>
            </a:r>
          </a:p>
          <a:p>
            <a:pPr>
              <a:lnSpc>
                <a:spcPct val="120000"/>
              </a:lnSpc>
            </a:pPr>
            <a:r>
              <a:rPr lang="fi-FI" sz="2900" dirty="0">
                <a:solidFill>
                  <a:schemeClr val="bg1"/>
                </a:solidFill>
              </a:rPr>
              <a:t>Vuositarkastuspätevyys tentin läpäisseille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5</a:t>
            </a:fld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EC565-382A-4F17-98E1-D80548AB6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145" y="285139"/>
            <a:ext cx="4359167" cy="628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72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Hoitokoulutuksen tavoite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Yleiskäsitys toimintaympäristöstä Väyläviraston siltojen hoitoon liittyen</a:t>
            </a:r>
          </a:p>
          <a:p>
            <a:r>
              <a:rPr lang="fi-FI" dirty="0"/>
              <a:t>Vuositarkastuksen ja muiden hoitotoimenpiteiden linkittäminen</a:t>
            </a:r>
          </a:p>
          <a:p>
            <a:r>
              <a:rPr lang="fi-FI" dirty="0"/>
              <a:t>Siltojen hoito-ohjeistuksen läpikäynti</a:t>
            </a:r>
          </a:p>
          <a:p>
            <a:r>
              <a:rPr lang="fi-FI" dirty="0"/>
              <a:t>Maanteiden hoitourakoiden tuotekortit</a:t>
            </a:r>
          </a:p>
          <a:p>
            <a:r>
              <a:rPr lang="fi-FI" dirty="0"/>
              <a:t>Siltojen vuositarkastusohje</a:t>
            </a:r>
          </a:p>
          <a:p>
            <a:r>
              <a:rPr lang="fi-FI" dirty="0"/>
              <a:t>Siltojen hoito –julkaisu</a:t>
            </a:r>
          </a:p>
          <a:p>
            <a:r>
              <a:rPr lang="fi-FI" dirty="0"/>
              <a:t>Hoitotoimenpiteet rakenneosittain</a:t>
            </a:r>
          </a:p>
          <a:p>
            <a:r>
              <a:rPr lang="fi-FI" dirty="0"/>
              <a:t>Kolmannet osapuolet siltojen hoitoon liittyen</a:t>
            </a:r>
          </a:p>
          <a:p>
            <a:r>
              <a:rPr lang="fi-FI" dirty="0"/>
              <a:t>ylikulkusillat</a:t>
            </a:r>
          </a:p>
          <a:p>
            <a:r>
              <a:rPr lang="fi-FI" dirty="0"/>
              <a:t>alikulkusillat</a:t>
            </a:r>
          </a:p>
          <a:p>
            <a:r>
              <a:rPr lang="fi-FI" dirty="0"/>
              <a:t>katusillat</a:t>
            </a:r>
          </a:p>
          <a:p>
            <a:r>
              <a:rPr lang="fi-FI" dirty="0"/>
              <a:t>Ei loppukoetta, mutta </a:t>
            </a:r>
            <a:r>
              <a:rPr lang="fi-FI" dirty="0" err="1"/>
              <a:t>läsnäolopakko</a:t>
            </a: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6900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7D211-32BA-46FF-A6C8-9D9C09F5B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7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8950E2-27CB-491A-8370-23CD771338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075226-28D1-4616-9BD2-74663B6AA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2B30F4D-E905-4081-A87C-FC83C27E7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15" y="783854"/>
            <a:ext cx="9322781" cy="529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9D14B71E-BF72-4512-A217-B29AC3D1CB7C}"/>
              </a:ext>
            </a:extLst>
          </p:cNvPr>
          <p:cNvSpPr txBox="1"/>
          <p:nvPr/>
        </p:nvSpPr>
        <p:spPr>
          <a:xfrm>
            <a:off x="5698014" y="4900613"/>
            <a:ext cx="123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b="1" dirty="0" err="1"/>
              <a:t>VÄYLÄn</a:t>
            </a:r>
            <a:endParaRPr lang="fi-FI" sz="1050" b="1" dirty="0"/>
          </a:p>
        </p:txBody>
      </p:sp>
      <p:sp>
        <p:nvSpPr>
          <p:cNvPr id="3" name="Miinusmerkki 2">
            <a:extLst>
              <a:ext uri="{FF2B5EF4-FFF2-40B4-BE49-F238E27FC236}">
                <a16:creationId xmlns:a16="http://schemas.microsoft.com/office/drawing/2014/main" id="{EEAFA8EA-930F-4103-9E2B-DB7D4BDE1DA5}"/>
              </a:ext>
            </a:extLst>
          </p:cNvPr>
          <p:cNvSpPr/>
          <p:nvPr/>
        </p:nvSpPr>
        <p:spPr>
          <a:xfrm>
            <a:off x="6338888" y="5043488"/>
            <a:ext cx="371475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73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A3B3B-9FD6-4481-96A4-751EE694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Väyläviraston</a:t>
            </a:r>
            <a:r>
              <a:rPr lang="en-GB" dirty="0"/>
              <a:t> </a:t>
            </a:r>
            <a:r>
              <a:rPr lang="en-GB" dirty="0" err="1"/>
              <a:t>sillasto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8B705-5D70-495B-B361-0C6B2552BC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40042"/>
            <a:ext cx="11085095" cy="46080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i-FI" sz="2000" dirty="0" err="1"/>
              <a:t>VÄYLÄn</a:t>
            </a:r>
            <a:r>
              <a:rPr lang="fi-FI" sz="2000" dirty="0"/>
              <a:t> omistamia maanteitä noin 78 000 km, josta 50 000 km päällystetty (lisäksi Suomessa on katuja 26 000 km ja yksityisteitä 350 000 km)</a:t>
            </a:r>
          </a:p>
          <a:p>
            <a:pPr>
              <a:lnSpc>
                <a:spcPct val="150000"/>
              </a:lnSpc>
            </a:pPr>
            <a:r>
              <a:rPr lang="fi-FI" sz="2000" dirty="0"/>
              <a:t>1.1.2018 Väylällä oli 15 013 tiesiltaa, joista putkisiltoja 3280 kappaletta</a:t>
            </a:r>
          </a:p>
          <a:p>
            <a:pPr>
              <a:lnSpc>
                <a:spcPct val="150000"/>
              </a:lnSpc>
            </a:pPr>
            <a:r>
              <a:rPr lang="fi-FI" sz="2000" dirty="0"/>
              <a:t>Siltojen yhteenlaskettu kokonaispituus noin 360 km</a:t>
            </a:r>
          </a:p>
          <a:p>
            <a:pPr>
              <a:lnSpc>
                <a:spcPct val="150000"/>
              </a:lnSpc>
            </a:pPr>
            <a:r>
              <a:rPr lang="fi-FI" sz="2000" dirty="0"/>
              <a:t>Pisin silta Raippaluodon silta 1045 m, keskimääräinen sillan pituus noin 30 m</a:t>
            </a:r>
          </a:p>
          <a:p>
            <a:pPr>
              <a:lnSpc>
                <a:spcPct val="150000"/>
              </a:lnSpc>
            </a:pPr>
            <a:r>
              <a:rPr lang="fi-FI" sz="2000" dirty="0" err="1"/>
              <a:t>Maantiesillaston</a:t>
            </a:r>
            <a:r>
              <a:rPr lang="fi-FI" sz="2000" dirty="0"/>
              <a:t> jälleenhankinta-arvo n. 6,5 </a:t>
            </a:r>
            <a:r>
              <a:rPr lang="fi-FI" sz="2000" dirty="0" err="1"/>
              <a:t>mrd</a:t>
            </a:r>
            <a:r>
              <a:rPr lang="fi-FI" sz="2000" dirty="0"/>
              <a:t> €  (</a:t>
            </a:r>
            <a:r>
              <a:rPr lang="fi-FI" sz="2000" dirty="0" err="1"/>
              <a:t>pääll.tiet</a:t>
            </a:r>
            <a:r>
              <a:rPr lang="fi-FI" sz="2000" dirty="0"/>
              <a:t> 24 </a:t>
            </a:r>
            <a:r>
              <a:rPr lang="fi-FI" sz="2000" dirty="0" err="1"/>
              <a:t>mrd</a:t>
            </a:r>
            <a:r>
              <a:rPr lang="fi-FI" sz="2000" dirty="0"/>
              <a:t> €)</a:t>
            </a:r>
          </a:p>
          <a:p>
            <a:pPr>
              <a:lnSpc>
                <a:spcPct val="150000"/>
              </a:lnSpc>
            </a:pPr>
            <a:r>
              <a:rPr lang="fi-FI" sz="2000" dirty="0"/>
              <a:t>Lisäksi </a:t>
            </a:r>
            <a:r>
              <a:rPr lang="fi-FI" sz="2000" dirty="0" err="1"/>
              <a:t>VÄYLÄllä</a:t>
            </a:r>
            <a:r>
              <a:rPr lang="fi-FI" sz="2000" dirty="0"/>
              <a:t> on 2516 rautatiesiltaa joiden jälleenhankinta-arvo n. 2 </a:t>
            </a:r>
            <a:r>
              <a:rPr lang="fi-FI" sz="2000" dirty="0" err="1"/>
              <a:t>mrd</a:t>
            </a:r>
            <a:r>
              <a:rPr lang="fi-FI" sz="2000" dirty="0"/>
              <a:t> €. </a:t>
            </a:r>
          </a:p>
          <a:p>
            <a:pPr>
              <a:lnSpc>
                <a:spcPct val="150000"/>
              </a:lnSpc>
            </a:pPr>
            <a:r>
              <a:rPr lang="fi-FI" sz="2000" dirty="0"/>
              <a:t>Datasta kiinnostuneille Väyläviraston julkaisu ”Liikenneviraston sillat” (joka vuosi uusi päivitys)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B5C81-0B44-4226-AB49-1E5ABF47A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10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02AA-3305-4BF1-9BD5-0E62526338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</p:spPr>
        <p:txBody>
          <a:bodyPr/>
          <a:lstStyle/>
          <a:p>
            <a:r>
              <a:rPr lang="fi-FI" sz="2800" dirty="0"/>
              <a:t>Siltojen suhteelliset määrät siltatyypeittäin (siltoja 15 013  kpl)</a:t>
            </a:r>
          </a:p>
          <a:p>
            <a:endParaRPr lang="fi-FI" sz="2800" dirty="0"/>
          </a:p>
          <a:p>
            <a:endParaRPr lang="fi-FI" sz="2800" dirty="0"/>
          </a:p>
          <a:p>
            <a:pPr algn="r"/>
            <a:r>
              <a:rPr lang="fi-FI" sz="2000" dirty="0"/>
              <a:t>67% silloista on betonisiltoja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F9ABB-3BAE-451E-A7AC-66EB3E9421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C1A59-4E5B-447D-A6FB-54D5C7340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88FE8A-7297-462A-B83E-0D7A50CD7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689" y="983212"/>
            <a:ext cx="6531821" cy="489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72998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VÄYLÄ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49C2F0"/>
      </a:accent1>
      <a:accent2>
        <a:srgbClr val="00B0CC"/>
      </a:accent2>
      <a:accent3>
        <a:srgbClr val="009BFF"/>
      </a:accent3>
      <a:accent4>
        <a:srgbClr val="0065AF"/>
      </a:accent4>
      <a:accent5>
        <a:srgbClr val="DD38F2"/>
      </a:accent5>
      <a:accent6>
        <a:srgbClr val="FFC3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AE977343-594A-473B-A14F-8B7E96572D58}" vid="{183630C8-0935-4D2C-BE8D-24D6EBA6C31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ivi_kameleon xmlns="" xmlns:xsi="http://www.w3.org/2001/XMLSchema-instance">
  <tyyppi>Esitys</tyyppi>
  <author/>
  <title/>
  <paivays>25.3.2019</paivays>
</livi_kameleon>
</file>

<file path=customXml/item2.xml><?xml version="1.0" encoding="utf-8"?>
<xml_kameleon/>
</file>

<file path=customXml/itemProps1.xml><?xml version="1.0" encoding="utf-8"?>
<ds:datastoreItem xmlns:ds="http://schemas.openxmlformats.org/officeDocument/2006/customXml" ds:itemID="{F03045CC-C780-4806-A132-6C144B00498D}">
  <ds:schemaRefs>
    <ds:schemaRef ds:uri=""/>
  </ds:schemaRefs>
</ds:datastoreItem>
</file>

<file path=customXml/itemProps2.xml><?xml version="1.0" encoding="utf-8"?>
<ds:datastoreItem xmlns:ds="http://schemas.openxmlformats.org/officeDocument/2006/customXml" ds:itemID="{8EF1F7DB-EA9E-4AB5-B90F-02FFB72D21C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263</TotalTime>
  <Words>376</Words>
  <Application>Microsoft Office PowerPoint</Application>
  <PresentationFormat>Laajakuva</PresentationFormat>
  <Paragraphs>95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5" baseType="lpstr">
      <vt:lpstr>Arial</vt:lpstr>
      <vt:lpstr>Calibri</vt:lpstr>
      <vt:lpstr>Exo 2</vt:lpstr>
      <vt:lpstr>Felbridge Pro</vt:lpstr>
      <vt:lpstr>Tahoma</vt:lpstr>
      <vt:lpstr>Wingdings</vt:lpstr>
      <vt:lpstr>ヒラギノ角ゴ Pro W3</vt:lpstr>
      <vt:lpstr>vayla</vt:lpstr>
      <vt:lpstr>Siltojen hoito- ja vuositarkastuskoulutus   Koulutuspäivän kulku ja tavoite   Vuositarkastusten rooli siltojen hoidossa   Hoitourakan vuosi</vt:lpstr>
      <vt:lpstr>Sisältö</vt:lpstr>
      <vt:lpstr>Koulutuspäivän kulku lyhyesti</vt:lpstr>
      <vt:lpstr>Koulutuspäivän kulku lyhyesti (jatkuu)</vt:lpstr>
      <vt:lpstr>PowerPoint-esitys</vt:lpstr>
      <vt:lpstr>Hoitokoulutuksen tavoite</vt:lpstr>
      <vt:lpstr>PowerPoint-esitys</vt:lpstr>
      <vt:lpstr>Väyläviraston sillasto</vt:lpstr>
      <vt:lpstr>PowerPoint-esitys</vt:lpstr>
      <vt:lpstr>PowerPoint-esitys</vt:lpstr>
      <vt:lpstr>Tiesillat ympäri Suomea (1.1.2018) </vt:lpstr>
      <vt:lpstr>Hoidon vuosi</vt:lpstr>
      <vt:lpstr>Siltojen vuositarkastusten merkitys</vt:lpstr>
      <vt:lpstr>PowerPoint-esitys</vt:lpstr>
      <vt:lpstr>PowerPoint-esitys</vt:lpstr>
      <vt:lpstr>PowerPoint-esitys</vt:lpstr>
      <vt:lpstr>Hyvää kurssipäivää!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Lappalainen Heikki</dc:creator>
  <cp:keywords>Esitys</cp:keywords>
  <cp:lastModifiedBy>Matti Airaksinen</cp:lastModifiedBy>
  <cp:revision>28</cp:revision>
  <dcterms:created xsi:type="dcterms:W3CDTF">2019-03-25T07:32:33Z</dcterms:created>
  <dcterms:modified xsi:type="dcterms:W3CDTF">2019-05-21T04:26:58Z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473.85.02.201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/>
  </property>
  <property fmtid="{D5CDD505-2E9C-101B-9397-08002B2CF9AE}" pid="24" name="dvDUFname">
    <vt:lpwstr/>
  </property>
  <property fmtid="{D5CDD505-2E9C-101B-9397-08002B2CF9AE}" pid="25" name="dvDULname">
    <vt:lpwstr/>
  </property>
  <property fmtid="{D5CDD505-2E9C-101B-9397-08002B2CF9AE}" pid="26" name="dvDUBusinessarea">
    <vt:lpwstr/>
  </property>
  <property fmtid="{D5CDD505-2E9C-101B-9397-08002B2CF9AE}" pid="27" name="dvDUdepartment">
    <vt:lpwstr/>
  </property>
  <property fmtid="{D5CDD505-2E9C-101B-9397-08002B2CF9AE}" pid="28" name="dvLogoExist">
    <vt:lpwstr>0</vt:lpwstr>
  </property>
  <property fmtid="{D5CDD505-2E9C-101B-9397-08002B2CF9AE}" pid="29" name="dvCurrentlogo">
    <vt:lpwstr/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tyyppi">
    <vt:lpwstr>Esitys</vt:lpwstr>
  </property>
  <property fmtid="{D5CDD505-2E9C-101B-9397-08002B2CF9AE}" pid="34" name="author">
    <vt:lpwstr/>
  </property>
  <property fmtid="{D5CDD505-2E9C-101B-9397-08002B2CF9AE}" pid="35" name="paivays">
    <vt:filetime>2019-03-24T22:00:00Z</vt:filetime>
  </property>
</Properties>
</file>