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29" r:id="rId2"/>
    <p:sldId id="511" r:id="rId3"/>
    <p:sldId id="616" r:id="rId4"/>
    <p:sldId id="605" r:id="rId5"/>
    <p:sldId id="617" r:id="rId6"/>
    <p:sldId id="656" r:id="rId7"/>
    <p:sldId id="646" r:id="rId8"/>
    <p:sldId id="618" r:id="rId9"/>
    <p:sldId id="627" r:id="rId10"/>
    <p:sldId id="674" r:id="rId11"/>
    <p:sldId id="675" r:id="rId12"/>
    <p:sldId id="690" r:id="rId13"/>
    <p:sldId id="688" r:id="rId14"/>
    <p:sldId id="650" r:id="rId15"/>
    <p:sldId id="623" r:id="rId16"/>
    <p:sldId id="624" r:id="rId17"/>
    <p:sldId id="620" r:id="rId18"/>
    <p:sldId id="621" r:id="rId19"/>
    <p:sldId id="583" r:id="rId20"/>
  </p:sldIdLst>
  <p:sldSz cx="9144000" cy="5143500" type="screen16x9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-421">
          <p15:clr>
            <a:srgbClr val="A4A3A4"/>
          </p15:clr>
        </p15:guide>
        <p15:guide id="2" orient="horz" pos="259">
          <p15:clr>
            <a:srgbClr val="A4A3A4"/>
          </p15:clr>
        </p15:guide>
        <p15:guide id="3" orient="horz" pos="179">
          <p15:clr>
            <a:srgbClr val="A4A3A4"/>
          </p15:clr>
        </p15:guide>
        <p15:guide id="4" pos="352">
          <p15:clr>
            <a:srgbClr val="A4A3A4"/>
          </p15:clr>
        </p15:guide>
        <p15:guide id="5" pos="54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A8B4"/>
    <a:srgbClr val="B40003"/>
    <a:srgbClr val="FFFFFF"/>
    <a:srgbClr val="4D4D4D"/>
    <a:srgbClr val="EACC12"/>
    <a:srgbClr val="834A7E"/>
    <a:srgbClr val="C67A40"/>
    <a:srgbClr val="262B37"/>
    <a:srgbClr val="E6C1A8"/>
    <a:srgbClr val="C3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749" autoAdjust="0"/>
    <p:restoredTop sz="93478" autoAdjust="0"/>
  </p:normalViewPr>
  <p:slideViewPr>
    <p:cSldViewPr snapToGrid="0" snapToObjects="1" showGuides="1">
      <p:cViewPr varScale="1">
        <p:scale>
          <a:sx n="149" d="100"/>
          <a:sy n="149" d="100"/>
        </p:scale>
        <p:origin x="126" y="168"/>
      </p:cViewPr>
      <p:guideLst>
        <p:guide orient="horz" pos="-421"/>
        <p:guide orient="horz" pos="259"/>
        <p:guide orient="horz" pos="179"/>
        <p:guide pos="352"/>
        <p:guide pos="548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484"/>
    </p:cViewPr>
  </p:sorterViewPr>
  <p:notesViewPr>
    <p:cSldViewPr snapToGrid="0" snapToObjects="1" showGuides="1">
      <p:cViewPr varScale="1">
        <p:scale>
          <a:sx n="45" d="100"/>
          <a:sy n="45" d="100"/>
        </p:scale>
        <p:origin x="1144" y="5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ykse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3151F-104A-CB46-BEB6-A5DC3ECFFC76}" type="datetime1">
              <a:rPr lang="fi-FI" smtClean="0"/>
              <a:pPr/>
              <a:t>4.10.2017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A06351-6D73-9743-84DD-897669D1A1B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223194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ykse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0498C-CA9E-AC47-9FB9-7DB3108C1132}" type="datetime1">
              <a:rPr lang="fi-FI" smtClean="0"/>
              <a:pPr/>
              <a:t>4.10.2017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2F1AA-B152-0340-B734-15761C91285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4257517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160498C-CA9E-AC47-9FB9-7DB3108C1132}" type="datetime1">
              <a:rPr lang="fi-FI" smtClean="0"/>
              <a:pPr/>
              <a:t>4.10.2017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2F1AA-B152-0340-B734-15761C912853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5553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912BE2-5255-407F-8017-66B4E2FAF85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57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aseline="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160498C-CA9E-AC47-9FB9-7DB3108C1132}" type="datetime1">
              <a:rPr lang="fi-FI" smtClean="0"/>
              <a:pPr/>
              <a:t>4.10.2017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2F1AA-B152-0340-B734-15761C912853}" type="slidenum">
              <a:rPr lang="fi-FI" smtClean="0"/>
              <a:pPr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9958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kal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0" y="-10633"/>
            <a:ext cx="9156699" cy="5175503"/>
            <a:chOff x="0" y="-10633"/>
            <a:chExt cx="9156699" cy="517550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-10633"/>
              <a:ext cx="9144000" cy="515413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 flipH="1">
              <a:off x="0" y="0"/>
              <a:ext cx="9156699" cy="5164870"/>
            </a:xfrm>
            <a:prstGeom prst="rect">
              <a:avLst/>
            </a:prstGeom>
            <a:gradFill>
              <a:gsLst>
                <a:gs pos="25000">
                  <a:srgbClr val="000000">
                    <a:alpha val="20000"/>
                  </a:srgbClr>
                </a:gs>
                <a:gs pos="40000">
                  <a:schemeClr val="tx1">
                    <a:lumMod val="50000"/>
                    <a:alpha val="25000"/>
                  </a:schemeClr>
                </a:gs>
                <a:gs pos="54000">
                  <a:schemeClr val="tx1">
                    <a:lumMod val="50000"/>
                    <a:alpha val="50000"/>
                  </a:schemeClr>
                </a:gs>
                <a:gs pos="0">
                  <a:schemeClr val="tx1">
                    <a:lumMod val="50000"/>
                    <a:alpha val="0"/>
                  </a:schemeClr>
                </a:gs>
                <a:gs pos="100000">
                  <a:schemeClr val="tx1">
                    <a:lumMod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140" y="4407400"/>
            <a:ext cx="898560" cy="7488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781544" y="1620452"/>
            <a:ext cx="5349290" cy="1558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/>
          <a:lstStyle/>
          <a:p>
            <a:pPr marL="0" lvl="1" indent="0"/>
            <a:r>
              <a:rPr lang="fi-FI" sz="1600" dirty="0"/>
              <a:t> 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781544" y="3265154"/>
            <a:ext cx="5808479" cy="696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/>
          <a:lstStyle/>
          <a:p>
            <a:pPr marL="0" lvl="1" indent="0"/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3630658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otesivu ominaisuudet mobii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148000" cy="51434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i-FI" dirty="0"/>
              <a:t>Laite kuvapaikka</a:t>
            </a:r>
            <a:endParaRPr lang="en-US" dirty="0"/>
          </a:p>
        </p:txBody>
      </p:sp>
      <p:sp>
        <p:nvSpPr>
          <p:cNvPr id="6" name="Otsikon paikkamerkki 1"/>
          <p:cNvSpPr>
            <a:spLocks noGrp="1"/>
          </p:cNvSpPr>
          <p:nvPr>
            <p:ph type="title"/>
          </p:nvPr>
        </p:nvSpPr>
        <p:spPr>
          <a:xfrm>
            <a:off x="4114800" y="345600"/>
            <a:ext cx="4495800" cy="108320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0" lvl="0" indent="0">
              <a:buFontTx/>
            </a:pPr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114800" y="1528763"/>
            <a:ext cx="4495800" cy="369887"/>
          </a:xfrm>
        </p:spPr>
        <p:txBody>
          <a:bodyPr/>
          <a:lstStyle>
            <a:lvl1pPr>
              <a:defRPr i="0">
                <a:solidFill>
                  <a:srgbClr val="C30000"/>
                </a:solidFill>
              </a:defRPr>
            </a:lvl1pPr>
            <a:lvl2pPr marL="18000" indent="0">
              <a:buNone/>
              <a:defRPr/>
            </a:lvl2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endParaRPr lang="fi-FI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114800" y="1903095"/>
            <a:ext cx="4495800" cy="740409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6852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otesivu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MacBook-Pro-mocku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1002555"/>
            <a:ext cx="6515100" cy="3891201"/>
          </a:xfrm>
          <a:prstGeom prst="rect">
            <a:avLst/>
          </a:prstGeom>
        </p:spPr>
      </p:pic>
      <p:sp>
        <p:nvSpPr>
          <p:cNvPr id="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019300" y="1206499"/>
            <a:ext cx="4965700" cy="31115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screen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576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otesivu ominaisuudet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 descr="MacBook-Pro-mocku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1002555"/>
            <a:ext cx="6515100" cy="3891201"/>
          </a:xfrm>
          <a:prstGeom prst="rect">
            <a:avLst/>
          </a:prstGeom>
        </p:spPr>
      </p:pic>
      <p:sp>
        <p:nvSpPr>
          <p:cNvPr id="5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7213600" y="1586500"/>
            <a:ext cx="1778484" cy="398255"/>
          </a:xfrm>
        </p:spPr>
        <p:txBody>
          <a:bodyPr anchor="b"/>
          <a:lstStyle>
            <a:lvl1pPr>
              <a:defRPr i="0">
                <a:solidFill>
                  <a:srgbClr val="C30000"/>
                </a:solidFill>
              </a:defRPr>
            </a:lvl1pPr>
            <a:lvl2pPr marL="18000" indent="0">
              <a:buNone/>
              <a:defRPr/>
            </a:lvl2pPr>
          </a:lstStyle>
          <a:p>
            <a:pPr lvl="0"/>
            <a:r>
              <a:rPr lang="fi-FI" dirty="0"/>
              <a:t>Muokkaa tekstin </a:t>
            </a:r>
            <a:r>
              <a:rPr lang="fi-FI"/>
              <a:t>perustyylejä napsauttamalla</a:t>
            </a:r>
            <a:endParaRPr lang="fi-FI" dirty="0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7213600" y="1956387"/>
            <a:ext cx="1778484" cy="132159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36554" y="2782507"/>
            <a:ext cx="1641446" cy="398255"/>
          </a:xfrm>
        </p:spPr>
        <p:txBody>
          <a:bodyPr anchor="b"/>
          <a:lstStyle>
            <a:lvl1pPr algn="r">
              <a:defRPr i="0">
                <a:solidFill>
                  <a:srgbClr val="C30000"/>
                </a:solidFill>
              </a:defRPr>
            </a:lvl1pPr>
            <a:lvl2pPr marL="18000" indent="0">
              <a:buNone/>
              <a:defRPr/>
            </a:lvl2pPr>
          </a:lstStyle>
          <a:p>
            <a:pPr lvl="0"/>
            <a:r>
              <a:rPr lang="fi-FI" dirty="0"/>
              <a:t>Muokkaa tekstin </a:t>
            </a:r>
            <a:r>
              <a:rPr lang="fi-FI"/>
              <a:t>perustyylejä napsauttamalla</a:t>
            </a:r>
            <a:endParaRPr lang="fi-FI" dirty="0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136554" y="3152394"/>
            <a:ext cx="1641446" cy="1321593"/>
          </a:xfrm>
        </p:spPr>
        <p:txBody>
          <a:bodyPr>
            <a:normAutofit/>
          </a:bodyPr>
          <a:lstStyle>
            <a:lvl1pPr algn="r"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019300" y="1206499"/>
            <a:ext cx="4965700" cy="31115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screen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46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ote prose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499" y="345600"/>
            <a:ext cx="7838101" cy="595890"/>
          </a:xfrm>
        </p:spPr>
        <p:txBody>
          <a:bodyPr/>
          <a:lstStyle/>
          <a:p>
            <a:r>
              <a:rPr lang="fi-FI" noProof="0" dirty="0"/>
              <a:t>Muokkaa </a:t>
            </a:r>
            <a:r>
              <a:rPr lang="fi-FI" noProof="0" dirty="0" err="1"/>
              <a:t>perustyyl</a:t>
            </a:r>
            <a:r>
              <a:rPr lang="fi-FI" noProof="0" dirty="0"/>
              <a:t>.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  <a:endParaRPr lang="en-US" dirty="0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875113" y="4254500"/>
            <a:ext cx="2147487" cy="508000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676" y="1054188"/>
            <a:ext cx="1600022" cy="31558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376" y="1054188"/>
            <a:ext cx="1600022" cy="31558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776" y="1054188"/>
            <a:ext cx="1600022" cy="3155861"/>
          </a:xfrm>
          <a:prstGeom prst="rect">
            <a:avLst/>
          </a:prstGeom>
        </p:spPr>
      </p:pic>
      <p:sp>
        <p:nvSpPr>
          <p:cNvPr id="15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416299" y="4254500"/>
            <a:ext cx="2147487" cy="508000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5981699" y="4254500"/>
            <a:ext cx="2147487" cy="508000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Pentagon 16"/>
          <p:cNvSpPr/>
          <p:nvPr userDrawn="1"/>
        </p:nvSpPr>
        <p:spPr>
          <a:xfrm>
            <a:off x="3116910" y="2501900"/>
            <a:ext cx="299389" cy="369804"/>
          </a:xfrm>
          <a:prstGeom prst="homePlate">
            <a:avLst>
              <a:gd name="adj" fmla="val 10000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entagon 17"/>
          <p:cNvSpPr/>
          <p:nvPr userDrawn="1"/>
        </p:nvSpPr>
        <p:spPr>
          <a:xfrm>
            <a:off x="5658096" y="2501900"/>
            <a:ext cx="299389" cy="369804"/>
          </a:xfrm>
          <a:prstGeom prst="homePlate">
            <a:avLst>
              <a:gd name="adj" fmla="val 95607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250950" y="1358899"/>
            <a:ext cx="1435100" cy="25400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i-FI" dirty="0" err="1"/>
              <a:t>Screen</a:t>
            </a:r>
            <a:r>
              <a:rPr lang="fi-FI" dirty="0"/>
              <a:t> 1</a:t>
            </a:r>
            <a:endParaRPr lang="en-US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362700" y="1358899"/>
            <a:ext cx="1435100" cy="25400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i-FI" dirty="0" err="1"/>
              <a:t>Screen</a:t>
            </a:r>
            <a:r>
              <a:rPr lang="fi-FI" dirty="0"/>
              <a:t> 3</a:t>
            </a:r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3810000" y="1358899"/>
            <a:ext cx="1435100" cy="25400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i-FI" dirty="0" err="1"/>
              <a:t>Screen</a:t>
            </a:r>
            <a:r>
              <a:rPr lang="fi-FI" dirty="0"/>
              <a:t>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82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tisiv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it.local\data\Teams\konseptointi_tyokansio\Digia brändi\brändikuvat\iPad16x9_Cas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" y="0"/>
            <a:ext cx="91403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43157" y="4178385"/>
            <a:ext cx="4391025" cy="3754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6781800" y="1728788"/>
            <a:ext cx="2209800" cy="1505898"/>
          </a:xfrm>
        </p:spPr>
        <p:txBody>
          <a:bodyPr/>
          <a:lstStyle>
            <a:lvl1pPr>
              <a:defRPr i="1">
                <a:solidFill>
                  <a:srgbClr val="C3000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6781800" y="3234687"/>
            <a:ext cx="2209800" cy="27051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Picture Placeholder 17"/>
          <p:cNvSpPr>
            <a:spLocks noGrp="1"/>
          </p:cNvSpPr>
          <p:nvPr>
            <p:ph type="pic" sz="quarter" idx="13" hasCustomPrompt="1"/>
          </p:nvPr>
        </p:nvSpPr>
        <p:spPr>
          <a:xfrm>
            <a:off x="5970588" y="1728788"/>
            <a:ext cx="811212" cy="1044575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fi-FI" dirty="0"/>
              <a:t>Asiakkaan logo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140" y="4407400"/>
            <a:ext cx="898560" cy="7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701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kal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-1" y="0"/>
            <a:ext cx="9144001" cy="5163197"/>
            <a:chOff x="-1" y="0"/>
            <a:chExt cx="9144001" cy="516319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-1" y="0"/>
              <a:ext cx="9143999" cy="5163197"/>
            </a:xfrm>
            <a:prstGeom prst="rect">
              <a:avLst/>
            </a:prstGeom>
            <a:gradFill>
              <a:gsLst>
                <a:gs pos="0">
                  <a:schemeClr val="tx1">
                    <a:alpha val="0"/>
                    <a:lumMod val="100000"/>
                  </a:schemeClr>
                </a:gs>
                <a:gs pos="50000">
                  <a:srgbClr val="1F1F1F">
                    <a:alpha val="70000"/>
                  </a:srgbClr>
                </a:gs>
                <a:gs pos="30000">
                  <a:srgbClr val="2B2B2B">
                    <a:alpha val="50000"/>
                  </a:srgbClr>
                </a:gs>
                <a:gs pos="70000">
                  <a:srgbClr val="1F1F1F">
                    <a:alpha val="50000"/>
                  </a:srgbClr>
                </a:gs>
                <a:gs pos="100000">
                  <a:schemeClr val="tx1">
                    <a:lumMod val="50000"/>
                    <a:alpha val="7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91775"/>
            <a:ext cx="9144003" cy="579646"/>
          </a:xfrm>
        </p:spPr>
        <p:txBody>
          <a:bodyPr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-5" y="4583551"/>
            <a:ext cx="9144003" cy="49847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4572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lang="en-GB" sz="3200" b="0" i="0" kern="1200" cap="none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/>
              <a:t>www.digia.com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140" y="4407400"/>
            <a:ext cx="898560" cy="7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167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87BA0E-464D-4CAA-BAB6-81FEB5D10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1D96-4D38-4D93-A366-67F8FF71C0AC}" type="datetimeFigureOut">
              <a:rPr lang="fi-FI" smtClean="0"/>
              <a:t>4.10.2017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9DA097-97C2-45D9-A7EC-7E0187959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889B67-B6AD-418D-B0B5-51921F82C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C2131-51AB-4BE8-AB5F-3D66AB05BA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4380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-ulk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 flipH="1">
            <a:off x="0" y="0"/>
            <a:ext cx="9156699" cy="5164870"/>
          </a:xfrm>
          <a:prstGeom prst="rect">
            <a:avLst/>
          </a:prstGeom>
          <a:gradFill>
            <a:gsLst>
              <a:gs pos="25000">
                <a:srgbClr val="000000">
                  <a:alpha val="25000"/>
                </a:srgbClr>
              </a:gs>
              <a:gs pos="50000">
                <a:schemeClr val="tx1">
                  <a:lumMod val="50000"/>
                  <a:alpha val="50000"/>
                </a:schemeClr>
              </a:gs>
              <a:gs pos="75000">
                <a:schemeClr val="tx1">
                  <a:lumMod val="50000"/>
                  <a:alpha val="25000"/>
                </a:schemeClr>
              </a:gs>
              <a:gs pos="0">
                <a:schemeClr val="tx1">
                  <a:lumMod val="50000"/>
                  <a:alpha val="0"/>
                </a:schemeClr>
              </a:gs>
              <a:gs pos="100000">
                <a:schemeClr val="tx1">
                  <a:lumMod val="5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99" y="2014785"/>
            <a:ext cx="7838101" cy="601019"/>
          </a:xfrm>
        </p:spPr>
        <p:txBody>
          <a:bodyPr/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71499" y="2692187"/>
            <a:ext cx="7837488" cy="514350"/>
          </a:xfrm>
        </p:spPr>
        <p:txBody>
          <a:bodyPr>
            <a:normAutofit/>
          </a:bodyPr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140" y="4407400"/>
            <a:ext cx="898560" cy="7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216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-kahv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flipH="1">
            <a:off x="1" y="33369"/>
            <a:ext cx="9156699" cy="5164870"/>
          </a:xfrm>
          <a:prstGeom prst="rect">
            <a:avLst/>
          </a:prstGeom>
          <a:gradFill>
            <a:gsLst>
              <a:gs pos="25000">
                <a:srgbClr val="000000">
                  <a:alpha val="25000"/>
                </a:srgbClr>
              </a:gs>
              <a:gs pos="50000">
                <a:schemeClr val="tx1">
                  <a:lumMod val="50000"/>
                  <a:alpha val="50000"/>
                </a:schemeClr>
              </a:gs>
              <a:gs pos="75000">
                <a:schemeClr val="tx1">
                  <a:lumMod val="50000"/>
                  <a:alpha val="25000"/>
                </a:schemeClr>
              </a:gs>
              <a:gs pos="0">
                <a:schemeClr val="tx1">
                  <a:lumMod val="50000"/>
                  <a:alpha val="0"/>
                </a:schemeClr>
              </a:gs>
              <a:gs pos="100000">
                <a:schemeClr val="tx1">
                  <a:lumMod val="5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99" y="2014785"/>
            <a:ext cx="7838101" cy="601019"/>
          </a:xfrm>
        </p:spPr>
        <p:txBody>
          <a:bodyPr/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71499" y="2692187"/>
            <a:ext cx="7837488" cy="514350"/>
          </a:xfrm>
        </p:spPr>
        <p:txBody>
          <a:bodyPr>
            <a:normAutofit/>
          </a:bodyPr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140" y="4407400"/>
            <a:ext cx="898560" cy="7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50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-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flipH="1">
            <a:off x="1" y="0"/>
            <a:ext cx="9156699" cy="5164870"/>
          </a:xfrm>
          <a:prstGeom prst="rect">
            <a:avLst/>
          </a:prstGeom>
          <a:gradFill>
            <a:gsLst>
              <a:gs pos="25000">
                <a:srgbClr val="000000">
                  <a:alpha val="25000"/>
                </a:srgbClr>
              </a:gs>
              <a:gs pos="50000">
                <a:schemeClr val="tx1">
                  <a:lumMod val="50000"/>
                  <a:alpha val="50000"/>
                </a:schemeClr>
              </a:gs>
              <a:gs pos="75000">
                <a:schemeClr val="tx1">
                  <a:lumMod val="50000"/>
                  <a:alpha val="25000"/>
                </a:schemeClr>
              </a:gs>
              <a:gs pos="0">
                <a:schemeClr val="tx1">
                  <a:lumMod val="50000"/>
                  <a:alpha val="0"/>
                </a:schemeClr>
              </a:gs>
              <a:gs pos="100000">
                <a:schemeClr val="tx1">
                  <a:lumMod val="5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99" y="2014785"/>
            <a:ext cx="7838101" cy="601019"/>
          </a:xfrm>
        </p:spPr>
        <p:txBody>
          <a:bodyPr/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71499" y="2692187"/>
            <a:ext cx="7837488" cy="514350"/>
          </a:xfrm>
        </p:spPr>
        <p:txBody>
          <a:bodyPr>
            <a:normAutofit/>
          </a:bodyPr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140" y="4407400"/>
            <a:ext cx="898560" cy="7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888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on paikkamerkki 1"/>
          <p:cNvSpPr>
            <a:spLocks noGrp="1"/>
          </p:cNvSpPr>
          <p:nvPr>
            <p:ph type="title"/>
          </p:nvPr>
        </p:nvSpPr>
        <p:spPr>
          <a:xfrm>
            <a:off x="571499" y="345600"/>
            <a:ext cx="8008975" cy="71437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0" lvl="0" indent="0">
              <a:buFontTx/>
            </a:pPr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60867" y="1244600"/>
            <a:ext cx="8008938" cy="3135313"/>
          </a:xfrm>
        </p:spPr>
        <p:txBody>
          <a:bodyPr>
            <a:normAutofit/>
          </a:bodyPr>
          <a:lstStyle>
            <a:lvl1pPr marL="285750" indent="-285750">
              <a:buClr>
                <a:srgbClr val="C30000"/>
              </a:buClr>
              <a:buFont typeface="Arial" pitchFamily="34" charset="0"/>
              <a:buChar char="•"/>
              <a:defRPr sz="1600"/>
            </a:lvl1pPr>
            <a:lvl2pPr marL="270000" indent="-252000">
              <a:buFont typeface="Arial" pitchFamily="34" charset="0"/>
              <a:buChar char="•"/>
              <a:defRPr/>
            </a:lvl2pPr>
            <a:lvl3pPr marL="540000" indent="-216000">
              <a:buClr>
                <a:srgbClr val="C30000"/>
              </a:buClr>
              <a:buFont typeface="Arial" pitchFamily="34" charset="0"/>
              <a:buChar char="•"/>
              <a:defRPr sz="1400"/>
            </a:lvl3pPr>
            <a:lvl4pPr marL="810000" indent="-216000">
              <a:buClr>
                <a:srgbClr val="C30000"/>
              </a:buClr>
              <a:buFont typeface="Arial" pitchFamily="34" charset="0"/>
              <a:buChar char="•"/>
              <a:defRPr sz="1200"/>
            </a:lvl4pPr>
            <a:lvl5pPr marL="1080000" indent="-216000">
              <a:buClr>
                <a:srgbClr val="C30000"/>
              </a:buClr>
              <a:buFont typeface="Arial" pitchFamily="34" charset="0"/>
              <a:buChar char="•"/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24399" y="1226372"/>
            <a:ext cx="4000500" cy="3668712"/>
          </a:xfrm>
        </p:spPr>
        <p:txBody>
          <a:bodyPr>
            <a:normAutofit/>
          </a:bodyPr>
          <a:lstStyle>
            <a:lvl1pPr marL="285750" indent="-285750">
              <a:buClr>
                <a:srgbClr val="C30000"/>
              </a:buClr>
              <a:buFont typeface="Arial" pitchFamily="34" charset="0"/>
              <a:buChar char="•"/>
              <a:defRPr sz="1600"/>
            </a:lvl1pPr>
            <a:lvl2pPr marL="270000" indent="-252000">
              <a:buClr>
                <a:srgbClr val="C30000"/>
              </a:buClr>
              <a:buFont typeface="Arial" pitchFamily="34" charset="0"/>
              <a:buChar char="•"/>
              <a:defRPr sz="1600"/>
            </a:lvl2pPr>
            <a:lvl3pPr marL="540000" indent="-216000">
              <a:buClr>
                <a:srgbClr val="C30000"/>
              </a:buClr>
              <a:buFont typeface="Arial" pitchFamily="34" charset="0"/>
              <a:buChar char="•"/>
              <a:defRPr sz="1400"/>
            </a:lvl3pPr>
            <a:lvl4pPr marL="810000" indent="-216000">
              <a:buClr>
                <a:srgbClr val="C30000"/>
              </a:buClr>
              <a:buFont typeface="Arial" pitchFamily="34" charset="0"/>
              <a:buChar char="•"/>
              <a:defRPr sz="1200"/>
            </a:lvl4pPr>
            <a:lvl5pPr marL="1080000" indent="-216000">
              <a:buClr>
                <a:srgbClr val="C30000"/>
              </a:buClr>
              <a:buFont typeface="Arial" pitchFamily="34" charset="0"/>
              <a:buChar char="•"/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Otsikon paikkamerkki 1"/>
          <p:cNvSpPr>
            <a:spLocks noGrp="1"/>
          </p:cNvSpPr>
          <p:nvPr>
            <p:ph type="title"/>
          </p:nvPr>
        </p:nvSpPr>
        <p:spPr>
          <a:xfrm>
            <a:off x="571499" y="345600"/>
            <a:ext cx="8140701" cy="71437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0" lvl="0" indent="0">
              <a:buFontTx/>
            </a:pPr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71499" y="1201281"/>
            <a:ext cx="4000500" cy="3668712"/>
          </a:xfrm>
        </p:spPr>
        <p:txBody>
          <a:bodyPr>
            <a:normAutofit/>
          </a:bodyPr>
          <a:lstStyle>
            <a:lvl1pPr marL="285750" indent="-285750">
              <a:buClr>
                <a:srgbClr val="C30000"/>
              </a:buClr>
              <a:buFont typeface="Arial" pitchFamily="34" charset="0"/>
              <a:buChar char="•"/>
              <a:defRPr sz="1600"/>
            </a:lvl1pPr>
            <a:lvl2pPr marL="270000" indent="-252000">
              <a:buClr>
                <a:srgbClr val="C30000"/>
              </a:buClr>
              <a:buFont typeface="Arial" pitchFamily="34" charset="0"/>
              <a:buChar char="•"/>
              <a:defRPr sz="1600"/>
            </a:lvl2pPr>
            <a:lvl3pPr marL="540000" indent="-216000">
              <a:buClr>
                <a:srgbClr val="C30000"/>
              </a:buClr>
              <a:buFont typeface="Arial" pitchFamily="34" charset="0"/>
              <a:buChar char="•"/>
              <a:defRPr sz="1400"/>
            </a:lvl3pPr>
            <a:lvl4pPr marL="810000" indent="-216000">
              <a:buClr>
                <a:srgbClr val="C30000"/>
              </a:buClr>
              <a:buFont typeface="Arial" pitchFamily="34" charset="0"/>
              <a:buChar char="•"/>
              <a:defRPr sz="1200"/>
            </a:lvl4pPr>
            <a:lvl5pPr marL="1080000" indent="-216000">
              <a:buClr>
                <a:srgbClr val="C30000"/>
              </a:buClr>
              <a:buFont typeface="Arial" pitchFamily="34" charset="0"/>
              <a:buChar char="•"/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on paikkamerkki 1"/>
          <p:cNvSpPr>
            <a:spLocks noGrp="1"/>
          </p:cNvSpPr>
          <p:nvPr>
            <p:ph type="title"/>
          </p:nvPr>
        </p:nvSpPr>
        <p:spPr>
          <a:xfrm>
            <a:off x="571499" y="345600"/>
            <a:ext cx="7838101" cy="7143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pPr marL="0" lvl="0" indent="0">
              <a:buFontTx/>
            </a:pPr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677786" y="1233916"/>
            <a:ext cx="2731202" cy="2242931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3d kuvapaikka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71500" y="1222375"/>
            <a:ext cx="4712882" cy="35623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on paikkamerkki 1"/>
          <p:cNvSpPr>
            <a:spLocks noGrp="1"/>
          </p:cNvSpPr>
          <p:nvPr>
            <p:ph type="title"/>
          </p:nvPr>
        </p:nvSpPr>
        <p:spPr>
          <a:xfrm>
            <a:off x="571499" y="345600"/>
            <a:ext cx="7838101" cy="7143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pPr marL="0" lvl="0" indent="0">
              <a:buFontTx/>
            </a:pPr>
            <a:r>
              <a:rPr lang="en-US" noProof="0"/>
              <a:t>Click to edit Master title style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otesivu mobii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3996000" y="0"/>
            <a:ext cx="5148000" cy="51434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i-FI" dirty="0"/>
              <a:t>Laite kuvapaikka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71500" y="1222375"/>
            <a:ext cx="3424500" cy="35623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Otsikon paikkamerkki 1"/>
          <p:cNvSpPr>
            <a:spLocks noGrp="1"/>
          </p:cNvSpPr>
          <p:nvPr>
            <p:ph type="title"/>
          </p:nvPr>
        </p:nvSpPr>
        <p:spPr>
          <a:xfrm>
            <a:off x="571499" y="345599"/>
            <a:ext cx="4140201" cy="108320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0" lvl="0" indent="0">
              <a:buFontTx/>
            </a:pPr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94338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71499" y="345600"/>
            <a:ext cx="7838101" cy="57964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pPr marL="0" lvl="0" indent="0">
              <a:buFontTx/>
            </a:pPr>
            <a:r>
              <a:rPr lang="en-GB" noProof="0" dirty="0" err="1"/>
              <a:t>Muokkaa</a:t>
            </a:r>
            <a:r>
              <a:rPr lang="en-GB" noProof="0" dirty="0"/>
              <a:t> </a:t>
            </a:r>
            <a:r>
              <a:rPr lang="en-GB" noProof="0" dirty="0" err="1"/>
              <a:t>perustyylejä</a:t>
            </a:r>
            <a:r>
              <a:rPr lang="en-GB" noProof="0" dirty="0"/>
              <a:t> </a:t>
            </a:r>
            <a:r>
              <a:rPr lang="en-GB" noProof="0" dirty="0" err="1"/>
              <a:t>osoitt</a:t>
            </a:r>
            <a:r>
              <a:rPr lang="en-GB" noProof="0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71506" y="1119600"/>
            <a:ext cx="8140699" cy="3430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44000" lvl="0" indent="-144000">
              <a:lnSpc>
                <a:spcPts val="2660"/>
              </a:lnSpc>
              <a:buClr>
                <a:srgbClr val="C30000"/>
              </a:buClr>
              <a:buSzPct val="60000"/>
              <a:buFont typeface="Lucida Grande"/>
              <a:buChar char="●"/>
            </a:pPr>
            <a:r>
              <a:rPr lang="en-GB" noProof="0" dirty="0" err="1"/>
              <a:t>Muokkaa</a:t>
            </a:r>
            <a:r>
              <a:rPr lang="en-GB" noProof="0" dirty="0"/>
              <a:t> </a:t>
            </a:r>
            <a:r>
              <a:rPr lang="en-GB" noProof="0" dirty="0" err="1"/>
              <a:t>tekstin</a:t>
            </a:r>
            <a:r>
              <a:rPr lang="en-GB" noProof="0" dirty="0"/>
              <a:t> </a:t>
            </a:r>
            <a:r>
              <a:rPr lang="en-GB" noProof="0" dirty="0" err="1"/>
              <a:t>perustyylejä</a:t>
            </a:r>
            <a:r>
              <a:rPr lang="en-GB" noProof="0" dirty="0"/>
              <a:t> </a:t>
            </a:r>
            <a:r>
              <a:rPr lang="en-GB" noProof="0" dirty="0" err="1"/>
              <a:t>osoittamalla</a:t>
            </a:r>
            <a:endParaRPr lang="en-GB" noProof="0" dirty="0"/>
          </a:p>
          <a:p>
            <a:pPr marL="504001" lvl="1" indent="-133714">
              <a:lnSpc>
                <a:spcPts val="2660"/>
              </a:lnSpc>
              <a:buClr>
                <a:srgbClr val="C30000"/>
              </a:buClr>
              <a:buSzPct val="60000"/>
              <a:buFont typeface="Lucida Grande"/>
              <a:buChar char="●"/>
            </a:pPr>
            <a:r>
              <a:rPr lang="en-GB" noProof="0" dirty="0" err="1"/>
              <a:t>toinen</a:t>
            </a:r>
            <a:r>
              <a:rPr lang="en-GB" noProof="0" dirty="0"/>
              <a:t> </a:t>
            </a:r>
            <a:r>
              <a:rPr lang="en-GB" noProof="0" dirty="0" err="1"/>
              <a:t>taso</a:t>
            </a:r>
            <a:endParaRPr lang="en-GB" noProof="0" dirty="0"/>
          </a:p>
          <a:p>
            <a:pPr marL="874287" lvl="2" indent="-133714">
              <a:lnSpc>
                <a:spcPts val="2660"/>
              </a:lnSpc>
              <a:buClr>
                <a:srgbClr val="C30000"/>
              </a:buClr>
              <a:buSzPct val="60000"/>
              <a:buFont typeface="Lucida Grande"/>
              <a:buChar char="●"/>
            </a:pPr>
            <a:r>
              <a:rPr lang="en-GB" noProof="0" dirty="0" err="1"/>
              <a:t>kolmas</a:t>
            </a:r>
            <a:r>
              <a:rPr lang="en-GB" noProof="0" dirty="0"/>
              <a:t> </a:t>
            </a:r>
            <a:r>
              <a:rPr lang="en-GB" noProof="0" dirty="0" err="1"/>
              <a:t>taso</a:t>
            </a:r>
            <a:endParaRPr lang="en-GB" noProof="0" dirty="0"/>
          </a:p>
          <a:p>
            <a:pPr marL="1234288" lvl="3" indent="-123429">
              <a:lnSpc>
                <a:spcPts val="2660"/>
              </a:lnSpc>
              <a:buClr>
                <a:srgbClr val="C30000"/>
              </a:buClr>
              <a:buSzPct val="60000"/>
              <a:buFont typeface="Lucida Grande"/>
              <a:buChar char="●"/>
            </a:pPr>
            <a:r>
              <a:rPr lang="en-GB" noProof="0" dirty="0" err="1"/>
              <a:t>neljäs</a:t>
            </a:r>
            <a:r>
              <a:rPr lang="en-GB" noProof="0" dirty="0"/>
              <a:t> </a:t>
            </a:r>
            <a:r>
              <a:rPr lang="en-GB" noProof="0" dirty="0" err="1"/>
              <a:t>taso</a:t>
            </a:r>
            <a:endParaRPr lang="en-GB" noProof="0" dirty="0"/>
          </a:p>
          <a:p>
            <a:pPr marL="1594288" lvl="4" indent="-113143">
              <a:lnSpc>
                <a:spcPts val="2660"/>
              </a:lnSpc>
              <a:buClr>
                <a:srgbClr val="C30000"/>
              </a:buClr>
              <a:buSzPct val="60000"/>
              <a:buFont typeface="Lucida Grande"/>
              <a:buChar char="●"/>
            </a:pPr>
            <a:r>
              <a:rPr lang="en-GB" noProof="0" dirty="0" err="1"/>
              <a:t>viides</a:t>
            </a:r>
            <a:r>
              <a:rPr lang="en-GB" noProof="0" dirty="0"/>
              <a:t> </a:t>
            </a:r>
            <a:r>
              <a:rPr lang="en-GB" noProof="0" dirty="0" err="1"/>
              <a:t>taso</a:t>
            </a:r>
            <a:endParaRPr lang="en-GB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140" y="4407400"/>
            <a:ext cx="898560" cy="748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06" r:id="rId2"/>
    <p:sldLayoutId id="2147483746" r:id="rId3"/>
    <p:sldLayoutId id="2147483747" r:id="rId4"/>
    <p:sldLayoutId id="2147483662" r:id="rId5"/>
    <p:sldLayoutId id="2147483664" r:id="rId6"/>
    <p:sldLayoutId id="2147483671" r:id="rId7"/>
    <p:sldLayoutId id="2147483654" r:id="rId8"/>
    <p:sldLayoutId id="2147483713" r:id="rId9"/>
    <p:sldLayoutId id="2147483714" r:id="rId10"/>
    <p:sldLayoutId id="2147483738" r:id="rId11"/>
    <p:sldLayoutId id="2147483741" r:id="rId12"/>
    <p:sldLayoutId id="2147483719" r:id="rId13"/>
    <p:sldLayoutId id="2147483712" r:id="rId14"/>
    <p:sldLayoutId id="2147483745" r:id="rId15"/>
    <p:sldLayoutId id="2147483749" r:id="rId16"/>
  </p:sldLayoutIdLst>
  <p:hf hdr="0"/>
  <p:txStyles>
    <p:titleStyle>
      <a:lvl1pPr algn="l" defTabSz="457200" rtl="0" eaLnBrk="1" latinLnBrk="0" hangingPunct="1">
        <a:lnSpc>
          <a:spcPts val="3800"/>
        </a:lnSpc>
        <a:spcBef>
          <a:spcPct val="0"/>
        </a:spcBef>
        <a:buNone/>
        <a:defRPr lang="en-GB" sz="3200" b="0" i="0" kern="1200" cap="none" noProof="0" dirty="0">
          <a:solidFill>
            <a:srgbClr val="C30000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lang="en-GB" sz="1600" b="0" i="0" kern="1200" noProof="0" dirty="0" smtClean="0">
          <a:solidFill>
            <a:srgbClr val="404040"/>
          </a:solidFill>
          <a:latin typeface="Calibri"/>
          <a:ea typeface="+mn-ea"/>
          <a:cs typeface="Calibri"/>
        </a:defRPr>
      </a:lvl1pPr>
      <a:lvl2pPr marL="270000" indent="-252000" algn="l" defTabSz="457200" rtl="0" eaLnBrk="1" latinLnBrk="0" hangingPunct="1">
        <a:lnSpc>
          <a:spcPct val="125000"/>
        </a:lnSpc>
        <a:spcBef>
          <a:spcPts val="0"/>
        </a:spcBef>
        <a:buSzPct val="100000"/>
        <a:buFontTx/>
        <a:buBlip>
          <a:blip r:embed="rId19"/>
        </a:buBlip>
        <a:defRPr lang="en-GB" sz="1400" i="0" kern="1200" noProof="0" dirty="0" smtClean="0">
          <a:solidFill>
            <a:schemeClr val="bg2">
              <a:lumMod val="25000"/>
            </a:schemeClr>
          </a:solidFill>
          <a:latin typeface="Calibri"/>
          <a:ea typeface="+mn-ea"/>
          <a:cs typeface="Calibri"/>
        </a:defRPr>
      </a:lvl2pPr>
      <a:lvl3pPr marL="540000" indent="-216000" algn="l" defTabSz="457200" rtl="0" eaLnBrk="1" latinLnBrk="0" hangingPunct="1">
        <a:lnSpc>
          <a:spcPct val="125000"/>
        </a:lnSpc>
        <a:spcBef>
          <a:spcPts val="0"/>
        </a:spcBef>
        <a:buSzPct val="100000"/>
        <a:buFontTx/>
        <a:buBlip>
          <a:blip r:embed="rId20"/>
        </a:buBlip>
        <a:defRPr lang="en-GB" sz="1200" i="0" kern="1200" noProof="0" dirty="0" smtClean="0">
          <a:solidFill>
            <a:schemeClr val="bg2">
              <a:lumMod val="25000"/>
            </a:schemeClr>
          </a:solidFill>
          <a:latin typeface="Calibri"/>
          <a:ea typeface="+mn-ea"/>
          <a:cs typeface="Calibri"/>
        </a:defRPr>
      </a:lvl3pPr>
      <a:lvl4pPr marL="810000" indent="-216000" algn="l" defTabSz="457200" rtl="0" eaLnBrk="1" latinLnBrk="0" hangingPunct="1">
        <a:lnSpc>
          <a:spcPct val="125000"/>
        </a:lnSpc>
        <a:spcBef>
          <a:spcPts val="0"/>
        </a:spcBef>
        <a:buSzPct val="100000"/>
        <a:buFontTx/>
        <a:buBlip>
          <a:blip r:embed="rId20"/>
        </a:buBlip>
        <a:defRPr lang="en-GB" sz="1200" i="0" kern="1200" noProof="0" dirty="0" smtClean="0">
          <a:solidFill>
            <a:schemeClr val="bg2">
              <a:lumMod val="25000"/>
            </a:schemeClr>
          </a:solidFill>
          <a:latin typeface="Calibri"/>
          <a:ea typeface="+mn-ea"/>
          <a:cs typeface="Calibri"/>
        </a:defRPr>
      </a:lvl4pPr>
      <a:lvl5pPr marL="1080000" indent="-216000" algn="l" defTabSz="457200" rtl="0" eaLnBrk="1" latinLnBrk="0" hangingPunct="1">
        <a:lnSpc>
          <a:spcPct val="125000"/>
        </a:lnSpc>
        <a:spcBef>
          <a:spcPts val="0"/>
        </a:spcBef>
        <a:buSzPct val="100000"/>
        <a:buFontTx/>
        <a:buBlip>
          <a:blip r:embed="rId20"/>
        </a:buBlip>
        <a:defRPr lang="en-GB" sz="1200" i="0" kern="1200" noProof="0" dirty="0">
          <a:solidFill>
            <a:schemeClr val="bg2">
              <a:lumMod val="25000"/>
            </a:schemeClr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9615" y="1811421"/>
            <a:ext cx="5808479" cy="1457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r>
              <a:rPr lang="fi-FI" sz="3200" dirty="0">
                <a:solidFill>
                  <a:schemeClr val="bg1"/>
                </a:solidFill>
              </a:rPr>
              <a:t>Liikennevirasto nopeat kokeilut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779616" y="3269055"/>
            <a:ext cx="5808479" cy="816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/>
          <a:lstStyle/>
          <a:p>
            <a:pPr marL="0" lvl="1"/>
            <a:r>
              <a:rPr lang="fi-FI" sz="1600" dirty="0"/>
              <a:t>Ruuhkien ja poikkeustilanteiden ennustaminen - Vaihe 1 tulokset</a:t>
            </a:r>
          </a:p>
          <a:p>
            <a:pPr marL="0" lvl="1"/>
            <a:r>
              <a:rPr lang="fi-FI" sz="1400" dirty="0"/>
              <a:t>29.9.2017</a:t>
            </a:r>
          </a:p>
        </p:txBody>
      </p:sp>
    </p:spTree>
    <p:extLst>
      <p:ext uri="{BB962C8B-B14F-4D97-AF65-F5344CB8AC3E}">
        <p14:creationId xmlns:p14="http://schemas.microsoft.com/office/powerpoint/2010/main" val="2271999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2BB3E-1623-4390-950C-DEA2AEB01E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015" y="2054800"/>
            <a:ext cx="1937289" cy="1709584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Kolmiranta keskiviikko 22.3. klo 6-9 suunta kohti </a:t>
            </a:r>
            <a:r>
              <a:rPr lang="fi-FI" dirty="0" err="1"/>
              <a:t>Hki</a:t>
            </a:r>
            <a:r>
              <a:rPr lang="fi-FI" dirty="0"/>
              <a:t> keskustaa (2)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DAF29D-8ED8-44A7-8826-857822013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304" y="0"/>
            <a:ext cx="6550090" cy="514350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410689E-437A-48E8-BF3C-9C07E05BCA54}"/>
              </a:ext>
            </a:extLst>
          </p:cNvPr>
          <p:cNvSpPr/>
          <p:nvPr/>
        </p:nvSpPr>
        <p:spPr>
          <a:xfrm>
            <a:off x="1755648" y="1134140"/>
            <a:ext cx="7205472" cy="7584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381264-C5F6-473D-B287-BEC6A00619BA}"/>
              </a:ext>
            </a:extLst>
          </p:cNvPr>
          <p:cNvSpPr/>
          <p:nvPr/>
        </p:nvSpPr>
        <p:spPr>
          <a:xfrm rot="20580000" flipH="1">
            <a:off x="182924" y="637341"/>
            <a:ext cx="168347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28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Esimerkki</a:t>
            </a:r>
          </a:p>
        </p:txBody>
      </p:sp>
    </p:spTree>
    <p:extLst>
      <p:ext uri="{BB962C8B-B14F-4D97-AF65-F5344CB8AC3E}">
        <p14:creationId xmlns:p14="http://schemas.microsoft.com/office/powerpoint/2010/main" val="2631890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044EA8-C99B-4050-BB6E-C9BA2BCED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011" y="288244"/>
            <a:ext cx="6196145" cy="47979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88C0C34-E25E-4AAF-A490-CA87FAE2BD14}"/>
              </a:ext>
            </a:extLst>
          </p:cNvPr>
          <p:cNvSpPr/>
          <p:nvPr/>
        </p:nvSpPr>
        <p:spPr>
          <a:xfrm rot="20580000" flipH="1">
            <a:off x="182924" y="637341"/>
            <a:ext cx="168347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28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Esimerkki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0DC33DC-C0DA-4235-A552-8E5B6A43DC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015" y="2054800"/>
            <a:ext cx="1937289" cy="1709584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Pakkala torstai 18.5. klo 6:30 – 9:30 suunta kohti </a:t>
            </a:r>
            <a:r>
              <a:rPr lang="fi-FI" dirty="0" err="1"/>
              <a:t>Hki</a:t>
            </a:r>
            <a:r>
              <a:rPr lang="fi-FI" dirty="0"/>
              <a:t> keskustaa (2)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C502A0C-7D36-48A2-A7CE-E6E75F2BC83D}"/>
              </a:ext>
            </a:extLst>
          </p:cNvPr>
          <p:cNvSpPr/>
          <p:nvPr/>
        </p:nvSpPr>
        <p:spPr>
          <a:xfrm>
            <a:off x="1993304" y="1983105"/>
            <a:ext cx="6887225" cy="199995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5780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EF051C-07E1-490F-BA56-8FF20EDEE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127" y="606663"/>
            <a:ext cx="4466720" cy="4448175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DA4A612-EA9E-40F5-B453-132CC9671F18}"/>
              </a:ext>
            </a:extLst>
          </p:cNvPr>
          <p:cNvSpPr txBox="1">
            <a:spLocks/>
          </p:cNvSpPr>
          <p:nvPr/>
        </p:nvSpPr>
        <p:spPr>
          <a:xfrm>
            <a:off x="4960434" y="160675"/>
            <a:ext cx="4211273" cy="453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buClr>
                <a:srgbClr val="C30000"/>
              </a:buClr>
              <a:buFont typeface="Arial" pitchFamily="34" charset="0"/>
              <a:buChar char="•"/>
              <a:defRPr lang="en-GB" sz="1600" b="0" i="0" kern="1200" noProof="0">
                <a:solidFill>
                  <a:srgbClr val="404040"/>
                </a:solidFill>
                <a:latin typeface="Calibri"/>
                <a:ea typeface="+mn-ea"/>
                <a:cs typeface="Calibri"/>
              </a:defRPr>
            </a:lvl1pPr>
            <a:lvl2pPr marL="270000" indent="-252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 typeface="Arial" pitchFamily="34" charset="0"/>
              <a:buChar char="•"/>
              <a:defRPr lang="en-GB" sz="1400" i="0" kern="1200" noProof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54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Clr>
                <a:srgbClr val="C30000"/>
              </a:buClr>
              <a:buSzPct val="100000"/>
              <a:buFont typeface="Arial" pitchFamily="34" charset="0"/>
              <a:buChar char="•"/>
              <a:defRPr lang="en-GB" sz="1400" i="0" kern="1200" noProof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81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Clr>
                <a:srgbClr val="C30000"/>
              </a:buClr>
              <a:buSzPct val="100000"/>
              <a:buFont typeface="Arial" pitchFamily="34" charset="0"/>
              <a:buChar char="•"/>
              <a:defRPr lang="en-GB" sz="1200" i="0" kern="1200" noProof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08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Clr>
                <a:srgbClr val="C30000"/>
              </a:buClr>
              <a:buSzPct val="100000"/>
              <a:buFont typeface="Arial" pitchFamily="34" charset="0"/>
              <a:buChar char="•"/>
              <a:defRPr lang="en-GB" sz="1200" i="0" kern="1200" noProof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i-FI" dirty="0"/>
              <a:t>La 29.4. Nupuri (139) klo 15-17:30 Helsingistä (1)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D3E1C4-423C-401C-9CAB-5DC03DC42EF1}"/>
              </a:ext>
            </a:extLst>
          </p:cNvPr>
          <p:cNvSpPr/>
          <p:nvPr/>
        </p:nvSpPr>
        <p:spPr>
          <a:xfrm rot="20580000" flipH="1">
            <a:off x="3744760" y="98031"/>
            <a:ext cx="167937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2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Esimerkki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7412075-30A9-4334-8878-A3889C8F6EFE}"/>
              </a:ext>
            </a:extLst>
          </p:cNvPr>
          <p:cNvSpPr txBox="1">
            <a:spLocks/>
          </p:cNvSpPr>
          <p:nvPr/>
        </p:nvSpPr>
        <p:spPr>
          <a:xfrm>
            <a:off x="-22152" y="160675"/>
            <a:ext cx="4211273" cy="453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buClr>
                <a:srgbClr val="C30000"/>
              </a:buClr>
              <a:buFont typeface="Arial" pitchFamily="34" charset="0"/>
              <a:buChar char="•"/>
              <a:defRPr lang="en-GB" sz="1600" b="0" i="0" kern="1200" noProof="0">
                <a:solidFill>
                  <a:srgbClr val="404040"/>
                </a:solidFill>
                <a:latin typeface="Calibri"/>
                <a:ea typeface="+mn-ea"/>
                <a:cs typeface="Calibri"/>
              </a:defRPr>
            </a:lvl1pPr>
            <a:lvl2pPr marL="270000" indent="-252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 typeface="Arial" pitchFamily="34" charset="0"/>
              <a:buChar char="•"/>
              <a:defRPr lang="en-GB" sz="1400" i="0" kern="1200" noProof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54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Clr>
                <a:srgbClr val="C30000"/>
              </a:buClr>
              <a:buSzPct val="100000"/>
              <a:buFont typeface="Arial" pitchFamily="34" charset="0"/>
              <a:buChar char="•"/>
              <a:defRPr lang="en-GB" sz="1400" i="0" kern="1200" noProof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81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Clr>
                <a:srgbClr val="C30000"/>
              </a:buClr>
              <a:buSzPct val="100000"/>
              <a:buFont typeface="Arial" pitchFamily="34" charset="0"/>
              <a:buChar char="•"/>
              <a:defRPr lang="en-GB" sz="1200" i="0" kern="1200" noProof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08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Clr>
                <a:srgbClr val="C30000"/>
              </a:buClr>
              <a:buSzPct val="100000"/>
              <a:buFont typeface="Arial" pitchFamily="34" charset="0"/>
              <a:buChar char="•"/>
              <a:defRPr lang="en-GB" sz="1200" i="0" kern="1200" noProof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i-FI" dirty="0"/>
              <a:t>La 25.3. Nupuri (139) klo 15-17:30 Helsingistä (1)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A978EFF-335E-40C9-AEEE-5BAB268BC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5899"/>
            <a:ext cx="4608945" cy="439102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136F982-3772-49A2-9977-F9ED5D154FE0}"/>
              </a:ext>
            </a:extLst>
          </p:cNvPr>
          <p:cNvCxnSpPr>
            <a:cxnSpLocks/>
          </p:cNvCxnSpPr>
          <p:nvPr/>
        </p:nvCxnSpPr>
        <p:spPr>
          <a:xfrm flipH="1">
            <a:off x="4616552" y="710462"/>
            <a:ext cx="1" cy="4318069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A75ED0E-206A-4E62-B674-0FB8032629A7}"/>
              </a:ext>
            </a:extLst>
          </p:cNvPr>
          <p:cNvSpPr/>
          <p:nvPr/>
        </p:nvSpPr>
        <p:spPr>
          <a:xfrm>
            <a:off x="4608098" y="564437"/>
            <a:ext cx="474394" cy="442800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AC431CD-1F4A-4F95-9D3F-721834AF4B95}"/>
              </a:ext>
            </a:extLst>
          </p:cNvPr>
          <p:cNvSpPr/>
          <p:nvPr/>
        </p:nvSpPr>
        <p:spPr>
          <a:xfrm>
            <a:off x="-6277" y="564437"/>
            <a:ext cx="504000" cy="442800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EE525CB-62DD-4F21-8631-6B31C3508502}"/>
              </a:ext>
            </a:extLst>
          </p:cNvPr>
          <p:cNvSpPr/>
          <p:nvPr/>
        </p:nvSpPr>
        <p:spPr>
          <a:xfrm>
            <a:off x="5700538" y="564437"/>
            <a:ext cx="576000" cy="4428000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D254094-6BAC-4851-8298-F5B662B07671}"/>
              </a:ext>
            </a:extLst>
          </p:cNvPr>
          <p:cNvSpPr/>
          <p:nvPr/>
        </p:nvSpPr>
        <p:spPr>
          <a:xfrm>
            <a:off x="1148293" y="564437"/>
            <a:ext cx="560244" cy="4428000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F4AC4C9-595D-42A8-B31D-43E6652DAFED}"/>
              </a:ext>
            </a:extLst>
          </p:cNvPr>
          <p:cNvSpPr/>
          <p:nvPr/>
        </p:nvSpPr>
        <p:spPr>
          <a:xfrm>
            <a:off x="2300628" y="564437"/>
            <a:ext cx="504000" cy="4428000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3B60A35-059A-4478-B2D0-43C391246459}"/>
              </a:ext>
            </a:extLst>
          </p:cNvPr>
          <p:cNvSpPr/>
          <p:nvPr/>
        </p:nvSpPr>
        <p:spPr>
          <a:xfrm>
            <a:off x="6845755" y="564437"/>
            <a:ext cx="504000" cy="4428000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6B7250D-6785-4CC4-831E-6FD93F51E89D}"/>
              </a:ext>
            </a:extLst>
          </p:cNvPr>
          <p:cNvSpPr/>
          <p:nvPr/>
        </p:nvSpPr>
        <p:spPr>
          <a:xfrm>
            <a:off x="3466820" y="564437"/>
            <a:ext cx="453814" cy="4428000"/>
          </a:xfrm>
          <a:prstGeom prst="round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6385EB0-A8BC-4B8C-9239-2AC3D72C699E}"/>
              </a:ext>
            </a:extLst>
          </p:cNvPr>
          <p:cNvSpPr/>
          <p:nvPr/>
        </p:nvSpPr>
        <p:spPr>
          <a:xfrm>
            <a:off x="7983563" y="564437"/>
            <a:ext cx="468000" cy="4428000"/>
          </a:xfrm>
          <a:prstGeom prst="round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1346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5B89AEB-3FAB-4239-91AD-95DB51A4A998}"/>
              </a:ext>
            </a:extLst>
          </p:cNvPr>
          <p:cNvSpPr txBox="1">
            <a:spLocks/>
          </p:cNvSpPr>
          <p:nvPr/>
        </p:nvSpPr>
        <p:spPr>
          <a:xfrm>
            <a:off x="339831" y="260687"/>
            <a:ext cx="1954653" cy="573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buClr>
                <a:srgbClr val="C30000"/>
              </a:buClr>
              <a:buFont typeface="Arial" pitchFamily="34" charset="0"/>
              <a:buChar char="•"/>
              <a:defRPr lang="en-GB" sz="1600" b="0" i="0" kern="1200" noProof="0">
                <a:solidFill>
                  <a:srgbClr val="404040"/>
                </a:solidFill>
                <a:latin typeface="Calibri"/>
                <a:ea typeface="+mn-ea"/>
                <a:cs typeface="Calibri"/>
              </a:defRPr>
            </a:lvl1pPr>
            <a:lvl2pPr marL="270000" indent="-252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 typeface="Arial" pitchFamily="34" charset="0"/>
              <a:buChar char="•"/>
              <a:defRPr lang="en-GB" sz="1400" i="0" kern="1200" noProof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54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Clr>
                <a:srgbClr val="C30000"/>
              </a:buClr>
              <a:buSzPct val="100000"/>
              <a:buFont typeface="Arial" pitchFamily="34" charset="0"/>
              <a:buChar char="•"/>
              <a:defRPr lang="en-GB" sz="1400" i="0" kern="1200" noProof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81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Clr>
                <a:srgbClr val="C30000"/>
              </a:buClr>
              <a:buSzPct val="100000"/>
              <a:buFont typeface="Arial" pitchFamily="34" charset="0"/>
              <a:buChar char="•"/>
              <a:defRPr lang="en-GB" sz="1200" i="0" kern="1200" noProof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08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Clr>
                <a:srgbClr val="C30000"/>
              </a:buClr>
              <a:buSzPct val="100000"/>
              <a:buFont typeface="Arial" pitchFamily="34" charset="0"/>
              <a:buChar char="•"/>
              <a:defRPr lang="en-GB" sz="1200" i="0" kern="1200" noProof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800" dirty="0">
                <a:latin typeface="+mn-lt"/>
              </a:rPr>
              <a:t>Kohti </a:t>
            </a:r>
            <a:r>
              <a:rPr lang="fi-FI" sz="800" dirty="0" err="1">
                <a:latin typeface="+mn-lt"/>
              </a:rPr>
              <a:t>Hki</a:t>
            </a:r>
            <a:r>
              <a:rPr lang="fi-FI" sz="800" dirty="0">
                <a:latin typeface="+mn-lt"/>
              </a:rPr>
              <a:t> keskustaa (2)</a:t>
            </a:r>
          </a:p>
          <a:p>
            <a:r>
              <a:rPr lang="fi-FI" sz="800" dirty="0">
                <a:latin typeface="+mn-lt"/>
              </a:rPr>
              <a:t>Sää: </a:t>
            </a:r>
            <a:r>
              <a:rPr lang="fi-FI" sz="800" dirty="0" err="1">
                <a:latin typeface="+mn-lt"/>
              </a:rPr>
              <a:t>Light</a:t>
            </a:r>
            <a:r>
              <a:rPr lang="fi-FI" sz="800" dirty="0">
                <a:latin typeface="+mn-lt"/>
              </a:rPr>
              <a:t> </a:t>
            </a:r>
            <a:r>
              <a:rPr lang="fi-FI" sz="800" dirty="0" err="1">
                <a:latin typeface="+mn-lt"/>
              </a:rPr>
              <a:t>rain</a:t>
            </a:r>
            <a:r>
              <a:rPr lang="fi-FI" sz="800" dirty="0">
                <a:latin typeface="+mn-lt"/>
              </a:rPr>
              <a:t>, </a:t>
            </a:r>
            <a:r>
              <a:rPr lang="fi-FI" sz="800" dirty="0" err="1">
                <a:latin typeface="+mn-lt"/>
              </a:rPr>
              <a:t>light</a:t>
            </a:r>
            <a:r>
              <a:rPr lang="fi-FI" sz="800" dirty="0">
                <a:latin typeface="+mn-lt"/>
              </a:rPr>
              <a:t> ice </a:t>
            </a:r>
            <a:r>
              <a:rPr lang="fi-FI" sz="800" dirty="0" err="1">
                <a:latin typeface="+mn-lt"/>
              </a:rPr>
              <a:t>pellets</a:t>
            </a:r>
            <a:r>
              <a:rPr lang="fi-FI" sz="800" dirty="0">
                <a:latin typeface="+mn-lt"/>
              </a:rPr>
              <a:t>, </a:t>
            </a:r>
            <a:r>
              <a:rPr lang="fi-FI" sz="800" dirty="0" err="1">
                <a:latin typeface="+mn-lt"/>
              </a:rPr>
              <a:t>light</a:t>
            </a:r>
            <a:r>
              <a:rPr lang="fi-FI" sz="800" dirty="0">
                <a:latin typeface="+mn-lt"/>
              </a:rPr>
              <a:t> </a:t>
            </a:r>
            <a:r>
              <a:rPr lang="fi-FI" sz="800" dirty="0" err="1">
                <a:latin typeface="+mn-lt"/>
              </a:rPr>
              <a:t>rain</a:t>
            </a:r>
            <a:r>
              <a:rPr lang="fi-FI" sz="800" dirty="0">
                <a:latin typeface="+mn-lt"/>
              </a:rPr>
              <a:t> </a:t>
            </a:r>
            <a:r>
              <a:rPr lang="fi-FI" sz="800" dirty="0" err="1">
                <a:latin typeface="+mn-lt"/>
              </a:rPr>
              <a:t>showers</a:t>
            </a:r>
            <a:r>
              <a:rPr lang="fi-FI" sz="800" dirty="0">
                <a:latin typeface="+mn-lt"/>
              </a:rPr>
              <a:t>, </a:t>
            </a:r>
            <a:r>
              <a:rPr lang="fi-FI" sz="800" dirty="0" err="1">
                <a:latin typeface="+mn-lt"/>
              </a:rPr>
              <a:t>rain</a:t>
            </a:r>
            <a:endParaRPr lang="fi-FI" sz="800" dirty="0">
              <a:latin typeface="+mn-lt"/>
            </a:endParaRPr>
          </a:p>
          <a:p>
            <a:endParaRPr lang="fi-FI" sz="800" dirty="0">
              <a:latin typeface="+mn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0900083-CB19-495B-B25E-BFFEC01D62F4}"/>
              </a:ext>
            </a:extLst>
          </p:cNvPr>
          <p:cNvSpPr/>
          <p:nvPr/>
        </p:nvSpPr>
        <p:spPr>
          <a:xfrm rot="1020000">
            <a:off x="7520404" y="109456"/>
            <a:ext cx="168347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28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Esimerkki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65F83F30-9976-403F-BFD1-8274391BED28}"/>
              </a:ext>
            </a:extLst>
          </p:cNvPr>
          <p:cNvSpPr txBox="1">
            <a:spLocks/>
          </p:cNvSpPr>
          <p:nvPr/>
        </p:nvSpPr>
        <p:spPr>
          <a:xfrm>
            <a:off x="2333865" y="4738802"/>
            <a:ext cx="2081460" cy="451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buClr>
                <a:srgbClr val="C30000"/>
              </a:buClr>
              <a:buFont typeface="Arial" pitchFamily="34" charset="0"/>
              <a:buChar char="•"/>
              <a:defRPr lang="en-GB" sz="1600" b="0" i="0" kern="1200" noProof="0">
                <a:solidFill>
                  <a:srgbClr val="404040"/>
                </a:solidFill>
                <a:latin typeface="Calibri"/>
                <a:ea typeface="+mn-ea"/>
                <a:cs typeface="Calibri"/>
              </a:defRPr>
            </a:lvl1pPr>
            <a:lvl2pPr marL="270000" indent="-252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 typeface="Arial" pitchFamily="34" charset="0"/>
              <a:buChar char="•"/>
              <a:defRPr lang="en-GB" sz="1400" i="0" kern="1200" noProof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54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Clr>
                <a:srgbClr val="C30000"/>
              </a:buClr>
              <a:buSzPct val="100000"/>
              <a:buFont typeface="Arial" pitchFamily="34" charset="0"/>
              <a:buChar char="•"/>
              <a:defRPr lang="en-GB" sz="1400" i="0" kern="1200" noProof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81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Clr>
                <a:srgbClr val="C30000"/>
              </a:buClr>
              <a:buSzPct val="100000"/>
              <a:buFont typeface="Arial" pitchFamily="34" charset="0"/>
              <a:buChar char="•"/>
              <a:defRPr lang="en-GB" sz="1200" i="0" kern="1200" noProof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08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Clr>
                <a:srgbClr val="C30000"/>
              </a:buClr>
              <a:buSzPct val="100000"/>
              <a:buFont typeface="Arial" pitchFamily="34" charset="0"/>
              <a:buChar char="•"/>
              <a:defRPr lang="en-GB" sz="1200" i="0" kern="1200" noProof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900" dirty="0">
                <a:latin typeface="+mn-lt"/>
              </a:rPr>
              <a:t>Keskinopeus </a:t>
            </a:r>
            <a:r>
              <a:rPr lang="fi-FI" sz="900" b="1" dirty="0">
                <a:latin typeface="+mn-lt"/>
              </a:rPr>
              <a:t>80,61 km / h</a:t>
            </a:r>
          </a:p>
          <a:p>
            <a:pPr marL="0" indent="0">
              <a:buNone/>
            </a:pPr>
            <a:r>
              <a:rPr lang="fi-FI" sz="900" dirty="0">
                <a:latin typeface="+mn-lt"/>
              </a:rPr>
              <a:t>Ennustettu keskinopeus </a:t>
            </a:r>
            <a:r>
              <a:rPr lang="fi-FI" sz="900" b="1" dirty="0">
                <a:latin typeface="+mn-lt"/>
              </a:rPr>
              <a:t>85,64 km / h</a:t>
            </a:r>
          </a:p>
          <a:p>
            <a:endParaRPr lang="fi-FI" sz="900" dirty="0">
              <a:latin typeface="+mn-lt"/>
            </a:endParaRP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9C5C8CCE-4D2A-4821-9338-E7DD8FC99058}"/>
              </a:ext>
            </a:extLst>
          </p:cNvPr>
          <p:cNvSpPr txBox="1">
            <a:spLocks/>
          </p:cNvSpPr>
          <p:nvPr/>
        </p:nvSpPr>
        <p:spPr>
          <a:xfrm>
            <a:off x="339831" y="4739114"/>
            <a:ext cx="2260300" cy="503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buClr>
                <a:srgbClr val="C30000"/>
              </a:buClr>
              <a:buFont typeface="Arial" pitchFamily="34" charset="0"/>
              <a:buChar char="•"/>
              <a:defRPr lang="en-GB" sz="1600" b="0" i="0" kern="1200" noProof="0">
                <a:solidFill>
                  <a:srgbClr val="404040"/>
                </a:solidFill>
                <a:latin typeface="Calibri"/>
                <a:ea typeface="+mn-ea"/>
                <a:cs typeface="Calibri"/>
              </a:defRPr>
            </a:lvl1pPr>
            <a:lvl2pPr marL="270000" indent="-252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 typeface="Arial" pitchFamily="34" charset="0"/>
              <a:buChar char="•"/>
              <a:defRPr lang="en-GB" sz="1400" i="0" kern="1200" noProof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54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Clr>
                <a:srgbClr val="C30000"/>
              </a:buClr>
              <a:buSzPct val="100000"/>
              <a:buFont typeface="Arial" pitchFamily="34" charset="0"/>
              <a:buChar char="•"/>
              <a:defRPr lang="en-GB" sz="1400" i="0" kern="1200" noProof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81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Clr>
                <a:srgbClr val="C30000"/>
              </a:buClr>
              <a:buSzPct val="100000"/>
              <a:buFont typeface="Arial" pitchFamily="34" charset="0"/>
              <a:buChar char="•"/>
              <a:defRPr lang="en-GB" sz="1200" i="0" kern="1200" noProof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08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Clr>
                <a:srgbClr val="C30000"/>
              </a:buClr>
              <a:buSzPct val="100000"/>
              <a:buFont typeface="Arial" pitchFamily="34" charset="0"/>
              <a:buChar char="•"/>
              <a:defRPr lang="en-GB" sz="1200" i="0" kern="1200" noProof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900" dirty="0">
                <a:latin typeface="+mn-lt"/>
              </a:rPr>
              <a:t>Kohti </a:t>
            </a:r>
            <a:r>
              <a:rPr lang="fi-FI" sz="900" dirty="0" err="1">
                <a:latin typeface="+mn-lt"/>
              </a:rPr>
              <a:t>Hki</a:t>
            </a:r>
            <a:r>
              <a:rPr lang="fi-FI" sz="900" dirty="0">
                <a:latin typeface="+mn-lt"/>
              </a:rPr>
              <a:t> keskustaa (2)</a:t>
            </a:r>
          </a:p>
          <a:p>
            <a:r>
              <a:rPr lang="fi-FI" sz="900" dirty="0">
                <a:latin typeface="+mn-lt"/>
              </a:rPr>
              <a:t>Sää: </a:t>
            </a:r>
            <a:r>
              <a:rPr lang="fi-FI" sz="900" dirty="0" err="1">
                <a:latin typeface="+mn-lt"/>
              </a:rPr>
              <a:t>clear</a:t>
            </a:r>
            <a:endParaRPr lang="fi-FI" sz="900" dirty="0">
              <a:latin typeface="+mn-lt"/>
            </a:endParaRPr>
          </a:p>
          <a:p>
            <a:endParaRPr lang="fi-FI" sz="900" dirty="0">
              <a:latin typeface="+mn-lt"/>
            </a:endParaRP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2C37911D-3AEB-4CF9-8C48-44D0C31D4A44}"/>
              </a:ext>
            </a:extLst>
          </p:cNvPr>
          <p:cNvSpPr txBox="1">
            <a:spLocks/>
          </p:cNvSpPr>
          <p:nvPr/>
        </p:nvSpPr>
        <p:spPr>
          <a:xfrm>
            <a:off x="807522" y="4509929"/>
            <a:ext cx="2535623" cy="3007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buClr>
                <a:srgbClr val="C30000"/>
              </a:buClr>
              <a:buFont typeface="Arial" pitchFamily="34" charset="0"/>
              <a:buChar char="•"/>
              <a:defRPr lang="en-GB" sz="1600" b="0" i="0" kern="1200" noProof="0">
                <a:solidFill>
                  <a:srgbClr val="404040"/>
                </a:solidFill>
                <a:latin typeface="Calibri"/>
                <a:ea typeface="+mn-ea"/>
                <a:cs typeface="Calibri"/>
              </a:defRPr>
            </a:lvl1pPr>
            <a:lvl2pPr marL="270000" indent="-252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 typeface="Arial" pitchFamily="34" charset="0"/>
              <a:buChar char="•"/>
              <a:defRPr lang="en-GB" sz="1400" i="0" kern="1200" noProof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54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Clr>
                <a:srgbClr val="C30000"/>
              </a:buClr>
              <a:buSzPct val="100000"/>
              <a:buFont typeface="Arial" pitchFamily="34" charset="0"/>
              <a:buChar char="•"/>
              <a:defRPr lang="en-GB" sz="1400" i="0" kern="1200" noProof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81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Clr>
                <a:srgbClr val="C30000"/>
              </a:buClr>
              <a:buSzPct val="100000"/>
              <a:buFont typeface="Arial" pitchFamily="34" charset="0"/>
              <a:buChar char="•"/>
              <a:defRPr lang="en-GB" sz="1200" i="0" kern="1200" noProof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08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Clr>
                <a:srgbClr val="C30000"/>
              </a:buClr>
              <a:buSzPct val="100000"/>
              <a:buFont typeface="Arial" pitchFamily="34" charset="0"/>
              <a:buChar char="•"/>
              <a:defRPr lang="en-GB" sz="1200" i="0" kern="1200" noProof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050" b="1" dirty="0" err="1">
                <a:latin typeface="+mn-lt"/>
              </a:rPr>
              <a:t>Lommila</a:t>
            </a:r>
            <a:r>
              <a:rPr lang="fi-FI" sz="1050" b="1" dirty="0">
                <a:latin typeface="+mn-lt"/>
              </a:rPr>
              <a:t> (175), Maanantai 27.3, klo 6-9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396BAAB5-97E0-4DD9-86A7-9388A5908C3B}"/>
              </a:ext>
            </a:extLst>
          </p:cNvPr>
          <p:cNvSpPr txBox="1">
            <a:spLocks/>
          </p:cNvSpPr>
          <p:nvPr/>
        </p:nvSpPr>
        <p:spPr>
          <a:xfrm>
            <a:off x="952905" y="8156"/>
            <a:ext cx="2683158" cy="3007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buClr>
                <a:srgbClr val="C30000"/>
              </a:buClr>
              <a:buFont typeface="Arial" pitchFamily="34" charset="0"/>
              <a:buChar char="•"/>
              <a:defRPr lang="en-GB" sz="1600" b="0" i="0" kern="1200" noProof="0">
                <a:solidFill>
                  <a:srgbClr val="404040"/>
                </a:solidFill>
                <a:latin typeface="Calibri"/>
                <a:ea typeface="+mn-ea"/>
                <a:cs typeface="Calibri"/>
              </a:defRPr>
            </a:lvl1pPr>
            <a:lvl2pPr marL="270000" indent="-252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 typeface="Arial" pitchFamily="34" charset="0"/>
              <a:buChar char="•"/>
              <a:defRPr lang="en-GB" sz="1400" i="0" kern="1200" noProof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54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Clr>
                <a:srgbClr val="C30000"/>
              </a:buClr>
              <a:buSzPct val="100000"/>
              <a:buFont typeface="Arial" pitchFamily="34" charset="0"/>
              <a:buChar char="•"/>
              <a:defRPr lang="en-GB" sz="1400" i="0" kern="1200" noProof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81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Clr>
                <a:srgbClr val="C30000"/>
              </a:buClr>
              <a:buSzPct val="100000"/>
              <a:buFont typeface="Arial" pitchFamily="34" charset="0"/>
              <a:buChar char="•"/>
              <a:defRPr lang="en-GB" sz="1200" i="0" kern="1200" noProof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08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Clr>
                <a:srgbClr val="C30000"/>
              </a:buClr>
              <a:buSzPct val="100000"/>
              <a:buFont typeface="Arial" pitchFamily="34" charset="0"/>
              <a:buChar char="•"/>
              <a:defRPr lang="en-GB" sz="1200" i="0" kern="1200" noProof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050" b="1" dirty="0" err="1">
                <a:latin typeface="+mn-lt"/>
              </a:rPr>
              <a:t>Lommila</a:t>
            </a:r>
            <a:r>
              <a:rPr lang="fi-FI" sz="1050" b="1" dirty="0">
                <a:latin typeface="+mn-lt"/>
              </a:rPr>
              <a:t> (175), Perjantai 17.3, klo 6-9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E4892A11-9E06-41EF-8A6B-4C4F1339C02B}"/>
              </a:ext>
            </a:extLst>
          </p:cNvPr>
          <p:cNvSpPr txBox="1">
            <a:spLocks/>
          </p:cNvSpPr>
          <p:nvPr/>
        </p:nvSpPr>
        <p:spPr>
          <a:xfrm>
            <a:off x="2333865" y="260687"/>
            <a:ext cx="1892670" cy="451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buClr>
                <a:srgbClr val="C30000"/>
              </a:buClr>
              <a:buFont typeface="Arial" pitchFamily="34" charset="0"/>
              <a:buChar char="•"/>
              <a:defRPr lang="en-GB" sz="1600" b="0" i="0" kern="1200" noProof="0">
                <a:solidFill>
                  <a:srgbClr val="404040"/>
                </a:solidFill>
                <a:latin typeface="Calibri"/>
                <a:ea typeface="+mn-ea"/>
                <a:cs typeface="Calibri"/>
              </a:defRPr>
            </a:lvl1pPr>
            <a:lvl2pPr marL="270000" indent="-252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 typeface="Arial" pitchFamily="34" charset="0"/>
              <a:buChar char="•"/>
              <a:defRPr lang="en-GB" sz="1400" i="0" kern="1200" noProof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54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Clr>
                <a:srgbClr val="C30000"/>
              </a:buClr>
              <a:buSzPct val="100000"/>
              <a:buFont typeface="Arial" pitchFamily="34" charset="0"/>
              <a:buChar char="•"/>
              <a:defRPr lang="en-GB" sz="1400" i="0" kern="1200" noProof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81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Clr>
                <a:srgbClr val="C30000"/>
              </a:buClr>
              <a:buSzPct val="100000"/>
              <a:buFont typeface="Arial" pitchFamily="34" charset="0"/>
              <a:buChar char="•"/>
              <a:defRPr lang="en-GB" sz="1200" i="0" kern="1200" noProof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08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Clr>
                <a:srgbClr val="C30000"/>
              </a:buClr>
              <a:buSzPct val="100000"/>
              <a:buFont typeface="Arial" pitchFamily="34" charset="0"/>
              <a:buChar char="•"/>
              <a:defRPr lang="en-GB" sz="1200" i="0" kern="1200" noProof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800" dirty="0">
                <a:latin typeface="+mn-lt"/>
              </a:rPr>
              <a:t>Keskinopeus </a:t>
            </a:r>
            <a:r>
              <a:rPr lang="fi-FI" sz="800" b="1" dirty="0">
                <a:latin typeface="+mn-lt"/>
              </a:rPr>
              <a:t>90,5 km / h</a:t>
            </a:r>
          </a:p>
          <a:p>
            <a:pPr marL="0" indent="0">
              <a:buNone/>
            </a:pPr>
            <a:r>
              <a:rPr lang="fi-FI" sz="800" dirty="0">
                <a:latin typeface="+mn-lt"/>
              </a:rPr>
              <a:t>Ennustettu keskinopeus </a:t>
            </a:r>
            <a:r>
              <a:rPr lang="fi-FI" sz="800" b="1" dirty="0">
                <a:latin typeface="+mn-lt"/>
              </a:rPr>
              <a:t>91,4 km / h</a:t>
            </a:r>
          </a:p>
          <a:p>
            <a:endParaRPr lang="fi-FI" sz="800" dirty="0">
              <a:latin typeface="+mn-lt"/>
            </a:endParaRP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EB557A5C-7646-4EF7-B598-FED69A669212}"/>
              </a:ext>
            </a:extLst>
          </p:cNvPr>
          <p:cNvSpPr txBox="1">
            <a:spLocks/>
          </p:cNvSpPr>
          <p:nvPr/>
        </p:nvSpPr>
        <p:spPr>
          <a:xfrm>
            <a:off x="4449026" y="260687"/>
            <a:ext cx="2037167" cy="485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buClr>
                <a:srgbClr val="C30000"/>
              </a:buClr>
              <a:buFont typeface="Arial" pitchFamily="34" charset="0"/>
              <a:buChar char="•"/>
              <a:defRPr lang="en-GB" sz="1600" b="0" i="0" kern="1200" noProof="0">
                <a:solidFill>
                  <a:srgbClr val="404040"/>
                </a:solidFill>
                <a:latin typeface="Calibri"/>
                <a:ea typeface="+mn-ea"/>
                <a:cs typeface="Calibri"/>
              </a:defRPr>
            </a:lvl1pPr>
            <a:lvl2pPr marL="270000" indent="-252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 typeface="Arial" pitchFamily="34" charset="0"/>
              <a:buChar char="•"/>
              <a:defRPr lang="en-GB" sz="1400" i="0" kern="1200" noProof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54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Clr>
                <a:srgbClr val="C30000"/>
              </a:buClr>
              <a:buSzPct val="100000"/>
              <a:buFont typeface="Arial" pitchFamily="34" charset="0"/>
              <a:buChar char="•"/>
              <a:defRPr lang="en-GB" sz="1400" i="0" kern="1200" noProof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81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Clr>
                <a:srgbClr val="C30000"/>
              </a:buClr>
              <a:buSzPct val="100000"/>
              <a:buFont typeface="Arial" pitchFamily="34" charset="0"/>
              <a:buChar char="•"/>
              <a:defRPr lang="en-GB" sz="1200" i="0" kern="1200" noProof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08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Clr>
                <a:srgbClr val="C30000"/>
              </a:buClr>
              <a:buSzPct val="100000"/>
              <a:buFont typeface="Arial" pitchFamily="34" charset="0"/>
              <a:buChar char="•"/>
              <a:defRPr lang="en-GB" sz="1200" i="0" kern="1200" noProof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800" dirty="0">
                <a:latin typeface="+mn-lt"/>
              </a:rPr>
              <a:t>Kohti </a:t>
            </a:r>
            <a:r>
              <a:rPr lang="fi-FI" sz="800" dirty="0" err="1">
                <a:latin typeface="+mn-lt"/>
              </a:rPr>
              <a:t>Hki</a:t>
            </a:r>
            <a:r>
              <a:rPr lang="fi-FI" sz="800" dirty="0">
                <a:latin typeface="+mn-lt"/>
              </a:rPr>
              <a:t> keskustaa (2)</a:t>
            </a:r>
          </a:p>
          <a:p>
            <a:r>
              <a:rPr lang="fi-FI" sz="800" dirty="0">
                <a:latin typeface="+mn-lt"/>
              </a:rPr>
              <a:t>Sää: </a:t>
            </a:r>
            <a:r>
              <a:rPr lang="fi-FI" sz="800" dirty="0" err="1">
                <a:latin typeface="+mn-lt"/>
              </a:rPr>
              <a:t>Light</a:t>
            </a:r>
            <a:r>
              <a:rPr lang="fi-FI" sz="800" dirty="0">
                <a:latin typeface="+mn-lt"/>
              </a:rPr>
              <a:t> </a:t>
            </a:r>
            <a:r>
              <a:rPr lang="fi-FI" sz="800" dirty="0" err="1">
                <a:latin typeface="+mn-lt"/>
              </a:rPr>
              <a:t>rain</a:t>
            </a:r>
            <a:r>
              <a:rPr lang="fi-FI" sz="800" dirty="0">
                <a:latin typeface="+mn-lt"/>
              </a:rPr>
              <a:t>, </a:t>
            </a:r>
            <a:r>
              <a:rPr lang="fi-FI" sz="800" dirty="0" err="1">
                <a:latin typeface="+mn-lt"/>
              </a:rPr>
              <a:t>light</a:t>
            </a:r>
            <a:r>
              <a:rPr lang="fi-FI" sz="800" dirty="0">
                <a:latin typeface="+mn-lt"/>
              </a:rPr>
              <a:t> ice </a:t>
            </a:r>
            <a:r>
              <a:rPr lang="fi-FI" sz="800" dirty="0" err="1">
                <a:latin typeface="+mn-lt"/>
              </a:rPr>
              <a:t>pellets</a:t>
            </a:r>
            <a:r>
              <a:rPr lang="fi-FI" sz="800" dirty="0">
                <a:latin typeface="+mn-lt"/>
              </a:rPr>
              <a:t>, </a:t>
            </a:r>
            <a:r>
              <a:rPr lang="fi-FI" sz="800" dirty="0" err="1">
                <a:latin typeface="+mn-lt"/>
              </a:rPr>
              <a:t>light</a:t>
            </a:r>
            <a:r>
              <a:rPr lang="fi-FI" sz="800" dirty="0">
                <a:latin typeface="+mn-lt"/>
              </a:rPr>
              <a:t> </a:t>
            </a:r>
            <a:r>
              <a:rPr lang="fi-FI" sz="800" dirty="0" err="1">
                <a:latin typeface="+mn-lt"/>
              </a:rPr>
              <a:t>rain</a:t>
            </a:r>
            <a:r>
              <a:rPr lang="fi-FI" sz="800" dirty="0">
                <a:latin typeface="+mn-lt"/>
              </a:rPr>
              <a:t> </a:t>
            </a:r>
            <a:r>
              <a:rPr lang="fi-FI" sz="800" dirty="0" err="1">
                <a:latin typeface="+mn-lt"/>
              </a:rPr>
              <a:t>showers</a:t>
            </a:r>
            <a:r>
              <a:rPr lang="fi-FI" sz="800" dirty="0">
                <a:latin typeface="+mn-lt"/>
              </a:rPr>
              <a:t>, </a:t>
            </a:r>
            <a:r>
              <a:rPr lang="fi-FI" sz="800" dirty="0" err="1">
                <a:latin typeface="+mn-lt"/>
              </a:rPr>
              <a:t>rain</a:t>
            </a:r>
            <a:endParaRPr lang="fi-FI" sz="800" dirty="0">
              <a:latin typeface="+mn-lt"/>
            </a:endParaRPr>
          </a:p>
          <a:p>
            <a:endParaRPr lang="fi-FI" sz="800" dirty="0">
              <a:latin typeface="+mn-lt"/>
            </a:endParaRP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9CB1E1C9-1596-4C3F-8A5A-FFEF9CDB714C}"/>
              </a:ext>
            </a:extLst>
          </p:cNvPr>
          <p:cNvSpPr txBox="1">
            <a:spLocks/>
          </p:cNvSpPr>
          <p:nvPr/>
        </p:nvSpPr>
        <p:spPr>
          <a:xfrm>
            <a:off x="6413361" y="4738802"/>
            <a:ext cx="2081460" cy="451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buClr>
                <a:srgbClr val="C30000"/>
              </a:buClr>
              <a:buFont typeface="Arial" pitchFamily="34" charset="0"/>
              <a:buChar char="•"/>
              <a:defRPr lang="en-GB" sz="1600" b="0" i="0" kern="1200" noProof="0">
                <a:solidFill>
                  <a:srgbClr val="404040"/>
                </a:solidFill>
                <a:latin typeface="Calibri"/>
                <a:ea typeface="+mn-ea"/>
                <a:cs typeface="Calibri"/>
              </a:defRPr>
            </a:lvl1pPr>
            <a:lvl2pPr marL="270000" indent="-252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 typeface="Arial" pitchFamily="34" charset="0"/>
              <a:buChar char="•"/>
              <a:defRPr lang="en-GB" sz="1400" i="0" kern="1200" noProof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54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Clr>
                <a:srgbClr val="C30000"/>
              </a:buClr>
              <a:buSzPct val="100000"/>
              <a:buFont typeface="Arial" pitchFamily="34" charset="0"/>
              <a:buChar char="•"/>
              <a:defRPr lang="en-GB" sz="1400" i="0" kern="1200" noProof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81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Clr>
                <a:srgbClr val="C30000"/>
              </a:buClr>
              <a:buSzPct val="100000"/>
              <a:buFont typeface="Arial" pitchFamily="34" charset="0"/>
              <a:buChar char="•"/>
              <a:defRPr lang="en-GB" sz="1200" i="0" kern="1200" noProof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08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Clr>
                <a:srgbClr val="C30000"/>
              </a:buClr>
              <a:buSzPct val="100000"/>
              <a:buFont typeface="Arial" pitchFamily="34" charset="0"/>
              <a:buChar char="•"/>
              <a:defRPr lang="en-GB" sz="1200" i="0" kern="1200" noProof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900" dirty="0">
                <a:latin typeface="+mn-lt"/>
              </a:rPr>
              <a:t>Keskinopeus </a:t>
            </a:r>
            <a:r>
              <a:rPr lang="fi-FI" sz="900" b="1" dirty="0">
                <a:latin typeface="+mn-lt"/>
              </a:rPr>
              <a:t>94,76 km / h</a:t>
            </a:r>
          </a:p>
          <a:p>
            <a:pPr marL="0" indent="0">
              <a:buNone/>
            </a:pPr>
            <a:r>
              <a:rPr lang="fi-FI" sz="900" dirty="0">
                <a:latin typeface="+mn-lt"/>
              </a:rPr>
              <a:t>Ennustettu keskinopeus </a:t>
            </a:r>
            <a:r>
              <a:rPr lang="fi-FI" sz="900" b="1" dirty="0">
                <a:latin typeface="+mn-lt"/>
              </a:rPr>
              <a:t>96,68 km / h</a:t>
            </a:r>
          </a:p>
          <a:p>
            <a:endParaRPr lang="fi-FI" sz="900" dirty="0">
              <a:latin typeface="+mn-lt"/>
            </a:endParaRP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22031D02-6B61-4FEB-BB23-71A5055B8A48}"/>
              </a:ext>
            </a:extLst>
          </p:cNvPr>
          <p:cNvSpPr txBox="1">
            <a:spLocks/>
          </p:cNvSpPr>
          <p:nvPr/>
        </p:nvSpPr>
        <p:spPr>
          <a:xfrm>
            <a:off x="4449026" y="4738802"/>
            <a:ext cx="2260300" cy="503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buClr>
                <a:srgbClr val="C30000"/>
              </a:buClr>
              <a:buFont typeface="Arial" pitchFamily="34" charset="0"/>
              <a:buChar char="•"/>
              <a:defRPr lang="en-GB" sz="1600" b="0" i="0" kern="1200" noProof="0">
                <a:solidFill>
                  <a:srgbClr val="404040"/>
                </a:solidFill>
                <a:latin typeface="Calibri"/>
                <a:ea typeface="+mn-ea"/>
                <a:cs typeface="Calibri"/>
              </a:defRPr>
            </a:lvl1pPr>
            <a:lvl2pPr marL="270000" indent="-252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 typeface="Arial" pitchFamily="34" charset="0"/>
              <a:buChar char="•"/>
              <a:defRPr lang="en-GB" sz="1400" i="0" kern="1200" noProof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54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Clr>
                <a:srgbClr val="C30000"/>
              </a:buClr>
              <a:buSzPct val="100000"/>
              <a:buFont typeface="Arial" pitchFamily="34" charset="0"/>
              <a:buChar char="•"/>
              <a:defRPr lang="en-GB" sz="1400" i="0" kern="1200" noProof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81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Clr>
                <a:srgbClr val="C30000"/>
              </a:buClr>
              <a:buSzPct val="100000"/>
              <a:buFont typeface="Arial" pitchFamily="34" charset="0"/>
              <a:buChar char="•"/>
              <a:defRPr lang="en-GB" sz="1200" i="0" kern="1200" noProof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08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Clr>
                <a:srgbClr val="C30000"/>
              </a:buClr>
              <a:buSzPct val="100000"/>
              <a:buFont typeface="Arial" pitchFamily="34" charset="0"/>
              <a:buChar char="•"/>
              <a:defRPr lang="en-GB" sz="1200" i="0" kern="1200" noProof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900" dirty="0">
                <a:latin typeface="+mn-lt"/>
              </a:rPr>
              <a:t>Kohti </a:t>
            </a:r>
            <a:r>
              <a:rPr lang="fi-FI" sz="900" dirty="0" err="1">
                <a:latin typeface="+mn-lt"/>
              </a:rPr>
              <a:t>Hki</a:t>
            </a:r>
            <a:r>
              <a:rPr lang="fi-FI" sz="900" dirty="0">
                <a:latin typeface="+mn-lt"/>
              </a:rPr>
              <a:t> keskustaa (2)</a:t>
            </a:r>
          </a:p>
          <a:p>
            <a:r>
              <a:rPr lang="fi-FI" sz="900" dirty="0">
                <a:latin typeface="+mn-lt"/>
              </a:rPr>
              <a:t>Sää: </a:t>
            </a:r>
            <a:r>
              <a:rPr lang="fi-FI" sz="900" dirty="0" err="1">
                <a:latin typeface="+mn-lt"/>
              </a:rPr>
              <a:t>clear</a:t>
            </a:r>
            <a:endParaRPr lang="fi-FI" sz="900" dirty="0">
              <a:latin typeface="+mn-lt"/>
            </a:endParaRPr>
          </a:p>
          <a:p>
            <a:endParaRPr lang="fi-FI" sz="900" dirty="0">
              <a:latin typeface="+mn-lt"/>
            </a:endParaRP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F49B5625-FFB2-4DC8-AFB0-FF103681CFF4}"/>
              </a:ext>
            </a:extLst>
          </p:cNvPr>
          <p:cNvSpPr txBox="1">
            <a:spLocks/>
          </p:cNvSpPr>
          <p:nvPr/>
        </p:nvSpPr>
        <p:spPr>
          <a:xfrm>
            <a:off x="4895873" y="4509929"/>
            <a:ext cx="2693141" cy="2049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buClr>
                <a:srgbClr val="C30000"/>
              </a:buClr>
              <a:buFont typeface="Arial" pitchFamily="34" charset="0"/>
              <a:buChar char="•"/>
              <a:defRPr lang="en-GB" sz="1600" b="0" i="0" kern="1200" noProof="0">
                <a:solidFill>
                  <a:srgbClr val="404040"/>
                </a:solidFill>
                <a:latin typeface="Calibri"/>
                <a:ea typeface="+mn-ea"/>
                <a:cs typeface="Calibri"/>
              </a:defRPr>
            </a:lvl1pPr>
            <a:lvl2pPr marL="270000" indent="-252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 typeface="Arial" pitchFamily="34" charset="0"/>
              <a:buChar char="•"/>
              <a:defRPr lang="en-GB" sz="1400" i="0" kern="1200" noProof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54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Clr>
                <a:srgbClr val="C30000"/>
              </a:buClr>
              <a:buSzPct val="100000"/>
              <a:buFont typeface="Arial" pitchFamily="34" charset="0"/>
              <a:buChar char="•"/>
              <a:defRPr lang="en-GB" sz="1400" i="0" kern="1200" noProof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81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Clr>
                <a:srgbClr val="C30000"/>
              </a:buClr>
              <a:buSzPct val="100000"/>
              <a:buFont typeface="Arial" pitchFamily="34" charset="0"/>
              <a:buChar char="•"/>
              <a:defRPr lang="en-GB" sz="1200" i="0" kern="1200" noProof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08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Clr>
                <a:srgbClr val="C30000"/>
              </a:buClr>
              <a:buSzPct val="100000"/>
              <a:buFont typeface="Arial" pitchFamily="34" charset="0"/>
              <a:buChar char="•"/>
              <a:defRPr lang="en-GB" sz="1200" i="0" kern="1200" noProof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050" b="1" dirty="0">
                <a:latin typeface="+mn-lt"/>
              </a:rPr>
              <a:t>Friisinmäki (144), Maanantai 27.3., klo 6-9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E35DF5C9-2B56-4EA0-AEA5-1BE8BB204365}"/>
              </a:ext>
            </a:extLst>
          </p:cNvPr>
          <p:cNvSpPr txBox="1">
            <a:spLocks/>
          </p:cNvSpPr>
          <p:nvPr/>
        </p:nvSpPr>
        <p:spPr>
          <a:xfrm>
            <a:off x="5027918" y="8156"/>
            <a:ext cx="2770886" cy="2525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buClr>
                <a:srgbClr val="C30000"/>
              </a:buClr>
              <a:buFont typeface="Arial" pitchFamily="34" charset="0"/>
              <a:buChar char="•"/>
              <a:defRPr lang="en-GB" sz="1600" b="0" i="0" kern="1200" noProof="0">
                <a:solidFill>
                  <a:srgbClr val="404040"/>
                </a:solidFill>
                <a:latin typeface="Calibri"/>
                <a:ea typeface="+mn-ea"/>
                <a:cs typeface="Calibri"/>
              </a:defRPr>
            </a:lvl1pPr>
            <a:lvl2pPr marL="270000" indent="-252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 typeface="Arial" pitchFamily="34" charset="0"/>
              <a:buChar char="•"/>
              <a:defRPr lang="en-GB" sz="1400" i="0" kern="1200" noProof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54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Clr>
                <a:srgbClr val="C30000"/>
              </a:buClr>
              <a:buSzPct val="100000"/>
              <a:buFont typeface="Arial" pitchFamily="34" charset="0"/>
              <a:buChar char="•"/>
              <a:defRPr lang="en-GB" sz="1400" i="0" kern="1200" noProof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81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Clr>
                <a:srgbClr val="C30000"/>
              </a:buClr>
              <a:buSzPct val="100000"/>
              <a:buFont typeface="Arial" pitchFamily="34" charset="0"/>
              <a:buChar char="•"/>
              <a:defRPr lang="en-GB" sz="1200" i="0" kern="1200" noProof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08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Clr>
                <a:srgbClr val="C30000"/>
              </a:buClr>
              <a:buSzPct val="100000"/>
              <a:buFont typeface="Arial" pitchFamily="34" charset="0"/>
              <a:buChar char="•"/>
              <a:defRPr lang="en-GB" sz="1200" i="0" kern="1200" noProof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050" b="1" dirty="0">
                <a:latin typeface="+mn-lt"/>
              </a:rPr>
              <a:t>Friisinmäki (144), Perjantai 17.3., klo 6-9</a:t>
            </a:r>
          </a:p>
        </p:txBody>
      </p:sp>
      <p:sp>
        <p:nvSpPr>
          <p:cNvPr id="51" name="Text Placeholder 4">
            <a:extLst>
              <a:ext uri="{FF2B5EF4-FFF2-40B4-BE49-F238E27FC236}">
                <a16:creationId xmlns:a16="http://schemas.microsoft.com/office/drawing/2014/main" id="{33471B61-FFF5-4EF4-B1BA-03E515368098}"/>
              </a:ext>
            </a:extLst>
          </p:cNvPr>
          <p:cNvSpPr txBox="1">
            <a:spLocks/>
          </p:cNvSpPr>
          <p:nvPr/>
        </p:nvSpPr>
        <p:spPr>
          <a:xfrm>
            <a:off x="6413361" y="260687"/>
            <a:ext cx="1964993" cy="451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buClr>
                <a:srgbClr val="C30000"/>
              </a:buClr>
              <a:buFont typeface="Arial" pitchFamily="34" charset="0"/>
              <a:buChar char="•"/>
              <a:defRPr lang="en-GB" sz="1600" b="0" i="0" kern="1200" noProof="0">
                <a:solidFill>
                  <a:srgbClr val="404040"/>
                </a:solidFill>
                <a:latin typeface="Calibri"/>
                <a:ea typeface="+mn-ea"/>
                <a:cs typeface="Calibri"/>
              </a:defRPr>
            </a:lvl1pPr>
            <a:lvl2pPr marL="270000" indent="-252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SzPct val="100000"/>
              <a:buFont typeface="Arial" pitchFamily="34" charset="0"/>
              <a:buChar char="•"/>
              <a:defRPr lang="en-GB" sz="1400" i="0" kern="1200" noProof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54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Clr>
                <a:srgbClr val="C30000"/>
              </a:buClr>
              <a:buSzPct val="100000"/>
              <a:buFont typeface="Arial" pitchFamily="34" charset="0"/>
              <a:buChar char="•"/>
              <a:defRPr lang="en-GB" sz="1400" i="0" kern="1200" noProof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81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Clr>
                <a:srgbClr val="C30000"/>
              </a:buClr>
              <a:buSzPct val="100000"/>
              <a:buFont typeface="Arial" pitchFamily="34" charset="0"/>
              <a:buChar char="•"/>
              <a:defRPr lang="en-GB" sz="1200" i="0" kern="1200" noProof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080000" indent="-216000" algn="l" defTabSz="457200" rtl="0" eaLnBrk="1" latinLnBrk="0" hangingPunct="1">
              <a:lnSpc>
                <a:spcPct val="125000"/>
              </a:lnSpc>
              <a:spcBef>
                <a:spcPts val="0"/>
              </a:spcBef>
              <a:buClr>
                <a:srgbClr val="C30000"/>
              </a:buClr>
              <a:buSzPct val="100000"/>
              <a:buFont typeface="Arial" pitchFamily="34" charset="0"/>
              <a:buChar char="•"/>
              <a:defRPr lang="en-GB" sz="1200" i="0" kern="1200" noProof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800" dirty="0">
                <a:latin typeface="+mn-lt"/>
              </a:rPr>
              <a:t>Keskinopeus </a:t>
            </a:r>
            <a:r>
              <a:rPr lang="fi-FI" sz="800" b="1" dirty="0">
                <a:latin typeface="+mn-lt"/>
              </a:rPr>
              <a:t>94,08 km / h</a:t>
            </a:r>
          </a:p>
          <a:p>
            <a:pPr marL="0" indent="0">
              <a:buNone/>
            </a:pPr>
            <a:r>
              <a:rPr lang="fi-FI" sz="800" dirty="0">
                <a:latin typeface="+mn-lt"/>
              </a:rPr>
              <a:t>Ennustettu keskinopeus </a:t>
            </a:r>
            <a:r>
              <a:rPr lang="fi-FI" sz="800" b="1" dirty="0">
                <a:latin typeface="+mn-lt"/>
              </a:rPr>
              <a:t>95,14 km / h</a:t>
            </a:r>
          </a:p>
          <a:p>
            <a:endParaRPr lang="fi-FI" sz="800" dirty="0">
              <a:latin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634F475-F3E7-4B55-BFB0-E053D5D52666}"/>
              </a:ext>
            </a:extLst>
          </p:cNvPr>
          <p:cNvGrpSpPr/>
          <p:nvPr/>
        </p:nvGrpSpPr>
        <p:grpSpPr>
          <a:xfrm>
            <a:off x="41927" y="730714"/>
            <a:ext cx="8551271" cy="3814102"/>
            <a:chOff x="41927" y="718839"/>
            <a:chExt cx="8551271" cy="3814102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FF27C48-8A53-45DD-A224-0FC0A58DC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6528" y="718839"/>
              <a:ext cx="4042076" cy="1683606"/>
            </a:xfrm>
            <a:prstGeom prst="rect">
              <a:avLst/>
            </a:prstGeom>
          </p:spPr>
        </p:pic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DCECAB3-9104-4D9B-AC2B-944609A9E2EE}"/>
                </a:ext>
              </a:extLst>
            </p:cNvPr>
            <p:cNvCxnSpPr>
              <a:cxnSpLocks/>
            </p:cNvCxnSpPr>
            <p:nvPr/>
          </p:nvCxnSpPr>
          <p:spPr>
            <a:xfrm>
              <a:off x="4332687" y="752941"/>
              <a:ext cx="19981" cy="378000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F8CE5EB8-FF77-461C-A750-A70C0E7EB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41710" y="718839"/>
              <a:ext cx="3998657" cy="1702214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F3C0E89A-150C-42EC-B679-A6A2BF34E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6528" y="2479519"/>
              <a:ext cx="3967891" cy="2052357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0DAB6DD2-7922-478B-9A28-1E3E13127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41710" y="2479519"/>
              <a:ext cx="4023266" cy="2030410"/>
            </a:xfrm>
            <a:prstGeom prst="rect">
              <a:avLst/>
            </a:prstGeom>
          </p:spPr>
        </p:pic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9133B6B-3FD3-4A45-99F3-1F38EF7A3679}"/>
                </a:ext>
              </a:extLst>
            </p:cNvPr>
            <p:cNvCxnSpPr>
              <a:cxnSpLocks/>
            </p:cNvCxnSpPr>
            <p:nvPr/>
          </p:nvCxnSpPr>
          <p:spPr>
            <a:xfrm>
              <a:off x="41927" y="2433029"/>
              <a:ext cx="8551271" cy="21724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5358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6E88E0F1-6F2D-44B9-96ED-DC3C9B50C0CF}"/>
              </a:ext>
            </a:extLst>
          </p:cNvPr>
          <p:cNvSpPr/>
          <p:nvPr/>
        </p:nvSpPr>
        <p:spPr>
          <a:xfrm>
            <a:off x="-1" y="997091"/>
            <a:ext cx="4464000" cy="41538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A530BC-17DB-4397-9864-DA9BD2D51981}"/>
              </a:ext>
            </a:extLst>
          </p:cNvPr>
          <p:cNvSpPr txBox="1"/>
          <p:nvPr/>
        </p:nvSpPr>
        <p:spPr>
          <a:xfrm>
            <a:off x="2800610" y="50397"/>
            <a:ext cx="3179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Ajoneuvomäärä</a:t>
            </a:r>
            <a:r>
              <a:rPr lang="fi-FI" sz="1400" dirty="0"/>
              <a:t>ennusteen tarkkuus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DF6F484-C351-4AD9-8D64-042F7CA78647}"/>
              </a:ext>
            </a:extLst>
          </p:cNvPr>
          <p:cNvSpPr/>
          <p:nvPr/>
        </p:nvSpPr>
        <p:spPr>
          <a:xfrm>
            <a:off x="1292276" y="1248231"/>
            <a:ext cx="1903725" cy="7576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 </a:t>
            </a:r>
            <a:r>
              <a:rPr lang="fi-FI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 kpl </a:t>
            </a:r>
            <a:r>
              <a:rPr lang="fi-FI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91,6 %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B366F37-33A3-45F5-867F-CA3492BBBF33}"/>
              </a:ext>
            </a:extLst>
          </p:cNvPr>
          <p:cNvSpPr txBox="1"/>
          <p:nvPr/>
        </p:nvSpPr>
        <p:spPr>
          <a:xfrm>
            <a:off x="1477930" y="1028221"/>
            <a:ext cx="94446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50" b="1" dirty="0"/>
              <a:t>Klo 6-9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91327B9-8912-4AA7-8769-B01F3F57228A}"/>
              </a:ext>
            </a:extLst>
          </p:cNvPr>
          <p:cNvSpPr txBox="1"/>
          <p:nvPr/>
        </p:nvSpPr>
        <p:spPr>
          <a:xfrm>
            <a:off x="6071847" y="1028221"/>
            <a:ext cx="137633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50" b="1" dirty="0"/>
              <a:t>Klo 15-18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FF218D4-DB28-4D5E-B0C0-B936CAAA9FE5}"/>
              </a:ext>
            </a:extLst>
          </p:cNvPr>
          <p:cNvSpPr/>
          <p:nvPr/>
        </p:nvSpPr>
        <p:spPr>
          <a:xfrm>
            <a:off x="5985576" y="1248231"/>
            <a:ext cx="1955698" cy="7576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Ero</a:t>
            </a:r>
            <a:r>
              <a:rPr lang="fi-FI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14 kpl </a:t>
            </a:r>
            <a:r>
              <a:rPr lang="fi-FI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92 %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84B2C42-61BE-4877-A8AC-9D1BEDC15541}"/>
              </a:ext>
            </a:extLst>
          </p:cNvPr>
          <p:cNvSpPr/>
          <p:nvPr/>
        </p:nvSpPr>
        <p:spPr>
          <a:xfrm>
            <a:off x="66112" y="2167469"/>
            <a:ext cx="2054081" cy="7576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Ero </a:t>
            </a:r>
            <a:r>
              <a:rPr lang="fi-FI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 kpl </a:t>
            </a:r>
            <a:r>
              <a:rPr lang="fi-FI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91,5%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5E32B94-6B3C-44CF-B1C0-547710E7B04C}"/>
              </a:ext>
            </a:extLst>
          </p:cNvPr>
          <p:cNvSpPr txBox="1"/>
          <p:nvPr/>
        </p:nvSpPr>
        <p:spPr>
          <a:xfrm>
            <a:off x="4619092" y="1941079"/>
            <a:ext cx="186646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50" dirty="0"/>
              <a:t>Hyvä sää (</a:t>
            </a:r>
            <a:r>
              <a:rPr lang="fi-FI" sz="1350" dirty="0" err="1"/>
              <a:t>clear</a:t>
            </a:r>
            <a:r>
              <a:rPr lang="fi-FI" sz="1350" dirty="0"/>
              <a:t>)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E6843079-3CBF-4630-AA91-97C2EE200321}"/>
              </a:ext>
            </a:extLst>
          </p:cNvPr>
          <p:cNvSpPr/>
          <p:nvPr/>
        </p:nvSpPr>
        <p:spPr>
          <a:xfrm>
            <a:off x="4619092" y="2167469"/>
            <a:ext cx="3024591" cy="7576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Ero  </a:t>
            </a:r>
            <a:r>
              <a:rPr lang="fi-FI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13 kpl </a:t>
            </a:r>
            <a:r>
              <a:rPr lang="fi-FI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92,7 %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B30F1F0E-2C5C-49DA-9F98-1E40CBD62F63}"/>
              </a:ext>
            </a:extLst>
          </p:cNvPr>
          <p:cNvSpPr/>
          <p:nvPr/>
        </p:nvSpPr>
        <p:spPr>
          <a:xfrm>
            <a:off x="66112" y="3090588"/>
            <a:ext cx="2326502" cy="7576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Ero  </a:t>
            </a:r>
            <a:r>
              <a:rPr lang="fi-FI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 kpl </a:t>
            </a:r>
            <a:r>
              <a:rPr lang="fi-FI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90,2 %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8E7EE03-7412-48F3-BAB1-15A661E8DE88}"/>
              </a:ext>
            </a:extLst>
          </p:cNvPr>
          <p:cNvSpPr txBox="1"/>
          <p:nvPr/>
        </p:nvSpPr>
        <p:spPr>
          <a:xfrm>
            <a:off x="66112" y="2838116"/>
            <a:ext cx="14118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50" dirty="0"/>
              <a:t>Turuntie</a:t>
            </a:r>
            <a:endParaRPr lang="fi-FI" sz="1350" dirty="0">
              <a:highlight>
                <a:srgbClr val="FFFF00"/>
              </a:highlight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DA91C16-1E01-4E0E-94B7-993837CADD5E}"/>
              </a:ext>
            </a:extLst>
          </p:cNvPr>
          <p:cNvSpPr/>
          <p:nvPr/>
        </p:nvSpPr>
        <p:spPr>
          <a:xfrm>
            <a:off x="66112" y="4040472"/>
            <a:ext cx="2206481" cy="7576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Ero</a:t>
            </a:r>
            <a:r>
              <a:rPr lang="fi-FI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10 kpl </a:t>
            </a:r>
            <a:r>
              <a:rPr lang="fi-FI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92,3 %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D737918-BB2F-406C-AA82-5DA6A4659BD5}"/>
              </a:ext>
            </a:extLst>
          </p:cNvPr>
          <p:cNvSpPr txBox="1"/>
          <p:nvPr/>
        </p:nvSpPr>
        <p:spPr>
          <a:xfrm>
            <a:off x="66112" y="1941079"/>
            <a:ext cx="15036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50" dirty="0"/>
              <a:t>Hyvä sää (</a:t>
            </a:r>
            <a:r>
              <a:rPr lang="fi-FI" sz="1350" dirty="0" err="1"/>
              <a:t>clear</a:t>
            </a:r>
            <a:r>
              <a:rPr lang="fi-FI" sz="1350" dirty="0"/>
              <a:t>)</a:t>
            </a:r>
            <a:endParaRPr lang="fi-FI" sz="1350" dirty="0">
              <a:highlight>
                <a:srgbClr val="FFFF00"/>
              </a:highlight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D027574-64BB-4382-B0BB-81DDFDAB3A94}"/>
              </a:ext>
            </a:extLst>
          </p:cNvPr>
          <p:cNvSpPr txBox="1"/>
          <p:nvPr/>
        </p:nvSpPr>
        <p:spPr>
          <a:xfrm>
            <a:off x="66112" y="3768954"/>
            <a:ext cx="17432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50" dirty="0"/>
              <a:t>Tampereentie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257B51C-06A0-434C-8CD4-31D67C398A65}"/>
              </a:ext>
            </a:extLst>
          </p:cNvPr>
          <p:cNvSpPr txBox="1"/>
          <p:nvPr/>
        </p:nvSpPr>
        <p:spPr>
          <a:xfrm>
            <a:off x="612810" y="1259214"/>
            <a:ext cx="29274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i="1" dirty="0"/>
              <a:t>Ajoneuvoja ka 120 per 5 min / Ennuste 110 per 5 min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10532E7-6BC7-411C-90C4-5E6FFC1F1AF6}"/>
              </a:ext>
            </a:extLst>
          </p:cNvPr>
          <p:cNvSpPr txBox="1"/>
          <p:nvPr/>
        </p:nvSpPr>
        <p:spPr>
          <a:xfrm>
            <a:off x="5451526" y="1259214"/>
            <a:ext cx="29274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i="1" dirty="0"/>
              <a:t>Ajoneuvoja ka 177 per 5 min / Ennuste 163 per 5 min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A4FDDCB-1415-4A45-892C-B8EC6DEF403F}"/>
              </a:ext>
            </a:extLst>
          </p:cNvPr>
          <p:cNvSpPr txBox="1"/>
          <p:nvPr/>
        </p:nvSpPr>
        <p:spPr>
          <a:xfrm>
            <a:off x="66112" y="2160054"/>
            <a:ext cx="17123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900" i="1" dirty="0"/>
              <a:t>Ajoneuvoja ka 117 / Ennuste 107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982617B-681D-4898-80E3-6D04C8EB246C}"/>
              </a:ext>
            </a:extLst>
          </p:cNvPr>
          <p:cNvSpPr txBox="1"/>
          <p:nvPr/>
        </p:nvSpPr>
        <p:spPr>
          <a:xfrm>
            <a:off x="4619092" y="2160054"/>
            <a:ext cx="29105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i="1" dirty="0"/>
              <a:t>Ajoneuvoja ka 177 / Ennuste 164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618AECB-9790-47D6-854D-345AA00E05A9}"/>
              </a:ext>
            </a:extLst>
          </p:cNvPr>
          <p:cNvSpPr txBox="1"/>
          <p:nvPr/>
        </p:nvSpPr>
        <p:spPr>
          <a:xfrm>
            <a:off x="66112" y="3071681"/>
            <a:ext cx="16289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900" i="1" dirty="0"/>
              <a:t>Ajoneuvoja ka 102/ Ennuste 92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909B0A9-4F87-4C4A-B536-7F42E8B1CA14}"/>
              </a:ext>
            </a:extLst>
          </p:cNvPr>
          <p:cNvSpPr txBox="1"/>
          <p:nvPr/>
        </p:nvSpPr>
        <p:spPr>
          <a:xfrm>
            <a:off x="66112" y="4010355"/>
            <a:ext cx="17459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900" i="1" dirty="0"/>
              <a:t>Ajoneuvoja ka 130/ Ennuste 120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89DCE0CB-0B42-4F0E-82AF-2DE360C92E38}"/>
              </a:ext>
            </a:extLst>
          </p:cNvPr>
          <p:cNvSpPr/>
          <p:nvPr/>
        </p:nvSpPr>
        <p:spPr>
          <a:xfrm>
            <a:off x="4619092" y="3072636"/>
            <a:ext cx="3133752" cy="7576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Ero  </a:t>
            </a:r>
            <a:r>
              <a:rPr lang="fi-FI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 kpl </a:t>
            </a:r>
            <a:r>
              <a:rPr lang="fi-FI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95,3 %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2957914-CF1D-4BB4-9411-AE7500486230}"/>
              </a:ext>
            </a:extLst>
          </p:cNvPr>
          <p:cNvSpPr txBox="1"/>
          <p:nvPr/>
        </p:nvSpPr>
        <p:spPr>
          <a:xfrm>
            <a:off x="4619092" y="2820164"/>
            <a:ext cx="14118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50" dirty="0"/>
              <a:t>Turuntie</a:t>
            </a:r>
            <a:endParaRPr lang="fi-FI" sz="1350" dirty="0">
              <a:highlight>
                <a:srgbClr val="FFFF00"/>
              </a:highlight>
            </a:endParaRP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C7726310-304A-478C-B4E1-425BA9C83E29}"/>
              </a:ext>
            </a:extLst>
          </p:cNvPr>
          <p:cNvSpPr/>
          <p:nvPr/>
        </p:nvSpPr>
        <p:spPr>
          <a:xfrm>
            <a:off x="4619092" y="4040472"/>
            <a:ext cx="2169637" cy="7576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Ero</a:t>
            </a:r>
            <a:r>
              <a:rPr lang="fi-FI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17 </a:t>
            </a:r>
            <a:r>
              <a:rPr lang="fi-FI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90,6 %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486B89E-6EEF-452F-8284-C0738F4564B0}"/>
              </a:ext>
            </a:extLst>
          </p:cNvPr>
          <p:cNvSpPr txBox="1"/>
          <p:nvPr/>
        </p:nvSpPr>
        <p:spPr>
          <a:xfrm>
            <a:off x="4619092" y="3751002"/>
            <a:ext cx="17432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50" dirty="0"/>
              <a:t>Tampereentie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341E309-078A-40E9-B6FD-735423CEA7D9}"/>
              </a:ext>
            </a:extLst>
          </p:cNvPr>
          <p:cNvSpPr txBox="1"/>
          <p:nvPr/>
        </p:nvSpPr>
        <p:spPr>
          <a:xfrm>
            <a:off x="4619092" y="3053729"/>
            <a:ext cx="13147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900" i="1" dirty="0"/>
              <a:t>Ajoneuvoja ka 173 / 165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E7BB6A2-4849-4FD5-9065-B9E2835B4268}"/>
              </a:ext>
            </a:extLst>
          </p:cNvPr>
          <p:cNvSpPr txBox="1"/>
          <p:nvPr/>
        </p:nvSpPr>
        <p:spPr>
          <a:xfrm>
            <a:off x="4619092" y="3992403"/>
            <a:ext cx="17123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900" i="1" dirty="0"/>
              <a:t>Ajoneuvoja ka 181 / Ennuste 164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4975906-873B-46E7-88E0-53874875662B}"/>
              </a:ext>
            </a:extLst>
          </p:cNvPr>
          <p:cNvSpPr/>
          <p:nvPr/>
        </p:nvSpPr>
        <p:spPr>
          <a:xfrm>
            <a:off x="4465289" y="1004501"/>
            <a:ext cx="4680000" cy="414640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8E085E82-3F25-48C9-A738-AADD92D1781F}"/>
              </a:ext>
            </a:extLst>
          </p:cNvPr>
          <p:cNvSpPr/>
          <p:nvPr/>
        </p:nvSpPr>
        <p:spPr>
          <a:xfrm>
            <a:off x="2297763" y="2167469"/>
            <a:ext cx="2054081" cy="7576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Ero </a:t>
            </a:r>
            <a:r>
              <a:rPr lang="fi-FI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15 kpl </a:t>
            </a:r>
            <a:r>
              <a:rPr lang="fi-FI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89,6 %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4627C94B-AD11-44D7-9DDE-8EE34A9EB659}"/>
              </a:ext>
            </a:extLst>
          </p:cNvPr>
          <p:cNvSpPr/>
          <p:nvPr/>
        </p:nvSpPr>
        <p:spPr>
          <a:xfrm>
            <a:off x="2297763" y="3072636"/>
            <a:ext cx="2326502" cy="7576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Ero  </a:t>
            </a:r>
            <a:r>
              <a:rPr lang="fi-FI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15 kpl </a:t>
            </a:r>
            <a:r>
              <a:rPr lang="fi-FI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88 %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D8F75C4-0FAD-4E3A-9FA9-1B816414778B}"/>
              </a:ext>
            </a:extLst>
          </p:cNvPr>
          <p:cNvSpPr txBox="1"/>
          <p:nvPr/>
        </p:nvSpPr>
        <p:spPr>
          <a:xfrm>
            <a:off x="2297763" y="2807214"/>
            <a:ext cx="14118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50" dirty="0"/>
              <a:t>Turuntie</a:t>
            </a:r>
            <a:endParaRPr lang="fi-FI" sz="1350" dirty="0">
              <a:highlight>
                <a:srgbClr val="FFFF00"/>
              </a:highlight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A767F398-C397-4070-8439-3DEF6DBF35A5}"/>
              </a:ext>
            </a:extLst>
          </p:cNvPr>
          <p:cNvSpPr/>
          <p:nvPr/>
        </p:nvSpPr>
        <p:spPr>
          <a:xfrm>
            <a:off x="2297763" y="4040472"/>
            <a:ext cx="2206481" cy="7576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Ero</a:t>
            </a:r>
            <a:r>
              <a:rPr lang="fi-FI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14 kpl </a:t>
            </a:r>
            <a:r>
              <a:rPr lang="fi-FI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91,4 %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9A079F5-DDE3-4B9C-AF19-2C3EE8194F98}"/>
              </a:ext>
            </a:extLst>
          </p:cNvPr>
          <p:cNvSpPr txBox="1"/>
          <p:nvPr/>
        </p:nvSpPr>
        <p:spPr>
          <a:xfrm>
            <a:off x="2297763" y="1941079"/>
            <a:ext cx="120979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50" dirty="0"/>
              <a:t>Sade (</a:t>
            </a:r>
            <a:r>
              <a:rPr lang="fi-FI" sz="1350" dirty="0" err="1"/>
              <a:t>rain</a:t>
            </a:r>
            <a:r>
              <a:rPr lang="fi-FI" sz="1350" dirty="0"/>
              <a:t>)</a:t>
            </a:r>
            <a:endParaRPr lang="fi-FI" sz="1350" dirty="0">
              <a:highlight>
                <a:srgbClr val="FFFF00"/>
              </a:highlight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031104B-E46F-4838-A043-989B28AA2864}"/>
              </a:ext>
            </a:extLst>
          </p:cNvPr>
          <p:cNvSpPr txBox="1"/>
          <p:nvPr/>
        </p:nvSpPr>
        <p:spPr>
          <a:xfrm>
            <a:off x="2297763" y="3738052"/>
            <a:ext cx="17432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50" dirty="0"/>
              <a:t>Tampereentie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23CE069-81F8-4515-80F6-A039014ACE89}"/>
              </a:ext>
            </a:extLst>
          </p:cNvPr>
          <p:cNvSpPr txBox="1"/>
          <p:nvPr/>
        </p:nvSpPr>
        <p:spPr>
          <a:xfrm>
            <a:off x="2297763" y="2160054"/>
            <a:ext cx="17123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900" i="1" dirty="0"/>
              <a:t>Ajoneuvoja ka 145 / Ennuste 130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243108F-0622-43D9-8F0C-0A92C0C317E4}"/>
              </a:ext>
            </a:extLst>
          </p:cNvPr>
          <p:cNvSpPr txBox="1"/>
          <p:nvPr/>
        </p:nvSpPr>
        <p:spPr>
          <a:xfrm>
            <a:off x="2297763" y="3040779"/>
            <a:ext cx="17123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900" i="1" dirty="0"/>
              <a:t>Ajoneuvoja ka 125 / Ennuste 110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057E668-A1D8-45C8-A721-32771EE66616}"/>
              </a:ext>
            </a:extLst>
          </p:cNvPr>
          <p:cNvSpPr txBox="1"/>
          <p:nvPr/>
        </p:nvSpPr>
        <p:spPr>
          <a:xfrm>
            <a:off x="2297763" y="3979453"/>
            <a:ext cx="17123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900" i="1" dirty="0"/>
              <a:t>Ajoneuvoja ka 162 / Ennuste 148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14DDDB9-33E2-4787-BCEC-C05165ECF704}"/>
              </a:ext>
            </a:extLst>
          </p:cNvPr>
          <p:cNvSpPr txBox="1"/>
          <p:nvPr/>
        </p:nvSpPr>
        <p:spPr>
          <a:xfrm>
            <a:off x="6748824" y="1941079"/>
            <a:ext cx="186646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50" dirty="0"/>
              <a:t>Sade (</a:t>
            </a:r>
            <a:r>
              <a:rPr lang="fi-FI" sz="1350" dirty="0" err="1"/>
              <a:t>rain</a:t>
            </a:r>
            <a:r>
              <a:rPr lang="fi-FI" sz="1350" dirty="0"/>
              <a:t>)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6702956F-5960-46D2-B944-5E2B83713866}"/>
              </a:ext>
            </a:extLst>
          </p:cNvPr>
          <p:cNvSpPr/>
          <p:nvPr/>
        </p:nvSpPr>
        <p:spPr>
          <a:xfrm>
            <a:off x="6748824" y="2167469"/>
            <a:ext cx="3024591" cy="7576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Ero  </a:t>
            </a:r>
            <a:r>
              <a:rPr lang="fi-FI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14 kpl </a:t>
            </a:r>
            <a:r>
              <a:rPr lang="fi-FI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92,1 %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5C245D9-A7D1-4AD6-B9C4-B6DA31B3D060}"/>
              </a:ext>
            </a:extLst>
          </p:cNvPr>
          <p:cNvSpPr txBox="1"/>
          <p:nvPr/>
        </p:nvSpPr>
        <p:spPr>
          <a:xfrm>
            <a:off x="6748824" y="2160054"/>
            <a:ext cx="29105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i="1" dirty="0"/>
              <a:t>Ajoneuvoja ka 178 / Ennuste 164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9BED8B1E-2DF0-4A8B-B8BA-68F5B65E758C}"/>
              </a:ext>
            </a:extLst>
          </p:cNvPr>
          <p:cNvSpPr/>
          <p:nvPr/>
        </p:nvSpPr>
        <p:spPr>
          <a:xfrm>
            <a:off x="6748824" y="3091126"/>
            <a:ext cx="2311356" cy="7576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Ero  </a:t>
            </a:r>
            <a:r>
              <a:rPr lang="fi-FI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 kpl </a:t>
            </a:r>
            <a:r>
              <a:rPr lang="fi-FI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95,4 %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A37C7C8-8907-40C6-9689-0CAACBC56D9B}"/>
              </a:ext>
            </a:extLst>
          </p:cNvPr>
          <p:cNvSpPr txBox="1"/>
          <p:nvPr/>
        </p:nvSpPr>
        <p:spPr>
          <a:xfrm>
            <a:off x="6748824" y="2838654"/>
            <a:ext cx="14118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50" dirty="0"/>
              <a:t>Turuntie</a:t>
            </a:r>
            <a:endParaRPr lang="fi-FI" sz="1350" dirty="0">
              <a:highlight>
                <a:srgbClr val="FFFF00"/>
              </a:highlight>
            </a:endParaRP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B8F0EFEE-1CDF-42D2-95FB-27903AB6CEED}"/>
              </a:ext>
            </a:extLst>
          </p:cNvPr>
          <p:cNvSpPr/>
          <p:nvPr/>
        </p:nvSpPr>
        <p:spPr>
          <a:xfrm>
            <a:off x="6748824" y="4040472"/>
            <a:ext cx="2169637" cy="7576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Ero</a:t>
            </a:r>
            <a:r>
              <a:rPr lang="fi-FI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19 </a:t>
            </a:r>
            <a:r>
              <a:rPr lang="fi-FI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kpl 89,5 %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F98BF16-B490-4500-A304-6BDE393A5385}"/>
              </a:ext>
            </a:extLst>
          </p:cNvPr>
          <p:cNvSpPr txBox="1"/>
          <p:nvPr/>
        </p:nvSpPr>
        <p:spPr>
          <a:xfrm>
            <a:off x="6748824" y="3769492"/>
            <a:ext cx="17432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50" dirty="0"/>
              <a:t>Tampereentie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380988A-5051-4EE7-B7DB-5A662CA08FA0}"/>
              </a:ext>
            </a:extLst>
          </p:cNvPr>
          <p:cNvSpPr txBox="1"/>
          <p:nvPr/>
        </p:nvSpPr>
        <p:spPr>
          <a:xfrm>
            <a:off x="6748824" y="3072219"/>
            <a:ext cx="17123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900" i="1" dirty="0"/>
              <a:t>Ajoneuvoja ka 173 / Ennuste 165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C389218-46DA-4FE5-BEFD-88A091570B38}"/>
              </a:ext>
            </a:extLst>
          </p:cNvPr>
          <p:cNvSpPr txBox="1"/>
          <p:nvPr/>
        </p:nvSpPr>
        <p:spPr>
          <a:xfrm>
            <a:off x="6748824" y="4010893"/>
            <a:ext cx="16866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900" i="1" dirty="0"/>
              <a:t>Ajoneuvoja ka 181/ Ennuste 162</a:t>
            </a:r>
          </a:p>
        </p:txBody>
      </p:sp>
    </p:spTree>
    <p:extLst>
      <p:ext uri="{BB962C8B-B14F-4D97-AF65-F5344CB8AC3E}">
        <p14:creationId xmlns:p14="http://schemas.microsoft.com/office/powerpoint/2010/main" val="1943041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E198E8-505C-4D09-AA16-8929EF1DE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Arvio malleista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ECEE2E-69A6-4981-9826-6926015E63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3819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40D48-046C-44F2-83B1-81C98C5E9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345600"/>
            <a:ext cx="8008975" cy="579646"/>
          </a:xfrm>
        </p:spPr>
        <p:txBody>
          <a:bodyPr/>
          <a:lstStyle/>
          <a:p>
            <a:r>
              <a:rPr lang="fi-FI" dirty="0"/>
              <a:t>Arvio malleista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ECBCB4-B9E8-48CE-898B-53CFB6F251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0866" y="1244600"/>
            <a:ext cx="8247573" cy="1906283"/>
          </a:xfrm>
        </p:spPr>
        <p:txBody>
          <a:bodyPr>
            <a:normAutofit/>
          </a:bodyPr>
          <a:lstStyle/>
          <a:p>
            <a:r>
              <a:rPr lang="fi-FI" dirty="0"/>
              <a:t>Tehdyillä malleilla saatiin esille liikennemäärien ja nopeuksien muutoksia ja sään vaikutus</a:t>
            </a:r>
          </a:p>
          <a:p>
            <a:r>
              <a:rPr lang="fi-FI" dirty="0"/>
              <a:t>Yhdistetyn mallin toimivuudessa (Turuntie) ei ollut suurta eroa LAM pistekohtaiseen malliin historiadatalla</a:t>
            </a:r>
          </a:p>
          <a:p>
            <a:r>
              <a:rPr lang="fi-FI" dirty="0"/>
              <a:t>Malleja voitaisiin testata todellisella datalla mahdollisten reaalielämässä tapahtuneiden muutosten vaikutuksen arvioimiseksi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pPr lvl="2"/>
            <a:endParaRPr lang="fi-FI" dirty="0">
              <a:highlight>
                <a:srgbClr val="FFFF00"/>
              </a:highlight>
            </a:endParaRPr>
          </a:p>
          <a:p>
            <a:endParaRPr lang="fi-FI" dirty="0">
              <a:highlight>
                <a:srgbClr val="FFFF00"/>
              </a:highlight>
            </a:endParaRPr>
          </a:p>
          <a:p>
            <a:endParaRPr lang="fi-FI" dirty="0">
              <a:highlight>
                <a:srgbClr val="FFFF00"/>
              </a:highlight>
            </a:endParaRPr>
          </a:p>
          <a:p>
            <a:endParaRPr lang="fi-FI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fi-FI" dirty="0">
              <a:highlight>
                <a:srgbClr val="FFFF00"/>
              </a:highlight>
            </a:endParaRPr>
          </a:p>
          <a:p>
            <a:pPr lvl="2"/>
            <a:endParaRPr lang="fi-FI" i="1" dirty="0">
              <a:highlight>
                <a:srgbClr val="FFFF00"/>
              </a:highlight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7640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695CFD6-60A8-4DD5-9979-0EE16C0E3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Seuraavaksi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84FD9E0-55A1-47E9-AB0A-EFE04E4FF5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506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326020-A7BD-4C44-A3DF-3EFD98614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345600"/>
            <a:ext cx="8008975" cy="579646"/>
          </a:xfrm>
        </p:spPr>
        <p:txBody>
          <a:bodyPr/>
          <a:lstStyle/>
          <a:p>
            <a:r>
              <a:rPr lang="fi-FI" dirty="0"/>
              <a:t>Seuraavaksi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88407-AB96-49C0-8FF0-E9659233E4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fi-FI" dirty="0"/>
              <a:t>Poikkeustilannemallinnus</a:t>
            </a:r>
          </a:p>
          <a:p>
            <a:pPr lvl="2"/>
            <a:r>
              <a:rPr lang="fi-FI" dirty="0"/>
              <a:t>Selvitetään tosielämän poikkeustilanteita (onnettomuudet) ja miten ne näkyvät tämän hetken ennusteissa</a:t>
            </a:r>
          </a:p>
          <a:p>
            <a:pPr lvl="2"/>
            <a:r>
              <a:rPr lang="fi-FI" dirty="0"/>
              <a:t>Jos mallia on syytä tarkentaa poikkeustilanteiden osalta, tuodaan malliin mukaan poikkeustilannedataa (mikäli onnettomuuksia koskevaa dataa on saatavilla käyttökelpoisesti)</a:t>
            </a:r>
          </a:p>
          <a:p>
            <a:endParaRPr lang="fi-FI" dirty="0">
              <a:highlight>
                <a:srgbClr val="00FFFF"/>
              </a:highlight>
            </a:endParaRPr>
          </a:p>
          <a:p>
            <a:pPr lvl="2"/>
            <a:endParaRPr lang="fi-FI" dirty="0">
              <a:highlight>
                <a:srgbClr val="FFFF00"/>
              </a:highlight>
            </a:endParaRPr>
          </a:p>
          <a:p>
            <a:endParaRPr lang="fi-FI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43390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" y="0"/>
            <a:ext cx="9144001" cy="5163197"/>
            <a:chOff x="-1" y="0"/>
            <a:chExt cx="9144001" cy="516319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-1" y="0"/>
              <a:ext cx="9143999" cy="5163197"/>
            </a:xfrm>
            <a:prstGeom prst="rect">
              <a:avLst/>
            </a:prstGeom>
            <a:gradFill>
              <a:gsLst>
                <a:gs pos="0">
                  <a:schemeClr val="tx1">
                    <a:alpha val="0"/>
                    <a:lumMod val="100000"/>
                  </a:schemeClr>
                </a:gs>
                <a:gs pos="50000">
                  <a:srgbClr val="1F1F1F">
                    <a:alpha val="70000"/>
                  </a:srgbClr>
                </a:gs>
                <a:gs pos="30000">
                  <a:srgbClr val="2B2B2B">
                    <a:alpha val="50000"/>
                  </a:srgbClr>
                </a:gs>
                <a:gs pos="70000">
                  <a:srgbClr val="1F1F1F">
                    <a:alpha val="50000"/>
                  </a:srgbClr>
                </a:gs>
                <a:gs pos="100000">
                  <a:schemeClr val="tx1">
                    <a:lumMod val="50000"/>
                    <a:alpha val="7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-2311049" y="947247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R="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i="0" u="none" strike="noStrike" kern="1200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9497" y="396841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R="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i="0" u="none" strike="noStrike" kern="1200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934906" y="279552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R="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i="0" u="none" strike="noStrike" kern="1200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93380" y="2258562"/>
            <a:ext cx="1769166" cy="1073923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R="0" algn="ctr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i-FI" sz="3200" i="0" u="none" strike="noStrike" kern="1200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Kiitos!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87416" y="4686245"/>
            <a:ext cx="1769166" cy="393129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R="0" algn="ctr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i-FI" sz="1200" i="0" u="none" strike="noStrike" kern="1200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</a:rPr>
              <a:t>www.digia.com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5440" y="4407400"/>
            <a:ext cx="898560" cy="7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1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99" y="345600"/>
            <a:ext cx="8008975" cy="579646"/>
          </a:xfrm>
        </p:spPr>
        <p:txBody>
          <a:bodyPr/>
          <a:lstStyle/>
          <a:p>
            <a:r>
              <a:rPr lang="fi-FI" dirty="0"/>
              <a:t>Agenda</a:t>
            </a:r>
            <a:endParaRPr lang="en-US" sz="1500" dirty="0"/>
          </a:p>
        </p:txBody>
      </p:sp>
      <p:sp>
        <p:nvSpPr>
          <p:cNvPr id="4" name="Rectangle 3"/>
          <p:cNvSpPr/>
          <p:nvPr/>
        </p:nvSpPr>
        <p:spPr>
          <a:xfrm>
            <a:off x="571499" y="1204252"/>
            <a:ext cx="764170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9144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CC0000"/>
              </a:buClr>
              <a:buSzPct val="60000"/>
              <a:buFont typeface="Arial" panose="020B0604020202020204" pitchFamily="34" charset="0"/>
              <a:buChar char="•"/>
            </a:pPr>
            <a:r>
              <a:rPr lang="fi-FI" sz="2000" dirty="0"/>
              <a:t>Tavoite</a:t>
            </a:r>
          </a:p>
          <a:p>
            <a:pPr marL="285750" lvl="0" indent="-285750" defTabSz="9144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CC0000"/>
              </a:buClr>
              <a:buSzPct val="60000"/>
              <a:buFont typeface="Arial" panose="020B0604020202020204" pitchFamily="34" charset="0"/>
              <a:buChar char="•"/>
            </a:pPr>
            <a:r>
              <a:rPr lang="fi-FI" sz="2000" dirty="0"/>
              <a:t>Mitä tehtiin</a:t>
            </a:r>
          </a:p>
          <a:p>
            <a:pPr marL="285750" lvl="0" indent="-285750" defTabSz="9144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CC0000"/>
              </a:buClr>
              <a:buSzPct val="60000"/>
              <a:buFont typeface="Arial" panose="020B0604020202020204" pitchFamily="34" charset="0"/>
              <a:buChar char="•"/>
            </a:pPr>
            <a:r>
              <a:rPr lang="fi-FI" sz="2000" dirty="0"/>
              <a:t>Tulokset</a:t>
            </a:r>
          </a:p>
          <a:p>
            <a:pPr marL="285750" lvl="0" indent="-285750" defTabSz="9144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CC0000"/>
              </a:buClr>
              <a:buSzPct val="60000"/>
              <a:buFont typeface="Arial" panose="020B0604020202020204" pitchFamily="34" charset="0"/>
              <a:buChar char="•"/>
            </a:pPr>
            <a:r>
              <a:rPr lang="fi-FI" sz="2000" dirty="0"/>
              <a:t>Seuraavaksi</a:t>
            </a:r>
          </a:p>
        </p:txBody>
      </p:sp>
    </p:spTree>
    <p:extLst>
      <p:ext uri="{BB962C8B-B14F-4D97-AF65-F5344CB8AC3E}">
        <p14:creationId xmlns:p14="http://schemas.microsoft.com/office/powerpoint/2010/main" val="1878461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695CFD6-60A8-4DD5-9979-0EE16C0E3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Tavoite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84FD9E0-55A1-47E9-AB0A-EFE04E4FF5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8997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Tavoite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fi-FI" dirty="0"/>
              <a:t>Mallinnuksen avulla ennustetaan ajoneuvojen määriä ja nopeuksia 15-30 minuuttia tulevaisuuteen. </a:t>
            </a:r>
          </a:p>
          <a:p>
            <a:r>
              <a:rPr lang="fi-FI" dirty="0"/>
              <a:t>Mallinnuksessa käytetään seuraavia tietoja</a:t>
            </a:r>
          </a:p>
          <a:p>
            <a:pPr lvl="2"/>
            <a:r>
              <a:rPr lang="fi-FI" dirty="0"/>
              <a:t>Kalenteri</a:t>
            </a:r>
          </a:p>
          <a:p>
            <a:pPr lvl="2"/>
            <a:r>
              <a:rPr lang="fi-FI" dirty="0" err="1"/>
              <a:t>Digitraffic</a:t>
            </a:r>
            <a:r>
              <a:rPr lang="fi-FI" dirty="0"/>
              <a:t> tiedot: liikenteen keskinopeus ja liikennemäärä mittauspisteellä sekä maksimiliikennemäärä (MS), liikennevirtatietojen historia</a:t>
            </a:r>
          </a:p>
          <a:p>
            <a:pPr lvl="2"/>
            <a:r>
              <a:rPr lang="fi-FI" dirty="0"/>
              <a:t>Säätiedot</a:t>
            </a:r>
          </a:p>
          <a:p>
            <a:endParaRPr lang="fi-FI" dirty="0">
              <a:highlight>
                <a:srgbClr val="FFFF00"/>
              </a:highlight>
            </a:endParaRP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96963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695CFD6-60A8-4DD5-9979-0EE16C0E3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tehtiin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84FD9E0-55A1-47E9-AB0A-EFE04E4FF5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3394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tehtiin (1/2)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EDDD4E-9C4A-4867-8FE0-A8054BCA44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/>
              <a:t>Kerätty data mallinnusta varten</a:t>
            </a:r>
          </a:p>
          <a:p>
            <a:pPr lvl="2"/>
            <a:r>
              <a:rPr lang="fi-FI" dirty="0"/>
              <a:t>Raakadata yhdistetty 5 minuutin mediaaneiksi</a:t>
            </a:r>
          </a:p>
          <a:p>
            <a:pPr lvl="2"/>
            <a:r>
              <a:rPr lang="fi-FI" dirty="0"/>
              <a:t>Yhdistetty kalenteritieto ja </a:t>
            </a:r>
            <a:r>
              <a:rPr lang="fi-FI" dirty="0" err="1"/>
              <a:t>Weather</a:t>
            </a:r>
            <a:r>
              <a:rPr lang="fi-FI" dirty="0"/>
              <a:t> Underground säädata </a:t>
            </a:r>
          </a:p>
          <a:p>
            <a:r>
              <a:rPr lang="fi-FI" dirty="0"/>
              <a:t>Tehty mallit liikenteen määrän ja keskinopeuden ennustamiseen 15 minuutin kuluttua</a:t>
            </a:r>
            <a:endParaRPr lang="fi-FI" dirty="0">
              <a:highlight>
                <a:srgbClr val="FFFF00"/>
              </a:highlight>
            </a:endParaRPr>
          </a:p>
          <a:p>
            <a:r>
              <a:rPr lang="fi-FI" dirty="0"/>
              <a:t>Sovellettu kahta eri mallinnuslähestymistapaa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13286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1499" y="345600"/>
            <a:ext cx="8008975" cy="579646"/>
          </a:xfrm>
        </p:spPr>
        <p:txBody>
          <a:bodyPr/>
          <a:lstStyle/>
          <a:p>
            <a:r>
              <a:rPr lang="fi-FI" dirty="0"/>
              <a:t>Mitä tehtiin (2/2)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D4C6487-682D-4153-B495-E2752F32B5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67043"/>
              </p:ext>
            </p:extLst>
          </p:nvPr>
        </p:nvGraphicFramePr>
        <p:xfrm>
          <a:off x="384986" y="1145896"/>
          <a:ext cx="8381999" cy="3313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9821">
                  <a:extLst>
                    <a:ext uri="{9D8B030D-6E8A-4147-A177-3AD203B41FA5}">
                      <a16:colId xmlns:a16="http://schemas.microsoft.com/office/drawing/2014/main" val="1253243915"/>
                    </a:ext>
                  </a:extLst>
                </a:gridCol>
                <a:gridCol w="3055620">
                  <a:extLst>
                    <a:ext uri="{9D8B030D-6E8A-4147-A177-3AD203B41FA5}">
                      <a16:colId xmlns:a16="http://schemas.microsoft.com/office/drawing/2014/main" val="3745881169"/>
                    </a:ext>
                  </a:extLst>
                </a:gridCol>
                <a:gridCol w="2956558">
                  <a:extLst>
                    <a:ext uri="{9D8B030D-6E8A-4147-A177-3AD203B41FA5}">
                      <a16:colId xmlns:a16="http://schemas.microsoft.com/office/drawing/2014/main" val="1039912201"/>
                    </a:ext>
                  </a:extLst>
                </a:gridCol>
              </a:tblGrid>
              <a:tr h="270613">
                <a:tc>
                  <a:txBody>
                    <a:bodyPr/>
                    <a:lstStyle/>
                    <a:p>
                      <a:pPr algn="ctr"/>
                      <a:r>
                        <a:rPr lang="fi-FI" sz="1600" dirty="0">
                          <a:solidFill>
                            <a:schemeClr val="tx1"/>
                          </a:solidFill>
                          <a:latin typeface="+mn-lt"/>
                        </a:rPr>
                        <a:t>Alue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>
                          <a:solidFill>
                            <a:schemeClr val="tx1"/>
                          </a:solidFill>
                          <a:latin typeface="+mn-lt"/>
                        </a:rPr>
                        <a:t>Lähestymistapa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>
                          <a:solidFill>
                            <a:schemeClr val="tx1"/>
                          </a:solidFill>
                          <a:latin typeface="+mn-lt"/>
                        </a:rPr>
                        <a:t>Miksi / Hyöty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591262"/>
                  </a:ext>
                </a:extLst>
              </a:tr>
              <a:tr h="153459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Turuntie</a:t>
                      </a:r>
                    </a:p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192 (Veikkola)  </a:t>
                      </a:r>
                    </a:p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191 (Kolmiranta)</a:t>
                      </a:r>
                    </a:p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139 (Nupuri)</a:t>
                      </a:r>
                    </a:p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175 (</a:t>
                      </a:r>
                      <a:r>
                        <a:rPr lang="fi-FI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Lommila</a:t>
                      </a: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167 (Sepänkylä)</a:t>
                      </a:r>
                    </a:p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144 (Friisinmäki)</a:t>
                      </a:r>
                    </a:p>
                  </a:txBody>
                  <a:tcPr marL="6350" marR="6350" marT="635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28650" lvl="1" indent="-171450" algn="l" fontAlgn="b">
                        <a:buFont typeface="Arial" panose="020B0604020202020204" pitchFamily="34" charset="0"/>
                        <a:buChar char="•"/>
                      </a:pP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628650" lvl="1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Mahdollisimman </a:t>
                      </a:r>
                      <a:r>
                        <a:rPr lang="fi-FI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geneerinen</a:t>
                      </a:r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ennustemalli</a:t>
                      </a:r>
                    </a:p>
                    <a:p>
                      <a:pPr marL="628650" lvl="1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Ennustetaan liikennemäärä ja nopeutta edeltävien mitattujen arvojen ja sään perusteella (sen hetkinen liikenneolosuhde)</a:t>
                      </a:r>
                    </a:p>
                  </a:txBody>
                  <a:tcPr marL="6350" marR="108000" marT="6350"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28650" lvl="1" indent="-171450" algn="l" fontAlgn="b">
                        <a:buFont typeface="Arial" panose="020B0604020202020204" pitchFamily="34" charset="0"/>
                        <a:buChar char="•"/>
                      </a:pP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628650" lvl="1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Mahdollisuus verrata eri ennustemallin tuottamaa ennustetta liikennemäärästä ja nopeuksista, ja nähdä miten täsmällinen tulos saadaan eri lähestymistavoilla</a:t>
                      </a:r>
                    </a:p>
                    <a:p>
                      <a:pPr marL="628650" lvl="1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Eri lähestymistapoja vertaamalla saadaan myös informaatiota riittävää ennusteen laatimisesta muuttuviin tilanteisiin (</a:t>
                      </a:r>
                      <a:r>
                        <a:rPr lang="fi-FI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esim</a:t>
                      </a:r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liikenneverkon muuttuessa) ilman ennustemallin muuttamista. Tiedosta on hyötyä mahdollista mallien laajempaa käyttöönoton suunnittelua ajatellen</a:t>
                      </a:r>
                    </a:p>
                  </a:txBody>
                  <a:tcPr marL="6350" marR="144000" marT="635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483"/>
                  </a:ext>
                </a:extLst>
              </a:tr>
              <a:tr h="106102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Tampereentie</a:t>
                      </a:r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(</a:t>
                      </a:r>
                      <a:r>
                        <a:rPr lang="fi-FI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Klaukkalantie</a:t>
                      </a: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137 (Keimola)</a:t>
                      </a:r>
                    </a:p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(Kivistö)</a:t>
                      </a:r>
                    </a:p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128 (</a:t>
                      </a:r>
                      <a:r>
                        <a:rPr lang="fi-FI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Voutila</a:t>
                      </a: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169 (Pakkala)</a:t>
                      </a:r>
                    </a:p>
                  </a:txBody>
                  <a:tcPr marL="6350" marR="6350" marT="635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628650" lvl="1" indent="-171450" algn="l" fontAlgn="b">
                        <a:buFont typeface="Arial" panose="020B0604020202020204" pitchFamily="34" charset="0"/>
                        <a:buChar char="•"/>
                      </a:pP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628650" lvl="1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Mallin osana kellonaika- ja kalenteridata sekä liikenteen </a:t>
                      </a:r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suunta</a:t>
                      </a:r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108000" marT="6350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28650" lvl="1" indent="-171450" algn="l" fontAlgn="b">
                        <a:buFont typeface="Arial" panose="020B0604020202020204" pitchFamily="34" charset="0"/>
                        <a:buChar char="•"/>
                      </a:pP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796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9403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695CFD6-60A8-4DD5-9979-0EE16C0E3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Tulokset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84FD9E0-55A1-47E9-AB0A-EFE04E4FF5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9069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6E88E0F1-6F2D-44B9-96ED-DC3C9B50C0CF}"/>
              </a:ext>
            </a:extLst>
          </p:cNvPr>
          <p:cNvSpPr/>
          <p:nvPr/>
        </p:nvSpPr>
        <p:spPr>
          <a:xfrm>
            <a:off x="0" y="1754187"/>
            <a:ext cx="4560839" cy="33893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2890FA-A25A-4C00-A0A4-E94B2125A4A5}"/>
              </a:ext>
            </a:extLst>
          </p:cNvPr>
          <p:cNvSpPr/>
          <p:nvPr/>
        </p:nvSpPr>
        <p:spPr>
          <a:xfrm>
            <a:off x="3590505" y="526569"/>
            <a:ext cx="1944000" cy="822831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i-FI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Ero </a:t>
            </a:r>
            <a:endParaRPr lang="fi-FI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fi-FI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-0,35 km /h </a:t>
            </a:r>
          </a:p>
          <a:p>
            <a:pPr algn="ctr"/>
            <a:r>
              <a:rPr lang="fi-FI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Tarkkuus 99,6 %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795BEF-ABDA-4497-ACE3-424065D1D1FE}"/>
              </a:ext>
            </a:extLst>
          </p:cNvPr>
          <p:cNvSpPr txBox="1"/>
          <p:nvPr/>
        </p:nvSpPr>
        <p:spPr>
          <a:xfrm>
            <a:off x="3434549" y="40383"/>
            <a:ext cx="25346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Nopeus</a:t>
            </a:r>
            <a:r>
              <a:rPr lang="fi-FI" sz="1400" dirty="0"/>
              <a:t>ennusteen tarkkuus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A4C632F-20F5-4571-BE92-8E4751319D31}"/>
              </a:ext>
            </a:extLst>
          </p:cNvPr>
          <p:cNvSpPr/>
          <p:nvPr/>
        </p:nvSpPr>
        <p:spPr>
          <a:xfrm>
            <a:off x="1380340" y="1911753"/>
            <a:ext cx="1986124" cy="7576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700" dirty="0">
                <a:solidFill>
                  <a:schemeClr val="tx1"/>
                </a:solidFill>
              </a:rPr>
              <a:t>Ero</a:t>
            </a:r>
            <a:r>
              <a:rPr lang="fi-FI" sz="2000" dirty="0">
                <a:solidFill>
                  <a:schemeClr val="tx1"/>
                </a:solidFill>
              </a:rPr>
              <a:t> </a:t>
            </a:r>
            <a:r>
              <a:rPr lang="fi-FI" dirty="0">
                <a:solidFill>
                  <a:schemeClr val="tx1"/>
                </a:solidFill>
              </a:rPr>
              <a:t>-0,25 km/h </a:t>
            </a:r>
            <a:r>
              <a:rPr lang="fi-FI" sz="700" dirty="0">
                <a:solidFill>
                  <a:schemeClr val="tx1"/>
                </a:solidFill>
              </a:rPr>
              <a:t>99,7 %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CB354F-93E8-45CB-9477-E3EDDB2963F2}"/>
              </a:ext>
            </a:extLst>
          </p:cNvPr>
          <p:cNvSpPr txBox="1"/>
          <p:nvPr/>
        </p:nvSpPr>
        <p:spPr>
          <a:xfrm>
            <a:off x="1635162" y="1738867"/>
            <a:ext cx="147869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50" b="1" dirty="0"/>
              <a:t>Klo 6 – 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A20C4F-8AE8-41C3-B876-E4622B86E6E4}"/>
              </a:ext>
            </a:extLst>
          </p:cNvPr>
          <p:cNvSpPr txBox="1"/>
          <p:nvPr/>
        </p:nvSpPr>
        <p:spPr>
          <a:xfrm>
            <a:off x="6174526" y="1738867"/>
            <a:ext cx="160730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50" b="1" dirty="0"/>
              <a:t>Klo 15 – 18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D3C252C-9A65-4A4F-8CFC-AE955EF45DDF}"/>
              </a:ext>
            </a:extLst>
          </p:cNvPr>
          <p:cNvSpPr/>
          <p:nvPr/>
        </p:nvSpPr>
        <p:spPr>
          <a:xfrm>
            <a:off x="173067" y="2730477"/>
            <a:ext cx="2419178" cy="7576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600" dirty="0">
                <a:solidFill>
                  <a:schemeClr val="bg1">
                    <a:lumMod val="65000"/>
                  </a:schemeClr>
                </a:solidFill>
              </a:rPr>
              <a:t>Ero</a:t>
            </a:r>
            <a:r>
              <a:rPr lang="fi-FI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i-FI" sz="1600" dirty="0">
                <a:solidFill>
                  <a:schemeClr val="bg1">
                    <a:lumMod val="65000"/>
                  </a:schemeClr>
                </a:solidFill>
              </a:rPr>
              <a:t>-0,3 km / h </a:t>
            </a:r>
            <a:r>
              <a:rPr lang="fi-FI" sz="600" dirty="0">
                <a:solidFill>
                  <a:schemeClr val="bg1">
                    <a:lumMod val="65000"/>
                  </a:schemeClr>
                </a:solidFill>
              </a:rPr>
              <a:t>99,6 %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745515-A011-415A-83C6-2788A9DB0B62}"/>
              </a:ext>
            </a:extLst>
          </p:cNvPr>
          <p:cNvSpPr txBox="1"/>
          <p:nvPr/>
        </p:nvSpPr>
        <p:spPr>
          <a:xfrm>
            <a:off x="173067" y="2490355"/>
            <a:ext cx="225721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50" b="1" dirty="0"/>
              <a:t>Hyvä sää (</a:t>
            </a:r>
            <a:r>
              <a:rPr lang="fi-FI" sz="1350" b="1" dirty="0" err="1"/>
              <a:t>clear</a:t>
            </a:r>
            <a:r>
              <a:rPr lang="fi-FI" sz="1350" b="1" dirty="0"/>
              <a:t>) </a:t>
            </a:r>
            <a:endParaRPr lang="fi-FI" sz="1350" b="1" baseline="30000" dirty="0">
              <a:highlight>
                <a:srgbClr val="FFFF00"/>
              </a:highlight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C143146-A702-482E-AB53-F1C84598CF50}"/>
              </a:ext>
            </a:extLst>
          </p:cNvPr>
          <p:cNvSpPr/>
          <p:nvPr/>
        </p:nvSpPr>
        <p:spPr>
          <a:xfrm>
            <a:off x="173067" y="3593479"/>
            <a:ext cx="2370985" cy="7576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600" dirty="0">
                <a:solidFill>
                  <a:schemeClr val="bg1">
                    <a:lumMod val="65000"/>
                  </a:schemeClr>
                </a:solidFill>
              </a:rPr>
              <a:t>Ero</a:t>
            </a:r>
            <a:r>
              <a:rPr lang="fi-FI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i-FI" sz="1600" dirty="0">
                <a:solidFill>
                  <a:schemeClr val="bg1">
                    <a:lumMod val="65000"/>
                  </a:schemeClr>
                </a:solidFill>
              </a:rPr>
              <a:t>-0,7 km/h </a:t>
            </a:r>
            <a:r>
              <a:rPr lang="fi-FI" sz="800" dirty="0">
                <a:solidFill>
                  <a:schemeClr val="bg1">
                    <a:lumMod val="65000"/>
                  </a:schemeClr>
                </a:solidFill>
              </a:rPr>
              <a:t>99,2 %</a:t>
            </a:r>
            <a:endParaRPr lang="fi-FI" sz="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B8AAFB-3FD6-4977-8851-FD6DE0DC5CDE}"/>
              </a:ext>
            </a:extLst>
          </p:cNvPr>
          <p:cNvSpPr txBox="1"/>
          <p:nvPr/>
        </p:nvSpPr>
        <p:spPr>
          <a:xfrm>
            <a:off x="173067" y="3368263"/>
            <a:ext cx="14118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50" b="1" dirty="0"/>
              <a:t>Turuntie</a:t>
            </a:r>
            <a:endParaRPr lang="fi-FI" sz="1350" b="1" dirty="0">
              <a:highlight>
                <a:srgbClr val="FFFF00"/>
              </a:highligh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1B6D6A-DD67-4207-BD78-2D6CFC848DC7}"/>
              </a:ext>
            </a:extLst>
          </p:cNvPr>
          <p:cNvSpPr txBox="1"/>
          <p:nvPr/>
        </p:nvSpPr>
        <p:spPr>
          <a:xfrm>
            <a:off x="173067" y="4231709"/>
            <a:ext cx="179753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50" b="1" dirty="0"/>
              <a:t>Tampereentie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A1D6795-E360-46F8-8284-09F0CB211C72}"/>
              </a:ext>
            </a:extLst>
          </p:cNvPr>
          <p:cNvSpPr/>
          <p:nvPr/>
        </p:nvSpPr>
        <p:spPr>
          <a:xfrm>
            <a:off x="173067" y="4487920"/>
            <a:ext cx="2442793" cy="7576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600" dirty="0">
                <a:solidFill>
                  <a:schemeClr val="bg1">
                    <a:lumMod val="65000"/>
                  </a:schemeClr>
                </a:solidFill>
              </a:rPr>
              <a:t>Ero</a:t>
            </a:r>
            <a:r>
              <a:rPr lang="fi-FI" dirty="0">
                <a:solidFill>
                  <a:schemeClr val="bg1">
                    <a:lumMod val="65000"/>
                  </a:schemeClr>
                </a:solidFill>
              </a:rPr>
              <a:t> 0,18</a:t>
            </a:r>
            <a:r>
              <a:rPr lang="fi-FI" sz="1600" dirty="0">
                <a:solidFill>
                  <a:schemeClr val="bg1">
                    <a:lumMod val="65000"/>
                  </a:schemeClr>
                </a:solidFill>
              </a:rPr>
              <a:t> km / h </a:t>
            </a:r>
            <a:r>
              <a:rPr lang="fi-FI" sz="800" dirty="0">
                <a:solidFill>
                  <a:schemeClr val="bg1">
                    <a:lumMod val="65000"/>
                  </a:schemeClr>
                </a:solidFill>
              </a:rPr>
              <a:t>99,8 %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101F56-F69A-408B-BB37-9F9F112B298C}"/>
              </a:ext>
            </a:extLst>
          </p:cNvPr>
          <p:cNvSpPr txBox="1"/>
          <p:nvPr/>
        </p:nvSpPr>
        <p:spPr>
          <a:xfrm>
            <a:off x="3432403" y="298208"/>
            <a:ext cx="221086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900" i="1" dirty="0">
                <a:solidFill>
                  <a:schemeClr val="bg1">
                    <a:lumMod val="65000"/>
                  </a:schemeClr>
                </a:solidFill>
              </a:rPr>
              <a:t>Nopeus ka 93,7 km / h, ennuste 94,07 km/h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99DE6D9-F769-4C51-8FEE-8F9179DBAC32}"/>
              </a:ext>
            </a:extLst>
          </p:cNvPr>
          <p:cNvSpPr txBox="1"/>
          <p:nvPr/>
        </p:nvSpPr>
        <p:spPr>
          <a:xfrm>
            <a:off x="1249138" y="1942168"/>
            <a:ext cx="215315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900" i="1" dirty="0"/>
              <a:t>Nopeus ka 94,4 km / h, ennuste 94,6 km/h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2236189-6D0A-4FDE-A06D-13C76AD91C66}"/>
              </a:ext>
            </a:extLst>
          </p:cNvPr>
          <p:cNvSpPr txBox="1"/>
          <p:nvPr/>
        </p:nvSpPr>
        <p:spPr>
          <a:xfrm>
            <a:off x="173067" y="2755426"/>
            <a:ext cx="21739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900" dirty="0"/>
              <a:t>Nopeus ka 94,8 km / h, ennuste 95,1 km/h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85D3A38-FEC3-4732-9531-B9A8586C7322}"/>
              </a:ext>
            </a:extLst>
          </p:cNvPr>
          <p:cNvSpPr txBox="1"/>
          <p:nvPr/>
        </p:nvSpPr>
        <p:spPr>
          <a:xfrm>
            <a:off x="173067" y="3623163"/>
            <a:ext cx="221086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900" dirty="0"/>
              <a:t>Nopeus ka 94,85 km / h, ennuste 95,6 km/h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D5BA0D9-DD34-4A9F-BDD3-1674913904CA}"/>
              </a:ext>
            </a:extLst>
          </p:cNvPr>
          <p:cNvSpPr txBox="1"/>
          <p:nvPr/>
        </p:nvSpPr>
        <p:spPr>
          <a:xfrm>
            <a:off x="173067" y="4516471"/>
            <a:ext cx="22894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900" dirty="0"/>
              <a:t>Nopeus ka 94,85 km / h, ennuste 94,67 km/h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89687A5-4358-4AF5-955D-52AC0CEF12D2}"/>
              </a:ext>
            </a:extLst>
          </p:cNvPr>
          <p:cNvSpPr/>
          <p:nvPr/>
        </p:nvSpPr>
        <p:spPr>
          <a:xfrm>
            <a:off x="4560839" y="1754186"/>
            <a:ext cx="4630189" cy="338931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6D8801-51A8-471D-82F8-1ED7579265DC}"/>
              </a:ext>
            </a:extLst>
          </p:cNvPr>
          <p:cNvSpPr txBox="1"/>
          <p:nvPr/>
        </p:nvSpPr>
        <p:spPr>
          <a:xfrm>
            <a:off x="3436368" y="1390680"/>
            <a:ext cx="2248942" cy="29340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R="0" algn="ctr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i-FI" sz="900" i="1" dirty="0">
                <a:solidFill>
                  <a:schemeClr val="bg1">
                    <a:lumMod val="65000"/>
                  </a:schemeClr>
                </a:solidFill>
              </a:rPr>
              <a:t>Tarkastelujakso: tammikuu – elokuu 2017</a:t>
            </a:r>
            <a:endParaRPr kumimoji="0" lang="fi-FI" sz="900" i="1" u="none" strike="noStrike" kern="1200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C97E443-683B-4629-A11E-77BB265D8AB6}"/>
              </a:ext>
            </a:extLst>
          </p:cNvPr>
          <p:cNvSpPr txBox="1"/>
          <p:nvPr/>
        </p:nvSpPr>
        <p:spPr>
          <a:xfrm>
            <a:off x="2364174" y="2490355"/>
            <a:ext cx="175192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50" b="1" dirty="0"/>
              <a:t>Sade (</a:t>
            </a:r>
            <a:r>
              <a:rPr lang="fi-FI" sz="1350" b="1" dirty="0" err="1"/>
              <a:t>rain</a:t>
            </a:r>
            <a:r>
              <a:rPr lang="fi-FI" sz="1350" b="1" dirty="0"/>
              <a:t>)</a:t>
            </a:r>
            <a:endParaRPr lang="fi-FI" sz="1350" b="1" baseline="30000" dirty="0">
              <a:highlight>
                <a:srgbClr val="FFFF00"/>
              </a:highlight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80FE6C68-6DC9-4C9F-BBD6-5CDC7BCD82FB}"/>
              </a:ext>
            </a:extLst>
          </p:cNvPr>
          <p:cNvSpPr/>
          <p:nvPr/>
        </p:nvSpPr>
        <p:spPr>
          <a:xfrm>
            <a:off x="2364174" y="3593479"/>
            <a:ext cx="2370985" cy="7576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600" dirty="0">
                <a:solidFill>
                  <a:schemeClr val="bg1">
                    <a:lumMod val="65000"/>
                  </a:schemeClr>
                </a:solidFill>
              </a:rPr>
              <a:t>Ero</a:t>
            </a:r>
            <a:r>
              <a:rPr lang="fi-FI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i-FI" sz="1600" dirty="0">
                <a:solidFill>
                  <a:schemeClr val="bg1">
                    <a:lumMod val="65000"/>
                  </a:schemeClr>
                </a:solidFill>
              </a:rPr>
              <a:t>-1,57 km/h </a:t>
            </a:r>
            <a:r>
              <a:rPr lang="fi-FI" sz="800" dirty="0">
                <a:solidFill>
                  <a:schemeClr val="bg1">
                    <a:lumMod val="65000"/>
                  </a:schemeClr>
                </a:solidFill>
              </a:rPr>
              <a:t>98,3 %</a:t>
            </a:r>
            <a:endParaRPr lang="fi-FI" sz="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4185170-856E-421C-84A0-2C379F11F9AD}"/>
              </a:ext>
            </a:extLst>
          </p:cNvPr>
          <p:cNvSpPr txBox="1"/>
          <p:nvPr/>
        </p:nvSpPr>
        <p:spPr>
          <a:xfrm>
            <a:off x="2364174" y="3368263"/>
            <a:ext cx="14118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50" b="1" dirty="0"/>
              <a:t>Turuntie</a:t>
            </a:r>
            <a:endParaRPr lang="fi-FI" sz="1350" b="1" dirty="0">
              <a:highlight>
                <a:srgbClr val="FFFF00"/>
              </a:highlight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FBF1806-0982-498C-A13B-238B603BBF47}"/>
              </a:ext>
            </a:extLst>
          </p:cNvPr>
          <p:cNvSpPr txBox="1"/>
          <p:nvPr/>
        </p:nvSpPr>
        <p:spPr>
          <a:xfrm>
            <a:off x="2364174" y="4231709"/>
            <a:ext cx="179753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50" b="1" dirty="0"/>
              <a:t>Tampereentie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E0220816-5402-4205-A0BF-427C2A0CA3EE}"/>
              </a:ext>
            </a:extLst>
          </p:cNvPr>
          <p:cNvSpPr/>
          <p:nvPr/>
        </p:nvSpPr>
        <p:spPr>
          <a:xfrm>
            <a:off x="2364174" y="4487920"/>
            <a:ext cx="2442793" cy="7576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600" dirty="0">
                <a:solidFill>
                  <a:schemeClr val="bg1">
                    <a:lumMod val="65000"/>
                  </a:schemeClr>
                </a:solidFill>
              </a:rPr>
              <a:t>Ero</a:t>
            </a:r>
            <a:r>
              <a:rPr lang="fi-FI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i-FI" sz="1600" dirty="0">
                <a:solidFill>
                  <a:schemeClr val="bg1">
                    <a:lumMod val="65000"/>
                  </a:schemeClr>
                </a:solidFill>
              </a:rPr>
              <a:t>-0,99km / h </a:t>
            </a:r>
            <a:r>
              <a:rPr lang="fi-FI" sz="800" dirty="0">
                <a:solidFill>
                  <a:schemeClr val="bg1">
                    <a:lumMod val="65000"/>
                  </a:schemeClr>
                </a:solidFill>
              </a:rPr>
              <a:t>99,8 %</a:t>
            </a:r>
            <a:endParaRPr lang="fi-FI" sz="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C756A68-6D77-4EE8-A371-6A6CADAAB1DA}"/>
              </a:ext>
            </a:extLst>
          </p:cNvPr>
          <p:cNvSpPr txBox="1"/>
          <p:nvPr/>
        </p:nvSpPr>
        <p:spPr>
          <a:xfrm>
            <a:off x="2364174" y="3623163"/>
            <a:ext cx="221086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900" dirty="0"/>
              <a:t>Nopeus ka 91,55 km / h, ennuste 93,1 km/h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22B3D57-AE3F-41D7-BD9F-41703F21AAB8}"/>
              </a:ext>
            </a:extLst>
          </p:cNvPr>
          <p:cNvSpPr txBox="1"/>
          <p:nvPr/>
        </p:nvSpPr>
        <p:spPr>
          <a:xfrm>
            <a:off x="2364174" y="4516471"/>
            <a:ext cx="20409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900" dirty="0"/>
              <a:t>Nopeus 89,7 km / h, ennuste 90,7 km/h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0EBE9A04-1C5C-4EAF-AA06-D93A7733C446}"/>
              </a:ext>
            </a:extLst>
          </p:cNvPr>
          <p:cNvSpPr/>
          <p:nvPr/>
        </p:nvSpPr>
        <p:spPr>
          <a:xfrm>
            <a:off x="2364174" y="2730477"/>
            <a:ext cx="2288710" cy="7576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600" dirty="0">
                <a:solidFill>
                  <a:schemeClr val="bg1">
                    <a:lumMod val="65000"/>
                  </a:schemeClr>
                </a:solidFill>
              </a:rPr>
              <a:t>Ero</a:t>
            </a:r>
            <a:r>
              <a:rPr lang="fi-FI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i-FI" sz="1600" dirty="0">
                <a:solidFill>
                  <a:schemeClr val="bg1">
                    <a:lumMod val="65000"/>
                  </a:schemeClr>
                </a:solidFill>
              </a:rPr>
              <a:t>-1,26 km / h </a:t>
            </a:r>
            <a:r>
              <a:rPr lang="fi-FI" sz="800" dirty="0">
                <a:solidFill>
                  <a:schemeClr val="bg1">
                    <a:lumMod val="65000"/>
                  </a:schemeClr>
                </a:solidFill>
              </a:rPr>
              <a:t>98,6 %</a:t>
            </a:r>
            <a:endParaRPr lang="fi-FI" sz="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EBFE1690-08F9-433C-ADEC-D19B64210AE4}"/>
              </a:ext>
            </a:extLst>
          </p:cNvPr>
          <p:cNvSpPr/>
          <p:nvPr/>
        </p:nvSpPr>
        <p:spPr>
          <a:xfrm>
            <a:off x="4697624" y="2730477"/>
            <a:ext cx="2419178" cy="7576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600" dirty="0">
                <a:solidFill>
                  <a:schemeClr val="bg1">
                    <a:lumMod val="65000"/>
                  </a:schemeClr>
                </a:solidFill>
              </a:rPr>
              <a:t>Ero</a:t>
            </a:r>
            <a:r>
              <a:rPr lang="fi-FI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i-FI" sz="1600" dirty="0">
                <a:solidFill>
                  <a:schemeClr val="bg1">
                    <a:lumMod val="65000"/>
                  </a:schemeClr>
                </a:solidFill>
              </a:rPr>
              <a:t>-0,28 km / h </a:t>
            </a:r>
            <a:r>
              <a:rPr lang="fi-FI" sz="600" dirty="0">
                <a:solidFill>
                  <a:schemeClr val="bg1">
                    <a:lumMod val="65000"/>
                  </a:schemeClr>
                </a:solidFill>
              </a:rPr>
              <a:t>99,7 %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8F66627-9811-48DD-9BBB-BC81F72C98F2}"/>
              </a:ext>
            </a:extLst>
          </p:cNvPr>
          <p:cNvSpPr txBox="1"/>
          <p:nvPr/>
        </p:nvSpPr>
        <p:spPr>
          <a:xfrm>
            <a:off x="4697624" y="2490355"/>
            <a:ext cx="225721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50" b="1" dirty="0"/>
              <a:t>Hyvä sää (</a:t>
            </a:r>
            <a:r>
              <a:rPr lang="fi-FI" sz="1350" b="1" dirty="0" err="1"/>
              <a:t>clear</a:t>
            </a:r>
            <a:r>
              <a:rPr lang="fi-FI" sz="1350" b="1" dirty="0"/>
              <a:t>) </a:t>
            </a:r>
            <a:endParaRPr lang="fi-FI" sz="1350" b="1" baseline="30000" dirty="0">
              <a:highlight>
                <a:srgbClr val="FFFF00"/>
              </a:highlight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A34E0AA0-881A-4D96-86AB-E1BBDAF74D77}"/>
              </a:ext>
            </a:extLst>
          </p:cNvPr>
          <p:cNvSpPr/>
          <p:nvPr/>
        </p:nvSpPr>
        <p:spPr>
          <a:xfrm>
            <a:off x="4697624" y="3593479"/>
            <a:ext cx="2370985" cy="7576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600" dirty="0">
                <a:solidFill>
                  <a:schemeClr val="bg1">
                    <a:lumMod val="65000"/>
                  </a:schemeClr>
                </a:solidFill>
              </a:rPr>
              <a:t>Ero</a:t>
            </a:r>
            <a:r>
              <a:rPr lang="fi-FI" dirty="0">
                <a:solidFill>
                  <a:schemeClr val="bg1">
                    <a:lumMod val="65000"/>
                  </a:schemeClr>
                </a:solidFill>
              </a:rPr>
              <a:t> -</a:t>
            </a:r>
            <a:r>
              <a:rPr lang="fi-FI" sz="1600" dirty="0">
                <a:solidFill>
                  <a:schemeClr val="bg1">
                    <a:lumMod val="65000"/>
                  </a:schemeClr>
                </a:solidFill>
              </a:rPr>
              <a:t>0,65 km/h </a:t>
            </a:r>
            <a:r>
              <a:rPr lang="fi-FI" sz="600" dirty="0">
                <a:solidFill>
                  <a:schemeClr val="bg1">
                    <a:lumMod val="65000"/>
                  </a:schemeClr>
                </a:solidFill>
              </a:rPr>
              <a:t>99,2 %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DAA801B-5860-4086-8A1A-EEA5433E6E5F}"/>
              </a:ext>
            </a:extLst>
          </p:cNvPr>
          <p:cNvSpPr txBox="1"/>
          <p:nvPr/>
        </p:nvSpPr>
        <p:spPr>
          <a:xfrm>
            <a:off x="4697624" y="3368263"/>
            <a:ext cx="14118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50" b="1" dirty="0"/>
              <a:t>Turuntie</a:t>
            </a:r>
            <a:endParaRPr lang="fi-FI" sz="1350" b="1" dirty="0">
              <a:highlight>
                <a:srgbClr val="FFFF00"/>
              </a:highlight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82FE57B-FE52-4B33-9F5F-44A53DB7D6D7}"/>
              </a:ext>
            </a:extLst>
          </p:cNvPr>
          <p:cNvSpPr txBox="1"/>
          <p:nvPr/>
        </p:nvSpPr>
        <p:spPr>
          <a:xfrm>
            <a:off x="4697624" y="4231709"/>
            <a:ext cx="179753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50" b="1" dirty="0"/>
              <a:t>Tampereentie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9DE76799-EB5E-46D2-A4BB-2F64F3C5F7B9}"/>
              </a:ext>
            </a:extLst>
          </p:cNvPr>
          <p:cNvSpPr/>
          <p:nvPr/>
        </p:nvSpPr>
        <p:spPr>
          <a:xfrm>
            <a:off x="4697624" y="4487920"/>
            <a:ext cx="2442793" cy="7576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600" dirty="0">
                <a:solidFill>
                  <a:schemeClr val="bg1">
                    <a:lumMod val="65000"/>
                  </a:schemeClr>
                </a:solidFill>
              </a:rPr>
              <a:t>Ero</a:t>
            </a:r>
            <a:r>
              <a:rPr lang="fi-FI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i-FI" sz="1600" dirty="0">
                <a:solidFill>
                  <a:schemeClr val="bg1">
                    <a:lumMod val="65000"/>
                  </a:schemeClr>
                </a:solidFill>
              </a:rPr>
              <a:t>0,05 km / h </a:t>
            </a:r>
            <a:r>
              <a:rPr lang="fi-FI" sz="600" dirty="0">
                <a:solidFill>
                  <a:schemeClr val="bg1">
                    <a:lumMod val="65000"/>
                  </a:schemeClr>
                </a:solidFill>
              </a:rPr>
              <a:t>99,9 %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D57A215-8ADB-403D-B25D-88FC5279A80A}"/>
              </a:ext>
            </a:extLst>
          </p:cNvPr>
          <p:cNvSpPr txBox="1"/>
          <p:nvPr/>
        </p:nvSpPr>
        <p:spPr>
          <a:xfrm>
            <a:off x="4697624" y="2755426"/>
            <a:ext cx="223170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900" dirty="0"/>
              <a:t>Nopeus ka 92,6 km / h, ennuste 92,85 km/h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FBB575F-6D80-429C-89AC-7F34C5997887}"/>
              </a:ext>
            </a:extLst>
          </p:cNvPr>
          <p:cNvSpPr txBox="1"/>
          <p:nvPr/>
        </p:nvSpPr>
        <p:spPr>
          <a:xfrm>
            <a:off x="4697624" y="3623163"/>
            <a:ext cx="215315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900" dirty="0"/>
              <a:t>Nopeus ka 93,6 km / h, ennuste 94,3 km/h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578F004-F3E3-4EEE-BF1F-86611102B773}"/>
              </a:ext>
            </a:extLst>
          </p:cNvPr>
          <p:cNvSpPr txBox="1"/>
          <p:nvPr/>
        </p:nvSpPr>
        <p:spPr>
          <a:xfrm>
            <a:off x="4697624" y="4516471"/>
            <a:ext cx="22894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900" dirty="0"/>
              <a:t>Nopeus ka 91,61 km / h, ennuste 91,56 km/h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F537410-1D1C-4C62-9EB2-6227CC921479}"/>
              </a:ext>
            </a:extLst>
          </p:cNvPr>
          <p:cNvSpPr txBox="1"/>
          <p:nvPr/>
        </p:nvSpPr>
        <p:spPr>
          <a:xfrm>
            <a:off x="6916397" y="2490355"/>
            <a:ext cx="157877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50" b="1" dirty="0"/>
              <a:t>Sade (</a:t>
            </a:r>
            <a:r>
              <a:rPr lang="fi-FI" sz="1350" b="1" dirty="0" err="1"/>
              <a:t>rain</a:t>
            </a:r>
            <a:r>
              <a:rPr lang="fi-FI" sz="1350" b="1" dirty="0"/>
              <a:t>)</a:t>
            </a:r>
            <a:endParaRPr lang="fi-FI" sz="1350" b="1" baseline="30000" dirty="0">
              <a:highlight>
                <a:srgbClr val="FFFF00"/>
              </a:highlight>
            </a:endParaRP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47C54575-9A06-4472-A4FC-02E2E7070913}"/>
              </a:ext>
            </a:extLst>
          </p:cNvPr>
          <p:cNvSpPr/>
          <p:nvPr/>
        </p:nvSpPr>
        <p:spPr>
          <a:xfrm>
            <a:off x="6916397" y="3593479"/>
            <a:ext cx="2370985" cy="7576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600" dirty="0">
                <a:solidFill>
                  <a:schemeClr val="bg1">
                    <a:lumMod val="65000"/>
                  </a:schemeClr>
                </a:solidFill>
              </a:rPr>
              <a:t>Ero</a:t>
            </a:r>
            <a:r>
              <a:rPr lang="fi-FI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i-FI" sz="1600" dirty="0">
                <a:solidFill>
                  <a:schemeClr val="bg1">
                    <a:lumMod val="65000"/>
                  </a:schemeClr>
                </a:solidFill>
              </a:rPr>
              <a:t>-0,79 km/h </a:t>
            </a:r>
            <a:r>
              <a:rPr lang="fi-FI" sz="600" dirty="0">
                <a:solidFill>
                  <a:schemeClr val="bg1">
                    <a:lumMod val="65000"/>
                  </a:schemeClr>
                </a:solidFill>
              </a:rPr>
              <a:t>99,1%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60F5439-0E6C-49BC-9336-B8299E84FB7B}"/>
              </a:ext>
            </a:extLst>
          </p:cNvPr>
          <p:cNvSpPr txBox="1"/>
          <p:nvPr/>
        </p:nvSpPr>
        <p:spPr>
          <a:xfrm>
            <a:off x="6916397" y="3368263"/>
            <a:ext cx="14118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50" b="1" dirty="0"/>
              <a:t>Turuntie</a:t>
            </a:r>
            <a:endParaRPr lang="fi-FI" sz="1350" b="1" dirty="0">
              <a:highlight>
                <a:srgbClr val="FFFF00"/>
              </a:highlight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A7E870B-0B22-47F9-ADDA-C4DD04FB79E3}"/>
              </a:ext>
            </a:extLst>
          </p:cNvPr>
          <p:cNvSpPr txBox="1"/>
          <p:nvPr/>
        </p:nvSpPr>
        <p:spPr>
          <a:xfrm>
            <a:off x="6916397" y="4231709"/>
            <a:ext cx="179753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50" b="1" dirty="0"/>
              <a:t>Tampereentie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A60CBF23-45BD-47EF-9B5F-BC1F22994D02}"/>
              </a:ext>
            </a:extLst>
          </p:cNvPr>
          <p:cNvSpPr/>
          <p:nvPr/>
        </p:nvSpPr>
        <p:spPr>
          <a:xfrm>
            <a:off x="6916397" y="4487920"/>
            <a:ext cx="2442793" cy="7576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600" dirty="0">
                <a:solidFill>
                  <a:schemeClr val="bg1">
                    <a:lumMod val="65000"/>
                  </a:schemeClr>
                </a:solidFill>
              </a:rPr>
              <a:t>Ero</a:t>
            </a:r>
            <a:r>
              <a:rPr lang="fi-FI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i-FI" sz="1600" dirty="0">
                <a:solidFill>
                  <a:schemeClr val="bg1">
                    <a:lumMod val="65000"/>
                  </a:schemeClr>
                </a:solidFill>
              </a:rPr>
              <a:t>-0,5 km / h </a:t>
            </a:r>
            <a:r>
              <a:rPr lang="fi-FI" sz="600" dirty="0">
                <a:solidFill>
                  <a:schemeClr val="bg1">
                    <a:lumMod val="65000"/>
                  </a:schemeClr>
                </a:solidFill>
              </a:rPr>
              <a:t>99,3%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8A625A8-F27A-4584-8AF7-1AC30388825A}"/>
              </a:ext>
            </a:extLst>
          </p:cNvPr>
          <p:cNvSpPr txBox="1"/>
          <p:nvPr/>
        </p:nvSpPr>
        <p:spPr>
          <a:xfrm>
            <a:off x="6916397" y="3623163"/>
            <a:ext cx="21739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900" dirty="0"/>
              <a:t>Nopeus ka 91,3 km / h, ennuste 92,1 km/h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B2F1C4A-24A0-49FB-A6E8-374424E5BCAF}"/>
              </a:ext>
            </a:extLst>
          </p:cNvPr>
          <p:cNvSpPr txBox="1"/>
          <p:nvPr/>
        </p:nvSpPr>
        <p:spPr>
          <a:xfrm>
            <a:off x="6916397" y="4516471"/>
            <a:ext cx="22365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900" dirty="0"/>
              <a:t>Nopeus ka 88,48 km / h, ennuste 89,02 m/h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8426A73A-943F-454D-8333-47BB0AAA49A6}"/>
              </a:ext>
            </a:extLst>
          </p:cNvPr>
          <p:cNvSpPr/>
          <p:nvPr/>
        </p:nvSpPr>
        <p:spPr>
          <a:xfrm>
            <a:off x="6916397" y="2730477"/>
            <a:ext cx="2288710" cy="7576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600" dirty="0">
                <a:solidFill>
                  <a:schemeClr val="bg1">
                    <a:lumMod val="65000"/>
                  </a:schemeClr>
                </a:solidFill>
              </a:rPr>
              <a:t>Ero</a:t>
            </a:r>
            <a:r>
              <a:rPr lang="fi-FI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i-FI" sz="1600" dirty="0">
                <a:solidFill>
                  <a:schemeClr val="bg1">
                    <a:lumMod val="65000"/>
                  </a:schemeClr>
                </a:solidFill>
              </a:rPr>
              <a:t>-0,6 km / h </a:t>
            </a:r>
            <a:r>
              <a:rPr lang="fi-FI" sz="600" dirty="0">
                <a:solidFill>
                  <a:schemeClr val="bg1">
                    <a:lumMod val="65000"/>
                  </a:schemeClr>
                </a:solidFill>
              </a:rPr>
              <a:t>99,3 %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2B071F98-F531-400B-B0F9-C147E54996D1}"/>
              </a:ext>
            </a:extLst>
          </p:cNvPr>
          <p:cNvSpPr/>
          <p:nvPr/>
        </p:nvSpPr>
        <p:spPr>
          <a:xfrm>
            <a:off x="5798447" y="1911753"/>
            <a:ext cx="1986124" cy="7576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700" dirty="0">
                <a:solidFill>
                  <a:schemeClr val="tx1"/>
                </a:solidFill>
              </a:rPr>
              <a:t>Ero</a:t>
            </a:r>
            <a:r>
              <a:rPr lang="fi-FI" sz="2000" dirty="0">
                <a:solidFill>
                  <a:schemeClr val="tx1"/>
                </a:solidFill>
              </a:rPr>
              <a:t> </a:t>
            </a:r>
            <a:r>
              <a:rPr lang="fi-FI" dirty="0">
                <a:solidFill>
                  <a:schemeClr val="tx1"/>
                </a:solidFill>
              </a:rPr>
              <a:t>-0,26 km/h </a:t>
            </a:r>
            <a:r>
              <a:rPr lang="fi-FI" sz="700" dirty="0">
                <a:solidFill>
                  <a:schemeClr val="tx1"/>
                </a:solidFill>
              </a:rPr>
              <a:t>99,7 %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A09280C-2334-4F5D-9DDB-FF50B7934F14}"/>
              </a:ext>
            </a:extLst>
          </p:cNvPr>
          <p:cNvSpPr txBox="1"/>
          <p:nvPr/>
        </p:nvSpPr>
        <p:spPr>
          <a:xfrm>
            <a:off x="5608246" y="1942168"/>
            <a:ext cx="22685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900" i="1" dirty="0"/>
              <a:t>Nopeus ka 92,52 km / h, ennuste 92,78 km/h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2306A40-46EE-4123-B6CE-08089B76EDD6}"/>
              </a:ext>
            </a:extLst>
          </p:cNvPr>
          <p:cNvSpPr txBox="1"/>
          <p:nvPr/>
        </p:nvSpPr>
        <p:spPr>
          <a:xfrm>
            <a:off x="2364174" y="2755426"/>
            <a:ext cx="23973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/>
              <a:t>Nopeus ka 90,54 km / h, ennuste 91,8 km/h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8A854DE-5E4C-46D6-BC11-F63239FB347D}"/>
              </a:ext>
            </a:extLst>
          </p:cNvPr>
          <p:cNvSpPr txBox="1"/>
          <p:nvPr/>
        </p:nvSpPr>
        <p:spPr>
          <a:xfrm>
            <a:off x="6916397" y="2755426"/>
            <a:ext cx="21739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900" dirty="0"/>
              <a:t>Nopeus ka 89,8 km / h, ennuste 90,4 km/h</a:t>
            </a:r>
          </a:p>
        </p:txBody>
      </p:sp>
    </p:spTree>
    <p:extLst>
      <p:ext uri="{BB962C8B-B14F-4D97-AF65-F5344CB8AC3E}">
        <p14:creationId xmlns:p14="http://schemas.microsoft.com/office/powerpoint/2010/main" val="1246195413"/>
      </p:ext>
    </p:extLst>
  </p:cSld>
  <p:clrMapOvr>
    <a:masterClrMapping/>
  </p:clrMapOvr>
</p:sld>
</file>

<file path=ppt/theme/theme1.xml><?xml version="1.0" encoding="utf-8"?>
<a:theme xmlns:a="http://schemas.openxmlformats.org/drawingml/2006/main" name="Digia_yleinen_ppt_pohja">
  <a:themeElements>
    <a:clrScheme name="Custom 4">
      <a:dk1>
        <a:srgbClr val="3F3F3F"/>
      </a:dk1>
      <a:lt1>
        <a:srgbClr val="FFFFFF"/>
      </a:lt1>
      <a:dk2>
        <a:srgbClr val="B40003"/>
      </a:dk2>
      <a:lt2>
        <a:srgbClr val="F2F2F2"/>
      </a:lt2>
      <a:accent1>
        <a:srgbClr val="B40003"/>
      </a:accent1>
      <a:accent2>
        <a:srgbClr val="8BC223"/>
      </a:accent2>
      <a:accent3>
        <a:srgbClr val="24598C"/>
      </a:accent3>
      <a:accent4>
        <a:srgbClr val="25A1DE"/>
      </a:accent4>
      <a:accent5>
        <a:srgbClr val="8C5099"/>
      </a:accent5>
      <a:accent6>
        <a:srgbClr val="F7A034"/>
      </a:accent6>
      <a:hlink>
        <a:srgbClr val="404040"/>
      </a:hlink>
      <a:folHlink>
        <a:srgbClr val="40404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91440" tIns="45720" rIns="91440" bIns="45720" rtlCol="0">
        <a:normAutofit/>
      </a:bodyPr>
      <a:lstStyle>
        <a:defPPr marR="0" algn="l" defTabSz="457200" rtl="0" eaLnBrk="1" fontAlgn="auto" latinLnBrk="0" hangingPunct="1">
          <a:lnSpc>
            <a:spcPct val="100000"/>
          </a:lnSpc>
          <a:spcAft>
            <a:spcPts val="0"/>
          </a:spcAft>
          <a:buClrTx/>
          <a:buSzTx/>
          <a:buFontTx/>
          <a:buNone/>
          <a:tabLst/>
          <a:defRPr kumimoji="0" sz="1200" i="0" u="none" strike="noStrike" kern="1200" spc="0" normalizeH="0" baseline="0" noProof="0" smtClean="0">
            <a:ln>
              <a:noFill/>
            </a:ln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88A2D9A4-5A3B-4EBA-AC6A-E79B7FAD4502}" vid="{C169B5B0-DEF5-4F2F-B460-8F44A9B23526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Digia_ppt_master_2016</Template>
  <TotalTime>5295</TotalTime>
  <Words>996</Words>
  <Application>Microsoft Office PowerPoint</Application>
  <PresentationFormat>On-screen Show (16:9)</PresentationFormat>
  <Paragraphs>194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Lucida Grande</vt:lpstr>
      <vt:lpstr>Digia_yleinen_ppt_pohja</vt:lpstr>
      <vt:lpstr>PowerPoint Presentation</vt:lpstr>
      <vt:lpstr>Agenda</vt:lpstr>
      <vt:lpstr>Tavoite</vt:lpstr>
      <vt:lpstr>Tavoite</vt:lpstr>
      <vt:lpstr>Mitä tehtiin</vt:lpstr>
      <vt:lpstr>Mitä tehtiin (1/2)</vt:lpstr>
      <vt:lpstr>Mitä tehtiin (2/2)</vt:lpstr>
      <vt:lpstr>Tulokset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Arvio malleista</vt:lpstr>
      <vt:lpstr>Arvio malleista</vt:lpstr>
      <vt:lpstr>Seuraavaksi</vt:lpstr>
      <vt:lpstr>Seuraavaksi</vt:lpstr>
      <vt:lpstr>PowerPoint Presentation</vt:lpstr>
    </vt:vector>
  </TitlesOfParts>
  <Company>Digia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Norrila Pia</dc:creator>
  <cp:lastModifiedBy>Pekka Kinnunen</cp:lastModifiedBy>
  <cp:revision>410</cp:revision>
  <cp:lastPrinted>2013-09-02T09:40:59Z</cp:lastPrinted>
  <dcterms:created xsi:type="dcterms:W3CDTF">2017-01-10T06:15:16Z</dcterms:created>
  <dcterms:modified xsi:type="dcterms:W3CDTF">2017-10-04T05:58:38Z</dcterms:modified>
</cp:coreProperties>
</file>